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9.xml" ContentType="application/vnd.openxmlformats-officedocument.drawingml.chart+xml"/>
  <Override PartName="/ppt/drawings/drawing2.xml" ContentType="application/vnd.openxmlformats-officedocument.drawingml.chartshape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3"/>
    <p:sldMasterId id="2147483679" r:id="rId4"/>
  </p:sldMasterIdLst>
  <p:notesMasterIdLst>
    <p:notesMasterId r:id="rId19"/>
  </p:notesMasterIdLst>
  <p:sldIdLst>
    <p:sldId id="394" r:id="rId5"/>
    <p:sldId id="273" r:id="rId6"/>
    <p:sldId id="4859" r:id="rId7"/>
    <p:sldId id="4941" r:id="rId8"/>
    <p:sldId id="4936" r:id="rId9"/>
    <p:sldId id="4915" r:id="rId10"/>
    <p:sldId id="4925" r:id="rId11"/>
    <p:sldId id="4939" r:id="rId12"/>
    <p:sldId id="4911" r:id="rId13"/>
    <p:sldId id="355" r:id="rId14"/>
    <p:sldId id="4940" r:id="rId15"/>
    <p:sldId id="385" r:id="rId16"/>
    <p:sldId id="4906" r:id="rId17"/>
    <p:sldId id="285" r:id="rId1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6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919"/>
    <a:srgbClr val="1877F2"/>
    <a:srgbClr val="0000DA"/>
    <a:srgbClr val="62626C"/>
    <a:srgbClr val="E7E6E6"/>
    <a:srgbClr val="FFFFFF"/>
    <a:srgbClr val="E7E7FF"/>
    <a:srgbClr val="D1D1FF"/>
    <a:srgbClr val="A3A3FF"/>
    <a:srgbClr val="8C8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AAD142-2763-EA57-7006-C3FCA5F9EA48}" v="27" dt="2023-10-01T09:59:21.5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13" autoAdjust="0"/>
    <p:restoredTop sz="96353" autoAdjust="0"/>
  </p:normalViewPr>
  <p:slideViewPr>
    <p:cSldViewPr snapToGrid="0">
      <p:cViewPr varScale="1">
        <p:scale>
          <a:sx n="112" d="100"/>
          <a:sy n="112" d="100"/>
        </p:scale>
        <p:origin x="378" y="108"/>
      </p:cViewPr>
      <p:guideLst>
        <p:guide orient="horz" pos="2160"/>
        <p:guide pos="3840"/>
        <p:guide pos="6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416141752292231"/>
          <c:h val="0.87307816043562358"/>
        </c:manualLayout>
      </c:layout>
      <c:barChart>
        <c:barDir val="col"/>
        <c:grouping val="stacked"/>
        <c:varyColors val="0"/>
        <c:ser>
          <c:idx val="0"/>
          <c:order val="0"/>
          <c:tx>
            <c:strRef>
              <c:f>Sheet1!$B$1</c:f>
              <c:strCache>
                <c:ptCount val="1"/>
                <c:pt idx="0">
                  <c:v>FFO</c:v>
                </c:pt>
              </c:strCache>
            </c:strRef>
          </c:tx>
          <c:spPr>
            <a:solidFill>
              <a:schemeClr val="accent3">
                <a:lumMod val="75000"/>
              </a:schemeClr>
            </a:solidFill>
            <a:ln>
              <a:noFill/>
            </a:ln>
            <a:effectLst/>
            <a:scene3d>
              <a:camera prst="orthographicFront"/>
              <a:lightRig rig="threePt" dir="t"/>
            </a:scene3d>
          </c:spPr>
          <c:invertIfNegative val="0"/>
          <c:dPt>
            <c:idx val="0"/>
            <c:invertIfNegative val="0"/>
            <c:bubble3D val="0"/>
            <c:spPr>
              <a:solidFill>
                <a:srgbClr val="1877F2"/>
              </a:solidFill>
              <a:ln>
                <a:noFill/>
              </a:ln>
              <a:effectLst/>
              <a:scene3d>
                <a:camera prst="orthographicFront"/>
                <a:lightRig rig="threePt" dir="t"/>
              </a:scene3d>
            </c:spPr>
            <c:extLst>
              <c:ext xmlns:c16="http://schemas.microsoft.com/office/drawing/2014/chart" uri="{C3380CC4-5D6E-409C-BE32-E72D297353CC}">
                <c16:uniqueId val="{00000001-6478-4250-BACD-2A82E96DD24F}"/>
              </c:ext>
            </c:extLst>
          </c:dPt>
          <c:dPt>
            <c:idx val="1"/>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3-6478-4250-BACD-2A82E96DD24F}"/>
              </c:ext>
            </c:extLst>
          </c:dPt>
          <c:dLbls>
            <c:dLbl>
              <c:idx val="0"/>
              <c:tx>
                <c:rich>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fld id="{665D1668-6BA5-4028-94D7-F1FDD6110E36}" type="VALUE">
                      <a:rPr lang="en-US" sz="1000" b="1">
                        <a:solidFill>
                          <a:schemeClr val="bg1"/>
                        </a:solidFill>
                      </a:rPr>
                      <a:pPr>
                        <a:defRPr sz="1000" b="1">
                          <a:solidFill>
                            <a:schemeClr val="bg1"/>
                          </a:solidFill>
                          <a:latin typeface="Heebo" panose="00000500000000000000" pitchFamily="2" charset="-79"/>
                          <a:cs typeface="Heebo" panose="00000500000000000000" pitchFamily="2" charset="-79"/>
                        </a:defRPr>
                      </a:pPr>
                      <a:t>[VALUE]</a:t>
                    </a:fld>
                    <a:endParaRPr lang="en-US"/>
                  </a:p>
                </c:rich>
              </c:tx>
              <c:numFmt formatCode="#,##0" sourceLinked="0"/>
              <c:spPr>
                <a:noFill/>
                <a:ln>
                  <a:noFill/>
                </a:ln>
                <a:effectLst/>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478-4250-BACD-2A82E96DD24F}"/>
                </c:ext>
              </c:extLst>
            </c:dLbl>
            <c:dLbl>
              <c:idx val="1"/>
              <c:numFmt formatCode="#,##0" sourceLinked="0"/>
              <c:spPr>
                <a:noFill/>
                <a:ln>
                  <a:noFill/>
                </a:ln>
                <a:effectLst/>
              </c:spPr>
              <c:txPr>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6478-4250-BACD-2A82E96DD24F}"/>
                </c:ext>
              </c:extLst>
            </c:dLbl>
            <c:numFmt formatCode="0" sourceLinked="0"/>
            <c:spPr>
              <a:noFill/>
              <a:ln>
                <a:noFill/>
              </a:ln>
              <a:effectLst/>
            </c:spPr>
            <c:txPr>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H1/2022</c:v>
                </c:pt>
                <c:pt idx="1">
                  <c:v>H1/2023</c:v>
                </c:pt>
              </c:strCache>
            </c:strRef>
          </c:cat>
          <c:val>
            <c:numRef>
              <c:f>Sheet1!$B$2:$B$3</c:f>
              <c:numCache>
                <c:formatCode>General</c:formatCode>
                <c:ptCount val="2"/>
                <c:pt idx="0">
                  <c:v>642</c:v>
                </c:pt>
                <c:pt idx="1">
                  <c:v>680</c:v>
                </c:pt>
              </c:numCache>
            </c:numRef>
          </c:val>
          <c:extLst>
            <c:ext xmlns:c16="http://schemas.microsoft.com/office/drawing/2014/chart" uri="{C3380CC4-5D6E-409C-BE32-E72D297353CC}">
              <c16:uniqueId val="{00000004-6478-4250-BACD-2A82E96DD24F}"/>
            </c:ext>
          </c:extLst>
        </c:ser>
        <c:ser>
          <c:idx val="1"/>
          <c:order val="1"/>
          <c:tx>
            <c:strRef>
              <c:f>Sheet1!$C$1</c:f>
              <c:strCache>
                <c:ptCount val="1"/>
                <c:pt idx="0">
                  <c:v>FFO2</c:v>
                </c:pt>
              </c:strCache>
            </c:strRef>
          </c:tx>
          <c:spPr>
            <a:solidFill>
              <a:srgbClr val="FFC85D"/>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6478-4250-BACD-2A82E96DD24F}"/>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H1/2022</c:v>
                </c:pt>
                <c:pt idx="1">
                  <c:v>H1/2023</c:v>
                </c:pt>
              </c:strCache>
            </c:strRef>
          </c:cat>
          <c:val>
            <c:numRef>
              <c:f>Sheet1!$C$2:$C$3</c:f>
              <c:numCache>
                <c:formatCode>General</c:formatCode>
                <c:ptCount val="2"/>
              </c:numCache>
            </c:numRef>
          </c:val>
          <c:extLst>
            <c:ext xmlns:c16="http://schemas.microsoft.com/office/drawing/2014/chart" uri="{C3380CC4-5D6E-409C-BE32-E72D297353CC}">
              <c16:uniqueId val="{00000006-6478-4250-BACD-2A82E96DD24F}"/>
            </c:ext>
          </c:extLst>
        </c:ser>
        <c:dLbls>
          <c:dLblPos val="ctr"/>
          <c:showLegendKey val="0"/>
          <c:showVal val="1"/>
          <c:showCatName val="0"/>
          <c:showSerName val="0"/>
          <c:showPercent val="0"/>
          <c:showBubbleSize val="0"/>
        </c:dLbls>
        <c:gapWidth val="500"/>
        <c:overlap val="100"/>
        <c:axId val="865051712"/>
        <c:axId val="865043312"/>
      </c:barChart>
      <c:catAx>
        <c:axId val="865051712"/>
        <c:scaling>
          <c:orientation val="minMax"/>
        </c:scaling>
        <c:delete val="0"/>
        <c:axPos val="b"/>
        <c:numFmt formatCode="General" sourceLinked="1"/>
        <c:majorTickMark val="none"/>
        <c:minorTickMark val="none"/>
        <c:tickLblPos val="nextTo"/>
        <c:spPr>
          <a:noFill/>
          <a:ln>
            <a:solidFill>
              <a:schemeClr val="accent3"/>
            </a:solidFill>
          </a:ln>
        </c:spPr>
        <c:txPr>
          <a:bodyPr anchor="t"/>
          <a:lstStyle/>
          <a:p>
            <a:pPr rtl="1">
              <a:defRPr sz="900">
                <a:solidFill>
                  <a:schemeClr val="tx1">
                    <a:lumMod val="75000"/>
                    <a:lumOff val="25000"/>
                  </a:schemeClr>
                </a:solidFill>
                <a:latin typeface="Heebo" panose="00000500000000000000" pitchFamily="2" charset="-79"/>
                <a:cs typeface="Heebo" panose="00000500000000000000" pitchFamily="2" charset="-79"/>
              </a:defRPr>
            </a:pPr>
            <a:endParaRPr lang="en-US"/>
          </a:p>
        </c:txPr>
        <c:crossAx val="865043312"/>
        <c:crosses val="autoZero"/>
        <c:auto val="0"/>
        <c:lblAlgn val="ctr"/>
        <c:lblOffset val="100"/>
        <c:noMultiLvlLbl val="0"/>
      </c:catAx>
      <c:valAx>
        <c:axId val="865043312"/>
        <c:scaling>
          <c:orientation val="minMax"/>
          <c:max val="700"/>
          <c:min val="400"/>
        </c:scaling>
        <c:delete val="1"/>
        <c:axPos val="l"/>
        <c:numFmt formatCode="General" sourceLinked="1"/>
        <c:majorTickMark val="out"/>
        <c:minorTickMark val="none"/>
        <c:tickLblPos val="nextTo"/>
        <c:crossAx val="865051712"/>
        <c:crosses val="autoZero"/>
        <c:crossBetween val="between"/>
      </c:valAx>
      <c:spPr>
        <a:noFill/>
        <a:ln w="25400">
          <a:noFill/>
        </a:ln>
      </c:spPr>
    </c:plotArea>
    <c:plotVisOnly val="1"/>
    <c:dispBlanksAs val="gap"/>
    <c:showDLblsOverMax val="0"/>
  </c:chart>
  <c:spPr>
    <a:ln>
      <a:noFill/>
    </a:ln>
  </c:spPr>
  <c:txPr>
    <a:bodyPr/>
    <a:lstStyle/>
    <a:p>
      <a:pPr>
        <a:defRPr sz="1800">
          <a:latin typeface="Segoe UI" panose="020B0502040204020203" pitchFamily="34" charset="0"/>
          <a:cs typeface="Segoe UI" panose="020B0502040204020203"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85824770776588E-3"/>
          <c:y val="0.11928906536202598"/>
          <c:w val="0.99416141752292231"/>
          <c:h val="0.75460323087649628"/>
        </c:manualLayout>
      </c:layout>
      <c:barChart>
        <c:barDir val="col"/>
        <c:grouping val="stacked"/>
        <c:varyColors val="0"/>
        <c:ser>
          <c:idx val="0"/>
          <c:order val="0"/>
          <c:tx>
            <c:strRef>
              <c:f>Sheet1!$B$1</c:f>
              <c:strCache>
                <c:ptCount val="1"/>
                <c:pt idx="0">
                  <c:v>FFO</c:v>
                </c:pt>
              </c:strCache>
            </c:strRef>
          </c:tx>
          <c:spPr>
            <a:solidFill>
              <a:schemeClr val="accent3">
                <a:lumMod val="75000"/>
              </a:schemeClr>
            </a:solidFill>
            <a:ln>
              <a:noFill/>
            </a:ln>
            <a:effectLst/>
            <a:scene3d>
              <a:camera prst="orthographicFront"/>
              <a:lightRig rig="threePt" dir="t"/>
            </a:scene3d>
          </c:spPr>
          <c:invertIfNegative val="0"/>
          <c:dPt>
            <c:idx val="0"/>
            <c:invertIfNegative val="0"/>
            <c:bubble3D val="0"/>
            <c:spPr>
              <a:solidFill>
                <a:srgbClr val="1877F2"/>
              </a:solidFill>
              <a:ln>
                <a:noFill/>
              </a:ln>
              <a:effectLst/>
              <a:scene3d>
                <a:camera prst="orthographicFront"/>
                <a:lightRig rig="threePt" dir="t"/>
              </a:scene3d>
            </c:spPr>
            <c:extLst>
              <c:ext xmlns:c16="http://schemas.microsoft.com/office/drawing/2014/chart" uri="{C3380CC4-5D6E-409C-BE32-E72D297353CC}">
                <c16:uniqueId val="{00000001-45B2-4550-B814-2B9BFA68C3CA}"/>
              </c:ext>
            </c:extLst>
          </c:dPt>
          <c:dPt>
            <c:idx val="1"/>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3-45B2-4550-B814-2B9BFA68C3CA}"/>
              </c:ext>
            </c:extLst>
          </c:dPt>
          <c:dLbls>
            <c:dLbl>
              <c:idx val="0"/>
              <c:tx>
                <c:rich>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fld id="{665D1668-6BA5-4028-94D7-F1FDD6110E36}" type="VALUE">
                      <a:rPr lang="en-US" sz="1000" b="1">
                        <a:solidFill>
                          <a:schemeClr val="bg1"/>
                        </a:solidFill>
                      </a:rPr>
                      <a:pPr>
                        <a:defRPr sz="1000" b="1">
                          <a:solidFill>
                            <a:schemeClr val="bg1"/>
                          </a:solidFill>
                          <a:latin typeface="Heebo" panose="00000500000000000000" pitchFamily="2" charset="-79"/>
                          <a:cs typeface="Heebo" panose="00000500000000000000" pitchFamily="2" charset="-79"/>
                        </a:defRPr>
                      </a:pPr>
                      <a:t>[VALUE]</a:t>
                    </a:fld>
                    <a:endParaRPr lang="en-US"/>
                  </a:p>
                </c:rich>
              </c:tx>
              <c:numFmt formatCode="#,##0" sourceLinked="0"/>
              <c:spPr>
                <a:noFill/>
                <a:ln>
                  <a:noFill/>
                </a:ln>
                <a:effectLst/>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B2-4550-B814-2B9BFA68C3CA}"/>
                </c:ext>
              </c:extLst>
            </c:dLbl>
            <c:dLbl>
              <c:idx val="1"/>
              <c:numFmt formatCode="#,##0" sourceLinked="0"/>
              <c:spPr>
                <a:noFill/>
                <a:ln>
                  <a:noFill/>
                </a:ln>
                <a:effectLst/>
              </c:spPr>
              <c:txPr>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45B2-4550-B814-2B9BFA68C3CA}"/>
                </c:ext>
              </c:extLst>
            </c:dLbl>
            <c:numFmt formatCode="0" sourceLinked="0"/>
            <c:spPr>
              <a:noFill/>
              <a:ln>
                <a:noFill/>
              </a:ln>
              <a:effectLst/>
            </c:spPr>
            <c:txPr>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H1/2022</c:v>
                </c:pt>
                <c:pt idx="1">
                  <c:v>H1/2023</c:v>
                </c:pt>
              </c:strCache>
            </c:strRef>
          </c:cat>
          <c:val>
            <c:numRef>
              <c:f>Sheet1!$B$2:$B$3</c:f>
              <c:numCache>
                <c:formatCode>General</c:formatCode>
                <c:ptCount val="2"/>
                <c:pt idx="0">
                  <c:v>208</c:v>
                </c:pt>
                <c:pt idx="1">
                  <c:v>204</c:v>
                </c:pt>
              </c:numCache>
            </c:numRef>
          </c:val>
          <c:extLst>
            <c:ext xmlns:c16="http://schemas.microsoft.com/office/drawing/2014/chart" uri="{C3380CC4-5D6E-409C-BE32-E72D297353CC}">
              <c16:uniqueId val="{00000004-45B2-4550-B814-2B9BFA68C3CA}"/>
            </c:ext>
          </c:extLst>
        </c:ser>
        <c:ser>
          <c:idx val="1"/>
          <c:order val="1"/>
          <c:tx>
            <c:strRef>
              <c:f>Sheet1!$C$1</c:f>
              <c:strCache>
                <c:ptCount val="1"/>
                <c:pt idx="0">
                  <c:v>FFO2</c:v>
                </c:pt>
              </c:strCache>
            </c:strRef>
          </c:tx>
          <c:spPr>
            <a:solidFill>
              <a:srgbClr val="FFC85D"/>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45B2-4550-B814-2B9BFA68C3CA}"/>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H1/2022</c:v>
                </c:pt>
                <c:pt idx="1">
                  <c:v>H1/2023</c:v>
                </c:pt>
              </c:strCache>
            </c:strRef>
          </c:cat>
          <c:val>
            <c:numRef>
              <c:f>Sheet1!$C$2:$C$3</c:f>
              <c:numCache>
                <c:formatCode>General</c:formatCode>
                <c:ptCount val="2"/>
              </c:numCache>
            </c:numRef>
          </c:val>
          <c:extLst>
            <c:ext xmlns:c16="http://schemas.microsoft.com/office/drawing/2014/chart" uri="{C3380CC4-5D6E-409C-BE32-E72D297353CC}">
              <c16:uniqueId val="{00000006-45B2-4550-B814-2B9BFA68C3CA}"/>
            </c:ext>
          </c:extLst>
        </c:ser>
        <c:dLbls>
          <c:dLblPos val="ctr"/>
          <c:showLegendKey val="0"/>
          <c:showVal val="1"/>
          <c:showCatName val="0"/>
          <c:showSerName val="0"/>
          <c:showPercent val="0"/>
          <c:showBubbleSize val="0"/>
        </c:dLbls>
        <c:gapWidth val="500"/>
        <c:overlap val="100"/>
        <c:axId val="865051712"/>
        <c:axId val="865043312"/>
      </c:barChart>
      <c:catAx>
        <c:axId val="865051712"/>
        <c:scaling>
          <c:orientation val="minMax"/>
        </c:scaling>
        <c:delete val="0"/>
        <c:axPos val="b"/>
        <c:numFmt formatCode="General" sourceLinked="1"/>
        <c:majorTickMark val="none"/>
        <c:minorTickMark val="none"/>
        <c:tickLblPos val="nextTo"/>
        <c:spPr>
          <a:noFill/>
          <a:ln>
            <a:solidFill>
              <a:schemeClr val="accent3"/>
            </a:solidFill>
          </a:ln>
        </c:spPr>
        <c:txPr>
          <a:bodyPr anchor="t"/>
          <a:lstStyle/>
          <a:p>
            <a:pPr rtl="1">
              <a:defRPr sz="900">
                <a:solidFill>
                  <a:schemeClr val="tx1">
                    <a:lumMod val="75000"/>
                    <a:lumOff val="25000"/>
                  </a:schemeClr>
                </a:solidFill>
                <a:latin typeface="Heebo" panose="00000500000000000000" pitchFamily="2" charset="-79"/>
                <a:cs typeface="Heebo" panose="00000500000000000000" pitchFamily="2" charset="-79"/>
              </a:defRPr>
            </a:pPr>
            <a:endParaRPr lang="en-US"/>
          </a:p>
        </c:txPr>
        <c:crossAx val="865043312"/>
        <c:crosses val="autoZero"/>
        <c:auto val="0"/>
        <c:lblAlgn val="ctr"/>
        <c:lblOffset val="100"/>
        <c:noMultiLvlLbl val="0"/>
      </c:catAx>
      <c:valAx>
        <c:axId val="865043312"/>
        <c:scaling>
          <c:orientation val="minMax"/>
          <c:max val="208"/>
          <c:min val="0"/>
        </c:scaling>
        <c:delete val="1"/>
        <c:axPos val="l"/>
        <c:numFmt formatCode="General" sourceLinked="1"/>
        <c:majorTickMark val="out"/>
        <c:minorTickMark val="none"/>
        <c:tickLblPos val="nextTo"/>
        <c:crossAx val="865051712"/>
        <c:crosses val="autoZero"/>
        <c:crossBetween val="between"/>
      </c:valAx>
      <c:spPr>
        <a:noFill/>
        <a:ln w="25400">
          <a:noFill/>
        </a:ln>
      </c:spPr>
    </c:plotArea>
    <c:plotVisOnly val="1"/>
    <c:dispBlanksAs val="gap"/>
    <c:showDLblsOverMax val="0"/>
  </c:chart>
  <c:spPr>
    <a:ln>
      <a:noFill/>
    </a:ln>
  </c:spPr>
  <c:txPr>
    <a:bodyPr/>
    <a:lstStyle/>
    <a:p>
      <a:pPr>
        <a:defRPr sz="1800">
          <a:latin typeface="Segoe UI" panose="020B0502040204020203" pitchFamily="34" charset="0"/>
          <a:cs typeface="Segoe UI" panose="020B0502040204020203"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85824770776588E-3"/>
          <c:y val="0"/>
          <c:w val="0.99416141752292231"/>
          <c:h val="0.87307816043562358"/>
        </c:manualLayout>
      </c:layout>
      <c:barChart>
        <c:barDir val="col"/>
        <c:grouping val="stacked"/>
        <c:varyColors val="0"/>
        <c:ser>
          <c:idx val="0"/>
          <c:order val="0"/>
          <c:tx>
            <c:strRef>
              <c:f>Sheet1!$B$1</c:f>
              <c:strCache>
                <c:ptCount val="1"/>
                <c:pt idx="0">
                  <c:v>FFO</c:v>
                </c:pt>
              </c:strCache>
            </c:strRef>
          </c:tx>
          <c:spPr>
            <a:solidFill>
              <a:schemeClr val="accent3">
                <a:lumMod val="75000"/>
              </a:schemeClr>
            </a:solidFill>
            <a:ln>
              <a:noFill/>
            </a:ln>
            <a:effectLst/>
            <a:scene3d>
              <a:camera prst="orthographicFront"/>
              <a:lightRig rig="threePt" dir="t"/>
            </a:scene3d>
          </c:spPr>
          <c:invertIfNegative val="0"/>
          <c:dPt>
            <c:idx val="0"/>
            <c:invertIfNegative val="0"/>
            <c:bubble3D val="0"/>
            <c:spPr>
              <a:solidFill>
                <a:srgbClr val="1877F2"/>
              </a:solidFill>
              <a:ln>
                <a:noFill/>
              </a:ln>
              <a:effectLst/>
              <a:scene3d>
                <a:camera prst="orthographicFront"/>
                <a:lightRig rig="threePt" dir="t"/>
              </a:scene3d>
            </c:spPr>
            <c:extLst>
              <c:ext xmlns:c16="http://schemas.microsoft.com/office/drawing/2014/chart" uri="{C3380CC4-5D6E-409C-BE32-E72D297353CC}">
                <c16:uniqueId val="{00000001-E6BE-4B9D-AEDD-46A0BA0734DC}"/>
              </c:ext>
            </c:extLst>
          </c:dPt>
          <c:dPt>
            <c:idx val="1"/>
            <c:invertIfNegative val="0"/>
            <c:bubble3D val="0"/>
            <c:spPr>
              <a:solidFill>
                <a:schemeClr val="accent1"/>
              </a:solidFill>
              <a:ln>
                <a:noFill/>
              </a:ln>
              <a:effectLst/>
              <a:scene3d>
                <a:camera prst="orthographicFront"/>
                <a:lightRig rig="threePt" dir="t"/>
              </a:scene3d>
            </c:spPr>
            <c:extLst>
              <c:ext xmlns:c16="http://schemas.microsoft.com/office/drawing/2014/chart" uri="{C3380CC4-5D6E-409C-BE32-E72D297353CC}">
                <c16:uniqueId val="{00000003-E6BE-4B9D-AEDD-46A0BA0734DC}"/>
              </c:ext>
            </c:extLst>
          </c:dPt>
          <c:dLbls>
            <c:dLbl>
              <c:idx val="0"/>
              <c:tx>
                <c:rich>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fld id="{665D1668-6BA5-4028-94D7-F1FDD6110E36}" type="VALUE">
                      <a:rPr lang="en-US" sz="1000" b="1">
                        <a:solidFill>
                          <a:schemeClr val="bg1"/>
                        </a:solidFill>
                      </a:rPr>
                      <a:pPr>
                        <a:defRPr sz="1000" b="1">
                          <a:solidFill>
                            <a:schemeClr val="bg1"/>
                          </a:solidFill>
                          <a:latin typeface="Heebo" panose="00000500000000000000" pitchFamily="2" charset="-79"/>
                          <a:cs typeface="Heebo" panose="00000500000000000000" pitchFamily="2" charset="-79"/>
                        </a:defRPr>
                      </a:pPr>
                      <a:t>[VALUE]</a:t>
                    </a:fld>
                    <a:endParaRPr lang="en-US"/>
                  </a:p>
                </c:rich>
              </c:tx>
              <c:numFmt formatCode="#,##0" sourceLinked="0"/>
              <c:spPr>
                <a:noFill/>
                <a:ln>
                  <a:noFill/>
                </a:ln>
                <a:effectLst/>
              </c:spPr>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6BE-4B9D-AEDD-46A0BA0734DC}"/>
                </c:ext>
              </c:extLst>
            </c:dLbl>
            <c:dLbl>
              <c:idx val="1"/>
              <c:numFmt formatCode="#,##0" sourceLinked="0"/>
              <c:spPr>
                <a:noFill/>
                <a:ln>
                  <a:noFill/>
                </a:ln>
                <a:effectLst/>
              </c:spPr>
              <c:txPr>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3-E6BE-4B9D-AEDD-46A0BA0734DC}"/>
                </c:ext>
              </c:extLst>
            </c:dLbl>
            <c:numFmt formatCode="0" sourceLinked="0"/>
            <c:spPr>
              <a:noFill/>
              <a:ln>
                <a:noFill/>
              </a:ln>
              <a:effectLst/>
            </c:spPr>
            <c:txPr>
              <a:bodyPr rot="-5400000" vertOverflow="overflow" horzOverflow="overflow" vert="horz" wrap="square" lIns="38100" tIns="19050" rIns="38100" bIns="19050" anchor="ctr">
                <a:spAutoFit/>
              </a:bodyPr>
              <a:lstStyle/>
              <a:p>
                <a:pPr>
                  <a:defRPr sz="1000" b="1">
                    <a:solidFill>
                      <a:schemeClr val="bg1"/>
                    </a:solidFill>
                    <a:latin typeface="Heebo" panose="00000500000000000000" pitchFamily="2" charset="-79"/>
                    <a:cs typeface="Heebo" panose="00000500000000000000" pitchFamily="2" charset="-79"/>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31/12/2022</c:v>
                </c:pt>
                <c:pt idx="1">
                  <c:v>30/6/2023</c:v>
                </c:pt>
              </c:strCache>
            </c:strRef>
          </c:cat>
          <c:val>
            <c:numRef>
              <c:f>Sheet1!$B$2:$B$3</c:f>
              <c:numCache>
                <c:formatCode>General</c:formatCode>
                <c:ptCount val="2"/>
                <c:pt idx="0">
                  <c:v>5016</c:v>
                </c:pt>
                <c:pt idx="1">
                  <c:v>5396</c:v>
                </c:pt>
              </c:numCache>
            </c:numRef>
          </c:val>
          <c:extLst>
            <c:ext xmlns:c16="http://schemas.microsoft.com/office/drawing/2014/chart" uri="{C3380CC4-5D6E-409C-BE32-E72D297353CC}">
              <c16:uniqueId val="{00000004-E6BE-4B9D-AEDD-46A0BA0734DC}"/>
            </c:ext>
          </c:extLst>
        </c:ser>
        <c:ser>
          <c:idx val="1"/>
          <c:order val="1"/>
          <c:tx>
            <c:strRef>
              <c:f>Sheet1!$C$1</c:f>
              <c:strCache>
                <c:ptCount val="1"/>
                <c:pt idx="0">
                  <c:v>FFO2</c:v>
                </c:pt>
              </c:strCache>
            </c:strRef>
          </c:tx>
          <c:spPr>
            <a:solidFill>
              <a:srgbClr val="FFC85D"/>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E6BE-4B9D-AEDD-46A0BA0734DC}"/>
                </c:ext>
              </c:extLst>
            </c:dLbl>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Sheet1!$A$2:$A$3</c:f>
              <c:strCache>
                <c:ptCount val="2"/>
                <c:pt idx="0">
                  <c:v>31/12/2022</c:v>
                </c:pt>
                <c:pt idx="1">
                  <c:v>30/6/2023</c:v>
                </c:pt>
              </c:strCache>
            </c:strRef>
          </c:cat>
          <c:val>
            <c:numRef>
              <c:f>Sheet1!$C$2:$C$3</c:f>
              <c:numCache>
                <c:formatCode>General</c:formatCode>
                <c:ptCount val="2"/>
              </c:numCache>
            </c:numRef>
          </c:val>
          <c:extLst>
            <c:ext xmlns:c16="http://schemas.microsoft.com/office/drawing/2014/chart" uri="{C3380CC4-5D6E-409C-BE32-E72D297353CC}">
              <c16:uniqueId val="{00000006-E6BE-4B9D-AEDD-46A0BA0734DC}"/>
            </c:ext>
          </c:extLst>
        </c:ser>
        <c:dLbls>
          <c:dLblPos val="ctr"/>
          <c:showLegendKey val="0"/>
          <c:showVal val="1"/>
          <c:showCatName val="0"/>
          <c:showSerName val="0"/>
          <c:showPercent val="0"/>
          <c:showBubbleSize val="0"/>
        </c:dLbls>
        <c:gapWidth val="500"/>
        <c:overlap val="100"/>
        <c:axId val="865051712"/>
        <c:axId val="865043312"/>
      </c:barChart>
      <c:catAx>
        <c:axId val="865051712"/>
        <c:scaling>
          <c:orientation val="minMax"/>
        </c:scaling>
        <c:delete val="0"/>
        <c:axPos val="b"/>
        <c:numFmt formatCode="General" sourceLinked="1"/>
        <c:majorTickMark val="none"/>
        <c:minorTickMark val="none"/>
        <c:tickLblPos val="nextTo"/>
        <c:spPr>
          <a:noFill/>
          <a:ln>
            <a:solidFill>
              <a:schemeClr val="accent3"/>
            </a:solidFill>
          </a:ln>
        </c:spPr>
        <c:txPr>
          <a:bodyPr anchor="t"/>
          <a:lstStyle/>
          <a:p>
            <a:pPr rtl="1">
              <a:defRPr sz="900">
                <a:solidFill>
                  <a:schemeClr val="tx1">
                    <a:lumMod val="75000"/>
                    <a:lumOff val="25000"/>
                  </a:schemeClr>
                </a:solidFill>
                <a:latin typeface="Heebo" panose="00000500000000000000" pitchFamily="2" charset="-79"/>
                <a:cs typeface="Heebo" panose="00000500000000000000" pitchFamily="2" charset="-79"/>
              </a:defRPr>
            </a:pPr>
            <a:endParaRPr lang="en-US"/>
          </a:p>
        </c:txPr>
        <c:crossAx val="865043312"/>
        <c:crosses val="autoZero"/>
        <c:auto val="0"/>
        <c:lblAlgn val="ctr"/>
        <c:lblOffset val="100"/>
        <c:noMultiLvlLbl val="0"/>
      </c:catAx>
      <c:valAx>
        <c:axId val="865043312"/>
        <c:scaling>
          <c:orientation val="minMax"/>
          <c:max val="6000"/>
          <c:min val="2500"/>
        </c:scaling>
        <c:delete val="1"/>
        <c:axPos val="l"/>
        <c:numFmt formatCode="General" sourceLinked="1"/>
        <c:majorTickMark val="out"/>
        <c:minorTickMark val="none"/>
        <c:tickLblPos val="nextTo"/>
        <c:crossAx val="865051712"/>
        <c:crosses val="autoZero"/>
        <c:crossBetween val="between"/>
      </c:valAx>
      <c:spPr>
        <a:noFill/>
        <a:ln w="25400">
          <a:noFill/>
        </a:ln>
      </c:spPr>
    </c:plotArea>
    <c:plotVisOnly val="1"/>
    <c:dispBlanksAs val="gap"/>
    <c:showDLblsOverMax val="0"/>
  </c:chart>
  <c:spPr>
    <a:ln>
      <a:noFill/>
    </a:ln>
  </c:spPr>
  <c:txPr>
    <a:bodyPr/>
    <a:lstStyle/>
    <a:p>
      <a:pPr>
        <a:defRPr sz="1800">
          <a:latin typeface="Segoe UI" panose="020B0502040204020203" pitchFamily="34" charset="0"/>
          <a:cs typeface="Segoe UI" panose="020B0502040204020203"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4539340655614006E-3"/>
          <c:y val="7.1686277739003518E-2"/>
          <c:w val="0.99218130145931083"/>
          <c:h val="0.70078997680406041"/>
        </c:manualLayout>
      </c:layout>
      <c:barChart>
        <c:barDir val="col"/>
        <c:grouping val="clustered"/>
        <c:varyColors val="0"/>
        <c:ser>
          <c:idx val="0"/>
          <c:order val="0"/>
          <c:tx>
            <c:strRef>
              <c:f>Sheet1!$B$1</c:f>
              <c:strCache>
                <c:ptCount val="1"/>
                <c:pt idx="0">
                  <c:v>Q2/2022</c:v>
                </c:pt>
              </c:strCache>
            </c:strRef>
          </c:tx>
          <c:spPr>
            <a:solidFill>
              <a:schemeClr val="accent2"/>
            </a:solidFill>
            <a:ln w="28575">
              <a:noFill/>
            </a:ln>
            <a:effectLst/>
            <a:scene3d>
              <a:camera prst="orthographicFront"/>
              <a:lightRig rig="threePt" dir="t"/>
            </a:scene3d>
          </c:spPr>
          <c:invertIfNegative val="0"/>
          <c:dPt>
            <c:idx val="0"/>
            <c:invertIfNegative val="0"/>
            <c:bubble3D val="0"/>
            <c:spPr>
              <a:solidFill>
                <a:schemeClr val="accent2"/>
              </a:solidFill>
              <a:ln w="22225">
                <a:noFill/>
              </a:ln>
              <a:effectLst/>
              <a:scene3d>
                <a:camera prst="orthographicFront"/>
                <a:lightRig rig="threePt" dir="t"/>
              </a:scene3d>
            </c:spPr>
            <c:extLst>
              <c:ext xmlns:c16="http://schemas.microsoft.com/office/drawing/2014/chart" uri="{C3380CC4-5D6E-409C-BE32-E72D297353CC}">
                <c16:uniqueId val="{00000001-709D-4BD7-AE98-AFAA0A974288}"/>
              </c:ext>
            </c:extLst>
          </c:dPt>
          <c:dLbls>
            <c:numFmt formatCode="0.0%" sourceLinked="0"/>
            <c:spPr>
              <a:noFill/>
              <a:ln>
                <a:noFill/>
              </a:ln>
              <a:effectLst/>
            </c:spPr>
            <c:txPr>
              <a:bodyPr rot="-5400000" vert="horz" wrap="square" lIns="38100" tIns="19050" rIns="38100" bIns="19050" anchor="ctr">
                <a:spAutoFit/>
              </a:bodyPr>
              <a:lstStyle/>
              <a:p>
                <a:pPr>
                  <a:defRPr sz="900" b="1" spc="70" baseline="0">
                    <a:solidFill>
                      <a:schemeClr val="bg1"/>
                    </a:solidFill>
                    <a:latin typeface="+mn-lt"/>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6"/>
                <c:pt idx="0">
                  <c:v>Northern Europe</c:v>
                </c:pt>
                <c:pt idx="1">
                  <c:v>CEE</c:v>
                </c:pt>
                <c:pt idx="2">
                  <c:v>Brazil</c:v>
                </c:pt>
                <c:pt idx="3">
                  <c:v>USA</c:v>
                </c:pt>
                <c:pt idx="4">
                  <c:v>Israel</c:v>
                </c:pt>
                <c:pt idx="5">
                  <c:v>Total</c:v>
                </c:pt>
              </c:strCache>
            </c:strRef>
          </c:cat>
          <c:val>
            <c:numRef>
              <c:f>Sheet1!$B$2:$B$8</c:f>
              <c:numCache>
                <c:formatCode>0.00%</c:formatCode>
                <c:ptCount val="6"/>
                <c:pt idx="0">
                  <c:v>0.94199999999999995</c:v>
                </c:pt>
                <c:pt idx="1">
                  <c:v>0.91700000000000004</c:v>
                </c:pt>
                <c:pt idx="2">
                  <c:v>0.94499999999999995</c:v>
                </c:pt>
                <c:pt idx="3">
                  <c:v>0.93500000000000005</c:v>
                </c:pt>
                <c:pt idx="4">
                  <c:v>0.97899999999999998</c:v>
                </c:pt>
                <c:pt idx="5">
                  <c:v>0.93500000000000005</c:v>
                </c:pt>
              </c:numCache>
            </c:numRef>
          </c:val>
          <c:extLst>
            <c:ext xmlns:c16="http://schemas.microsoft.com/office/drawing/2014/chart" uri="{C3380CC4-5D6E-409C-BE32-E72D297353CC}">
              <c16:uniqueId val="{00000002-709D-4BD7-AE98-AFAA0A974288}"/>
            </c:ext>
          </c:extLst>
        </c:ser>
        <c:ser>
          <c:idx val="1"/>
          <c:order val="1"/>
          <c:tx>
            <c:strRef>
              <c:f>Sheet1!$C$1</c:f>
              <c:strCache>
                <c:ptCount val="1"/>
                <c:pt idx="0">
                  <c:v>Q2/2023</c:v>
                </c:pt>
              </c:strCache>
            </c:strRef>
          </c:tx>
          <c:spPr>
            <a:solidFill>
              <a:srgbClr val="000032"/>
            </a:solidFill>
          </c:spPr>
          <c:invertIfNegative val="0"/>
          <c:dLbls>
            <c:numFmt formatCode="0.0%" sourceLinked="0"/>
            <c:spPr>
              <a:noFill/>
              <a:ln>
                <a:noFill/>
              </a:ln>
              <a:effectLst/>
            </c:spPr>
            <c:txPr>
              <a:bodyPr rot="-5400000" vert="horz" wrap="square" lIns="38100" tIns="19050" rIns="38100" bIns="19050" anchor="ctr">
                <a:spAutoFit/>
              </a:bodyPr>
              <a:lstStyle/>
              <a:p>
                <a:pPr>
                  <a:defRPr sz="900" b="1">
                    <a:solidFill>
                      <a:schemeClr val="bg1">
                        <a:lumMod val="95000"/>
                      </a:schemeClr>
                    </a:solidFill>
                    <a:latin typeface="+mj-lt"/>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6"/>
                <c:pt idx="0">
                  <c:v>Northern Europe</c:v>
                </c:pt>
                <c:pt idx="1">
                  <c:v>CEE</c:v>
                </c:pt>
                <c:pt idx="2">
                  <c:v>Brazil</c:v>
                </c:pt>
                <c:pt idx="3">
                  <c:v>USA</c:v>
                </c:pt>
                <c:pt idx="4">
                  <c:v>Israel</c:v>
                </c:pt>
                <c:pt idx="5">
                  <c:v>Total</c:v>
                </c:pt>
              </c:strCache>
            </c:strRef>
          </c:cat>
          <c:val>
            <c:numRef>
              <c:f>Sheet1!$C$2:$C$8</c:f>
              <c:numCache>
                <c:formatCode>0.00%</c:formatCode>
                <c:ptCount val="6"/>
                <c:pt idx="0">
                  <c:v>0.95499999999999996</c:v>
                </c:pt>
                <c:pt idx="1">
                  <c:v>0.93799999999999994</c:v>
                </c:pt>
                <c:pt idx="2">
                  <c:v>0.94299999999999995</c:v>
                </c:pt>
                <c:pt idx="3">
                  <c:v>0.91700000000000004</c:v>
                </c:pt>
                <c:pt idx="4">
                  <c:v>0.97899999999999998</c:v>
                </c:pt>
                <c:pt idx="5">
                  <c:v>0.94899999999999995</c:v>
                </c:pt>
              </c:numCache>
            </c:numRef>
          </c:val>
          <c:extLst>
            <c:ext xmlns:c16="http://schemas.microsoft.com/office/drawing/2014/chart" uri="{C3380CC4-5D6E-409C-BE32-E72D297353CC}">
              <c16:uniqueId val="{00000003-709D-4BD7-AE98-AFAA0A974288}"/>
            </c:ext>
          </c:extLst>
        </c:ser>
        <c:dLbls>
          <c:showLegendKey val="0"/>
          <c:showVal val="0"/>
          <c:showCatName val="0"/>
          <c:showSerName val="0"/>
          <c:showPercent val="0"/>
          <c:showBubbleSize val="0"/>
        </c:dLbls>
        <c:gapWidth val="200"/>
        <c:axId val="865053952"/>
        <c:axId val="865061792"/>
      </c:barChart>
      <c:catAx>
        <c:axId val="865053952"/>
        <c:scaling>
          <c:orientation val="minMax"/>
        </c:scaling>
        <c:delete val="0"/>
        <c:axPos val="b"/>
        <c:numFmt formatCode="General" sourceLinked="0"/>
        <c:majorTickMark val="none"/>
        <c:minorTickMark val="none"/>
        <c:tickLblPos val="low"/>
        <c:spPr>
          <a:noFill/>
          <a:ln>
            <a:solidFill>
              <a:schemeClr val="accent3"/>
            </a:solidFill>
          </a:ln>
          <a:effectLst/>
        </c:spPr>
        <c:txPr>
          <a:bodyPr rot="0"/>
          <a:lstStyle/>
          <a:p>
            <a:pPr>
              <a:defRPr sz="900" spc="50" baseline="0">
                <a:solidFill>
                  <a:schemeClr val="accent3"/>
                </a:solidFill>
                <a:latin typeface="Heebo" panose="00000500000000000000" pitchFamily="2" charset="-79"/>
                <a:cs typeface="Heebo" panose="00000500000000000000" pitchFamily="2" charset="-79"/>
              </a:defRPr>
            </a:pPr>
            <a:endParaRPr lang="en-US"/>
          </a:p>
        </c:txPr>
        <c:crossAx val="865061792"/>
        <c:crosses val="autoZero"/>
        <c:auto val="1"/>
        <c:lblAlgn val="ctr"/>
        <c:lblOffset val="0"/>
        <c:noMultiLvlLbl val="0"/>
      </c:catAx>
      <c:valAx>
        <c:axId val="865061792"/>
        <c:scaling>
          <c:orientation val="minMax"/>
          <c:max val="1"/>
          <c:min val="0.8"/>
        </c:scaling>
        <c:delete val="1"/>
        <c:axPos val="l"/>
        <c:numFmt formatCode="0.00%" sourceLinked="1"/>
        <c:majorTickMark val="out"/>
        <c:minorTickMark val="none"/>
        <c:tickLblPos val="nextTo"/>
        <c:crossAx val="865053952"/>
        <c:crosses val="autoZero"/>
        <c:crossBetween val="between"/>
      </c:valAx>
      <c:spPr>
        <a:ln>
          <a:noFill/>
        </a:ln>
      </c:spPr>
    </c:plotArea>
    <c:legend>
      <c:legendPos val="b"/>
      <c:layout>
        <c:manualLayout>
          <c:xMode val="edge"/>
          <c:yMode val="edge"/>
          <c:x val="0.33811376382465524"/>
          <c:y val="0.89873379913407947"/>
          <c:w val="0.33042966117142358"/>
          <c:h val="8.0489844056613233E-2"/>
        </c:manualLayout>
      </c:layout>
      <c:overlay val="1"/>
      <c:txPr>
        <a:bodyPr/>
        <a:lstStyle/>
        <a:p>
          <a:pPr>
            <a:defRPr sz="900">
              <a:latin typeface="+mj-lt"/>
            </a:defRPr>
          </a:pPr>
          <a:endParaRPr lang="en-US"/>
        </a:p>
      </c:txPr>
    </c:legend>
    <c:plotVisOnly val="1"/>
    <c:dispBlanksAs val="gap"/>
    <c:showDLblsOverMax val="0"/>
  </c:chart>
  <c:spPr>
    <a:noFill/>
    <a:ln>
      <a:noFill/>
    </a:ln>
  </c:spPr>
  <c:txPr>
    <a:bodyPr/>
    <a:lstStyle/>
    <a:p>
      <a:pPr algn="just" rtl="0">
        <a:defRPr sz="700">
          <a:latin typeface="Segoe UI" panose="020B0502040204020203" pitchFamily="34" charset="0"/>
          <a:cs typeface="Segoe UI" panose="020B0502040204020203"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6585322002513173"/>
          <c:y val="0.15510781601232904"/>
          <c:w val="0.67534087210765403"/>
          <c:h val="0.68266067229176863"/>
        </c:manualLayout>
      </c:layout>
      <c:doughnutChart>
        <c:varyColors val="1"/>
        <c:ser>
          <c:idx val="0"/>
          <c:order val="0"/>
          <c:spPr>
            <a:ln w="3175"/>
          </c:spPr>
          <c:dPt>
            <c:idx val="0"/>
            <c:bubble3D val="0"/>
            <c:spPr>
              <a:solidFill>
                <a:schemeClr val="accent1"/>
              </a:solidFill>
              <a:ln w="3175">
                <a:solidFill>
                  <a:schemeClr val="lt1"/>
                </a:solidFill>
              </a:ln>
              <a:effectLst/>
            </c:spPr>
            <c:extLst>
              <c:ext xmlns:c16="http://schemas.microsoft.com/office/drawing/2014/chart" uri="{C3380CC4-5D6E-409C-BE32-E72D297353CC}">
                <c16:uniqueId val="{00000001-06CC-4E44-A8F7-161E8450C617}"/>
              </c:ext>
            </c:extLst>
          </c:dPt>
          <c:dPt>
            <c:idx val="1"/>
            <c:bubble3D val="0"/>
            <c:spPr>
              <a:solidFill>
                <a:schemeClr val="accent1">
                  <a:lumMod val="90000"/>
                  <a:lumOff val="10000"/>
                </a:schemeClr>
              </a:solidFill>
              <a:ln w="3175">
                <a:solidFill>
                  <a:schemeClr val="lt1"/>
                </a:solidFill>
              </a:ln>
              <a:effectLst/>
            </c:spPr>
            <c:extLst>
              <c:ext xmlns:c16="http://schemas.microsoft.com/office/drawing/2014/chart" uri="{C3380CC4-5D6E-409C-BE32-E72D297353CC}">
                <c16:uniqueId val="{00000003-06CC-4E44-A8F7-161E8450C617}"/>
              </c:ext>
            </c:extLst>
          </c:dPt>
          <c:dPt>
            <c:idx val="2"/>
            <c:bubble3D val="0"/>
            <c:spPr>
              <a:solidFill>
                <a:schemeClr val="accent1">
                  <a:lumMod val="75000"/>
                  <a:lumOff val="25000"/>
                </a:schemeClr>
              </a:solidFill>
              <a:ln w="3175">
                <a:solidFill>
                  <a:schemeClr val="lt1"/>
                </a:solidFill>
              </a:ln>
              <a:effectLst/>
            </c:spPr>
            <c:extLst>
              <c:ext xmlns:c16="http://schemas.microsoft.com/office/drawing/2014/chart" uri="{C3380CC4-5D6E-409C-BE32-E72D297353CC}">
                <c16:uniqueId val="{00000005-06CC-4E44-A8F7-161E8450C617}"/>
              </c:ext>
            </c:extLst>
          </c:dPt>
          <c:dPt>
            <c:idx val="3"/>
            <c:bubble3D val="0"/>
            <c:spPr>
              <a:solidFill>
                <a:srgbClr val="0000DA"/>
              </a:solidFill>
              <a:ln w="3175">
                <a:solidFill>
                  <a:schemeClr val="lt1"/>
                </a:solidFill>
              </a:ln>
              <a:effectLst/>
            </c:spPr>
            <c:extLst>
              <c:ext xmlns:c16="http://schemas.microsoft.com/office/drawing/2014/chart" uri="{C3380CC4-5D6E-409C-BE32-E72D297353CC}">
                <c16:uniqueId val="{00000007-06CC-4E44-A8F7-161E8450C617}"/>
              </c:ext>
            </c:extLst>
          </c:dPt>
          <c:dPt>
            <c:idx val="4"/>
            <c:bubble3D val="0"/>
            <c:spPr>
              <a:solidFill>
                <a:schemeClr val="accent1">
                  <a:lumMod val="50000"/>
                  <a:lumOff val="50000"/>
                </a:schemeClr>
              </a:solidFill>
              <a:ln w="3175">
                <a:solidFill>
                  <a:schemeClr val="lt1"/>
                </a:solidFill>
              </a:ln>
              <a:effectLst/>
            </c:spPr>
            <c:extLst>
              <c:ext xmlns:c16="http://schemas.microsoft.com/office/drawing/2014/chart" uri="{C3380CC4-5D6E-409C-BE32-E72D297353CC}">
                <c16:uniqueId val="{00000009-06CC-4E44-A8F7-161E8450C617}"/>
              </c:ext>
            </c:extLst>
          </c:dPt>
          <c:dPt>
            <c:idx val="5"/>
            <c:bubble3D val="0"/>
            <c:spPr>
              <a:solidFill>
                <a:srgbClr val="2F6DE9"/>
              </a:solidFill>
              <a:ln w="3175">
                <a:solidFill>
                  <a:schemeClr val="lt1"/>
                </a:solidFill>
              </a:ln>
              <a:effectLst/>
            </c:spPr>
            <c:extLst>
              <c:ext xmlns:c16="http://schemas.microsoft.com/office/drawing/2014/chart" uri="{C3380CC4-5D6E-409C-BE32-E72D297353CC}">
                <c16:uniqueId val="{0000000B-06CC-4E44-A8F7-161E8450C617}"/>
              </c:ext>
            </c:extLst>
          </c:dPt>
          <c:dPt>
            <c:idx val="6"/>
            <c:bubble3D val="0"/>
            <c:spPr>
              <a:solidFill>
                <a:srgbClr val="4343FF"/>
              </a:solidFill>
              <a:ln w="3175">
                <a:solidFill>
                  <a:schemeClr val="lt1"/>
                </a:solidFill>
              </a:ln>
              <a:effectLst/>
            </c:spPr>
            <c:extLst>
              <c:ext xmlns:c16="http://schemas.microsoft.com/office/drawing/2014/chart" uri="{C3380CC4-5D6E-409C-BE32-E72D297353CC}">
                <c16:uniqueId val="{0000000D-06CC-4E44-A8F7-161E8450C617}"/>
              </c:ext>
            </c:extLst>
          </c:dPt>
          <c:dPt>
            <c:idx val="7"/>
            <c:bubble3D val="0"/>
            <c:spPr>
              <a:solidFill>
                <a:srgbClr val="6969FF"/>
              </a:solidFill>
              <a:ln w="3175">
                <a:solidFill>
                  <a:schemeClr val="lt1"/>
                </a:solidFill>
              </a:ln>
              <a:effectLst/>
            </c:spPr>
            <c:extLst>
              <c:ext xmlns:c16="http://schemas.microsoft.com/office/drawing/2014/chart" uri="{C3380CC4-5D6E-409C-BE32-E72D297353CC}">
                <c16:uniqueId val="{0000000F-06CC-4E44-A8F7-161E8450C617}"/>
              </c:ext>
            </c:extLst>
          </c:dPt>
          <c:dPt>
            <c:idx val="8"/>
            <c:bubble3D val="0"/>
            <c:spPr>
              <a:solidFill>
                <a:schemeClr val="accent1">
                  <a:lumMod val="25000"/>
                  <a:lumOff val="75000"/>
                </a:schemeClr>
              </a:solidFill>
              <a:ln w="3175">
                <a:solidFill>
                  <a:schemeClr val="lt1"/>
                </a:solidFill>
              </a:ln>
              <a:effectLst/>
            </c:spPr>
            <c:extLst>
              <c:ext xmlns:c16="http://schemas.microsoft.com/office/drawing/2014/chart" uri="{C3380CC4-5D6E-409C-BE32-E72D297353CC}">
                <c16:uniqueId val="{00000011-06CC-4E44-A8F7-161E8450C617}"/>
              </c:ext>
            </c:extLst>
          </c:dPt>
          <c:dPt>
            <c:idx val="9"/>
            <c:bubble3D val="0"/>
            <c:spPr>
              <a:solidFill>
                <a:schemeClr val="accent3">
                  <a:tint val="52000"/>
                </a:schemeClr>
              </a:solidFill>
              <a:ln w="3175">
                <a:solidFill>
                  <a:schemeClr val="lt1"/>
                </a:solidFill>
              </a:ln>
              <a:effectLst/>
            </c:spPr>
            <c:extLst>
              <c:ext xmlns:c16="http://schemas.microsoft.com/office/drawing/2014/chart" uri="{C3380CC4-5D6E-409C-BE32-E72D297353CC}">
                <c16:uniqueId val="{00000013-06CC-4E44-A8F7-161E8450C617}"/>
              </c:ext>
            </c:extLst>
          </c:dPt>
          <c:dPt>
            <c:idx val="10"/>
            <c:bubble3D val="0"/>
            <c:spPr>
              <a:solidFill>
                <a:schemeClr val="accent1">
                  <a:lumMod val="10000"/>
                  <a:lumOff val="90000"/>
                </a:schemeClr>
              </a:solidFill>
              <a:ln w="3175">
                <a:solidFill>
                  <a:schemeClr val="lt1"/>
                </a:solidFill>
              </a:ln>
              <a:effectLst/>
            </c:spPr>
            <c:extLst>
              <c:ext xmlns:c16="http://schemas.microsoft.com/office/drawing/2014/chart" uri="{C3380CC4-5D6E-409C-BE32-E72D297353CC}">
                <c16:uniqueId val="{00000015-06CC-4E44-A8F7-161E8450C617}"/>
              </c:ext>
            </c:extLst>
          </c:dPt>
          <c:dPt>
            <c:idx val="11"/>
            <c:bubble3D val="0"/>
            <c:spPr>
              <a:solidFill>
                <a:srgbClr val="E7E7FF"/>
              </a:solidFill>
              <a:ln w="3175">
                <a:solidFill>
                  <a:schemeClr val="lt1"/>
                </a:solidFill>
              </a:ln>
              <a:effectLst/>
            </c:spPr>
            <c:extLst>
              <c:ext xmlns:c16="http://schemas.microsoft.com/office/drawing/2014/chart" uri="{C3380CC4-5D6E-409C-BE32-E72D297353CC}">
                <c16:uniqueId val="{00000017-06CC-4E44-A8F7-161E8450C617}"/>
              </c:ext>
            </c:extLst>
          </c:dPt>
          <c:dLbls>
            <c:dLbl>
              <c:idx val="0"/>
              <c:layout>
                <c:manualLayout>
                  <c:x val="0.29106060079884172"/>
                  <c:y val="-7.0917930159737061E-2"/>
                </c:manualLayout>
              </c:layout>
              <c:tx>
                <c:rich>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Israel</a:t>
                    </a:r>
                    <a:r>
                      <a:rPr lang="en-US" baseline="0" dirty="0"/>
                      <a:t>
</a:t>
                    </a:r>
                    <a:fld id="{38E9B735-FC41-419F-A892-8742B8B6E6B3}" type="PERCENTAGE">
                      <a:rPr lang="en-US" baseline="0"/>
                      <a:pPr algn="r">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06CC-4E44-A8F7-161E8450C617}"/>
                </c:ext>
              </c:extLst>
            </c:dLbl>
            <c:dLbl>
              <c:idx val="1"/>
              <c:layout>
                <c:manualLayout>
                  <c:x val="0.13817154636857532"/>
                  <c:y val="-5.3545444064649082E-2"/>
                </c:manualLayout>
              </c:layout>
              <c:tx>
                <c:rich>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USA</a:t>
                    </a:r>
                    <a:r>
                      <a:rPr lang="en-US" baseline="0" dirty="0"/>
                      <a:t>
</a:t>
                    </a:r>
                    <a:fld id="{E390463F-FEE6-4A14-8AB4-55F1046516B8}" type="PERCENTAGE">
                      <a:rPr lang="en-US" baseline="0"/>
                      <a:pPr algn="r">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3-06CC-4E44-A8F7-161E8450C617}"/>
                </c:ext>
              </c:extLst>
            </c:dLbl>
            <c:dLbl>
              <c:idx val="2"/>
              <c:layout>
                <c:manualLayout>
                  <c:x val="0.15298576354484789"/>
                  <c:y val="-3.7620624865626229E-2"/>
                </c:manualLayout>
              </c:layout>
              <c:tx>
                <c:rich>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baseline="0" dirty="0"/>
                      <a:t>Norway
</a:t>
                    </a:r>
                    <a:fld id="{37041749-A220-46BE-AD22-3753B6493F5E}" type="PERCENTAGE">
                      <a:rPr lang="en-US" baseline="0"/>
                      <a:pPr algn="r">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5-06CC-4E44-A8F7-161E8450C617}"/>
                </c:ext>
              </c:extLst>
            </c:dLbl>
            <c:dLbl>
              <c:idx val="3"/>
              <c:layout>
                <c:manualLayout>
                  <c:x val="0.19859980340377981"/>
                  <c:y val="-1.5091779281033882E-2"/>
                </c:manualLayout>
              </c:layout>
              <c:tx>
                <c:rich>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baseline="0" dirty="0"/>
                      <a:t>Sweden
</a:t>
                    </a:r>
                    <a:fld id="{741CF7BB-860A-499F-B3DF-376A17C8EB01}" type="PERCENTAGE">
                      <a:rPr lang="en-US" baseline="0"/>
                      <a:pPr algn="r">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3027670798822961"/>
                      <c:h val="0.10206268922182465"/>
                    </c:manualLayout>
                  </c15:layout>
                  <c15:dlblFieldTable/>
                  <c15:showDataLabelsRange val="0"/>
                </c:ext>
                <c:ext xmlns:c16="http://schemas.microsoft.com/office/drawing/2014/chart" uri="{C3380CC4-5D6E-409C-BE32-E72D297353CC}">
                  <c16:uniqueId val="{00000007-06CC-4E44-A8F7-161E8450C617}"/>
                </c:ext>
              </c:extLst>
            </c:dLbl>
            <c:dLbl>
              <c:idx val="4"/>
              <c:layout>
                <c:manualLayout>
                  <c:x val="0.31932305750938034"/>
                  <c:y val="6.9095262874182467E-2"/>
                </c:manualLayout>
              </c:layout>
              <c:tx>
                <c:rich>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Finland</a:t>
                    </a:r>
                    <a:r>
                      <a:rPr lang="en-US" baseline="0" dirty="0"/>
                      <a:t>
</a:t>
                    </a:r>
                    <a:fld id="{55E34BA0-D485-419F-9444-6D1D55F3FD4B}" type="PERCENTAGE">
                      <a:rPr lang="en-US" baseline="0"/>
                      <a:pPr algn="r">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6941255406974851"/>
                      <c:h val="0.10206268922182465"/>
                    </c:manualLayout>
                  </c15:layout>
                  <c15:dlblFieldTable/>
                  <c15:showDataLabelsRange val="0"/>
                </c:ext>
                <c:ext xmlns:c16="http://schemas.microsoft.com/office/drawing/2014/chart" uri="{C3380CC4-5D6E-409C-BE32-E72D297353CC}">
                  <c16:uniqueId val="{00000009-06CC-4E44-A8F7-161E8450C617}"/>
                </c:ext>
              </c:extLst>
            </c:dLbl>
            <c:dLbl>
              <c:idx val="5"/>
              <c:layout>
                <c:manualLayout>
                  <c:x val="-0.26863516715362457"/>
                  <c:y val="7.1229820554445947E-2"/>
                </c:manualLayout>
              </c:layout>
              <c:tx>
                <c:rich>
                  <a:bodyPr rot="0" spcFirstLastPara="1" vertOverflow="clip" horzOverflow="clip" vert="horz" wrap="square" lIns="38100" tIns="19050" rIns="38100" bIns="19050" anchor="ctr" anchorCtr="0">
                    <a:spAutoFit/>
                  </a:bodyPr>
                  <a:lstStyle/>
                  <a:p>
                    <a:pPr algn="l">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Denmark and Estonia</a:t>
                    </a:r>
                    <a:r>
                      <a:rPr lang="en-US" baseline="0" dirty="0"/>
                      <a:t>
</a:t>
                    </a:r>
                    <a:fld id="{47B95BA9-3D2A-4FA5-AF74-D769F0F63BB5}" type="PERCENTAGE">
                      <a:rPr lang="en-US" baseline="0"/>
                      <a:pPr algn="l">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clip" horzOverflow="clip" vert="horz" wrap="square" lIns="38100" tIns="19050" rIns="38100" bIns="19050" anchor="ctr" anchorCtr="0">
                  <a:spAutoFit/>
                </a:bodyPr>
                <a:lstStyle/>
                <a:p>
                  <a:pPr algn="l">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9174595030219191"/>
                      <c:h val="0.13186334842474909"/>
                    </c:manualLayout>
                  </c15:layout>
                  <c15:dlblFieldTable/>
                  <c15:showDataLabelsRange val="0"/>
                </c:ext>
                <c:ext xmlns:c16="http://schemas.microsoft.com/office/drawing/2014/chart" uri="{C3380CC4-5D6E-409C-BE32-E72D297353CC}">
                  <c16:uniqueId val="{0000000B-06CC-4E44-A8F7-161E8450C617}"/>
                </c:ext>
              </c:extLst>
            </c:dLbl>
            <c:dLbl>
              <c:idx val="6"/>
              <c:layout>
                <c:manualLayout>
                  <c:x val="-0.17992180269003824"/>
                  <c:y val="-2.8612825729981098E-2"/>
                </c:manualLayout>
              </c:layout>
              <c:tx>
                <c:rich>
                  <a:bodyPr rot="0" spcFirstLastPara="1" vertOverflow="overflow" horzOverflow="overflow" vert="horz" wrap="square" lIns="38100" tIns="19050" rIns="38100" bIns="19050" anchor="ctr" anchorCtr="0">
                    <a:spAutoFit/>
                  </a:bodyPr>
                  <a:lstStyle/>
                  <a:p>
                    <a:pPr algn="l">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Poland</a:t>
                    </a:r>
                    <a:r>
                      <a:rPr lang="en-US" baseline="0" dirty="0"/>
                      <a:t>
</a:t>
                    </a:r>
                    <a:fld id="{4DE145B5-307D-46A5-B715-6032C054C9C2}" type="PERCENTAGE">
                      <a:rPr lang="en-US" baseline="0"/>
                      <a:pPr algn="l">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l">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D-06CC-4E44-A8F7-161E8450C617}"/>
                </c:ext>
              </c:extLst>
            </c:dLbl>
            <c:dLbl>
              <c:idx val="7"/>
              <c:layout>
                <c:manualLayout>
                  <c:x val="-0.17394293270432212"/>
                  <c:y val="-2.866236878102283E-2"/>
                </c:manualLayout>
              </c:layout>
              <c:tx>
                <c:rich>
                  <a:bodyPr rot="0" spcFirstLastPara="1" vertOverflow="overflow" horzOverflow="overflow" vert="horz" wrap="square" lIns="38100" tIns="19050" rIns="38100" bIns="19050" anchor="ctr" anchorCtr="0">
                    <a:spAutoFit/>
                  </a:bodyPr>
                  <a:lstStyle/>
                  <a:p>
                    <a:pPr algn="l">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Czech</a:t>
                    </a:r>
                    <a:r>
                      <a:rPr lang="en-US" baseline="0" dirty="0"/>
                      <a:t> Republic
</a:t>
                    </a:r>
                    <a:fld id="{F92C04AE-6958-44E7-997C-AE9140A86F6E}" type="PERCENTAGE">
                      <a:rPr lang="en-US" baseline="0"/>
                      <a:pPr algn="l">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l">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F-06CC-4E44-A8F7-161E8450C617}"/>
                </c:ext>
              </c:extLst>
            </c:dLbl>
            <c:dLbl>
              <c:idx val="8"/>
              <c:delete val="1"/>
              <c:extLst>
                <c:ext xmlns:c15="http://schemas.microsoft.com/office/drawing/2012/chart" uri="{CE6537A1-D6FC-4f65-9D91-7224C49458BB}"/>
                <c:ext xmlns:c16="http://schemas.microsoft.com/office/drawing/2014/chart" uri="{C3380CC4-5D6E-409C-BE32-E72D297353CC}">
                  <c16:uniqueId val="{00000011-06CC-4E44-A8F7-161E8450C617}"/>
                </c:ext>
              </c:extLst>
            </c:dLbl>
            <c:dLbl>
              <c:idx val="9"/>
              <c:delete val="1"/>
              <c:extLst>
                <c:ext xmlns:c15="http://schemas.microsoft.com/office/drawing/2012/chart" uri="{CE6537A1-D6FC-4f65-9D91-7224C49458BB}"/>
                <c:ext xmlns:c16="http://schemas.microsoft.com/office/drawing/2014/chart" uri="{C3380CC4-5D6E-409C-BE32-E72D297353CC}">
                  <c16:uniqueId val="{00000013-06CC-4E44-A8F7-161E8450C617}"/>
                </c:ext>
              </c:extLst>
            </c:dLbl>
            <c:dLbl>
              <c:idx val="10"/>
              <c:layout>
                <c:manualLayout>
                  <c:x val="-0.18344609060287595"/>
                  <c:y val="-0.10262048464944397"/>
                </c:manualLayout>
              </c:layout>
              <c:tx>
                <c:rich>
                  <a:bodyPr rot="0" spcFirstLastPara="1" vertOverflow="overflow" horzOverflow="overflow" vert="horz" wrap="square" lIns="38100" tIns="19050" rIns="38100" bIns="19050" anchor="ctr" anchorCtr="0">
                    <a:spAutoFit/>
                  </a:bodyPr>
                  <a:lstStyle/>
                  <a:p>
                    <a:pPr algn="ct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Brazil</a:t>
                    </a:r>
                    <a:r>
                      <a:rPr lang="en-US" baseline="0" dirty="0"/>
                      <a:t>
</a:t>
                    </a:r>
                    <a:fld id="{C2FD224E-DA72-4084-A69D-CCBD4FFE0B33}" type="PERCENTAGE">
                      <a:rPr lang="en-US" baseline="0"/>
                      <a:pPr algn="ctr">
                        <a:lnSpc>
                          <a:spcPts val="1000"/>
                        </a:lnSpc>
                        <a:defRPr>
                          <a:solidFill>
                            <a:schemeClr val="tx1"/>
                          </a:solidFill>
                          <a:latin typeface="Heebo" panose="00000500000000000000" pitchFamily="2" charset="-79"/>
                          <a:cs typeface="Heebo" panose="00000500000000000000" pitchFamily="2" charset="-79"/>
                        </a:defRPr>
                      </a:pPr>
                      <a:t>[PERCENTAGE]</a:t>
                    </a:fld>
                    <a:endParaRPr lang="en-US" baseline="0" dirty="0"/>
                  </a:p>
                </c:rich>
              </c:tx>
              <c:numFmt formatCode="0%" sourceLinked="0"/>
              <c:spPr>
                <a:noFill/>
                <a:ln>
                  <a:noFill/>
                </a:ln>
                <a:effectLst/>
              </c:spPr>
              <c:txPr>
                <a:bodyPr rot="0" spcFirstLastPara="1" vertOverflow="overflow" horzOverflow="overflow" vert="horz" wrap="square" lIns="38100" tIns="19050" rIns="38100" bIns="19050" anchor="ctr" anchorCtr="0">
                  <a:spAutoFit/>
                </a:bodyPr>
                <a:lstStyle/>
                <a:p>
                  <a:pPr algn="ct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5-06CC-4E44-A8F7-161E8450C617}"/>
                </c:ext>
              </c:extLst>
            </c:dLbl>
            <c:dLbl>
              <c:idx val="11"/>
              <c:layout>
                <c:manualLayout>
                  <c:x val="-9.0899613546102057E-2"/>
                  <c:y val="-9.7331841848610143E-2"/>
                </c:manualLayout>
              </c:layout>
              <c:tx>
                <c:rich>
                  <a:bodyPr/>
                  <a:lstStyle/>
                  <a:p>
                    <a:r>
                      <a:rPr lang="en-US" dirty="0"/>
                      <a:t>Canada</a:t>
                    </a:r>
                    <a:r>
                      <a:rPr lang="en-US" baseline="0" dirty="0"/>
                      <a:t>
</a:t>
                    </a:r>
                    <a:fld id="{7C505A8A-2814-40A2-872E-8E62AC1732B5}"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06CC-4E44-A8F7-161E8450C617}"/>
                </c:ext>
              </c:extLst>
            </c:dLbl>
            <c:numFmt formatCode="0%" sourceLinked="0"/>
            <c:spPr>
              <a:noFill/>
              <a:ln>
                <a:noFill/>
              </a:ln>
              <a:effectLst/>
            </c:spPr>
            <c:txPr>
              <a:bodyPr rot="0" spcFirstLastPara="1" vertOverflow="clip" horzOverflow="clip" vert="horz" wrap="square" lIns="38100" tIns="19050" rIns="38100" bIns="19050" anchor="ctr" anchorCtr="1">
                <a:spAutoFit/>
              </a:bodyPr>
              <a:lstStyle/>
              <a:p>
                <a:pPr>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NOI!$C$57:$C$68</c:f>
              <c:strCache>
                <c:ptCount val="12"/>
                <c:pt idx="0">
                  <c:v>ישראל</c:v>
                </c:pt>
                <c:pt idx="1">
                  <c:v>ארה"ב</c:v>
                </c:pt>
                <c:pt idx="2">
                  <c:v>נורבגיה</c:v>
                </c:pt>
                <c:pt idx="3">
                  <c:v>שבדיה </c:v>
                </c:pt>
                <c:pt idx="4">
                  <c:v>פינלנד </c:v>
                </c:pt>
                <c:pt idx="5">
                  <c:v>דנמרק ואסטוניה</c:v>
                </c:pt>
                <c:pt idx="6">
                  <c:v>פולין</c:v>
                </c:pt>
                <c:pt idx="7">
                  <c:v>צ'כיה</c:v>
                </c:pt>
                <c:pt idx="8">
                  <c:v>סלובקיה</c:v>
                </c:pt>
                <c:pt idx="9">
                  <c:v>גרמניה</c:v>
                </c:pt>
                <c:pt idx="10">
                  <c:v>ברזיל</c:v>
                </c:pt>
                <c:pt idx="11">
                  <c:v>קנדה</c:v>
                </c:pt>
              </c:strCache>
            </c:strRef>
          </c:cat>
          <c:val>
            <c:numRef>
              <c:f>NOI!$E$57:$E$68</c:f>
              <c:numCache>
                <c:formatCode>0.00%</c:formatCode>
                <c:ptCount val="12"/>
                <c:pt idx="0">
                  <c:v>0.19</c:v>
                </c:pt>
                <c:pt idx="1">
                  <c:v>0.1</c:v>
                </c:pt>
                <c:pt idx="2">
                  <c:v>0.09</c:v>
                </c:pt>
                <c:pt idx="3">
                  <c:v>7.0000000000000007E-2</c:v>
                </c:pt>
                <c:pt idx="4">
                  <c:v>0.09</c:v>
                </c:pt>
                <c:pt idx="5">
                  <c:v>0.04</c:v>
                </c:pt>
                <c:pt idx="6">
                  <c:v>0.23</c:v>
                </c:pt>
                <c:pt idx="7">
                  <c:v>7.0000000000000007E-2</c:v>
                </c:pt>
                <c:pt idx="8">
                  <c:v>0</c:v>
                </c:pt>
                <c:pt idx="9">
                  <c:v>0</c:v>
                </c:pt>
                <c:pt idx="10">
                  <c:v>0.11</c:v>
                </c:pt>
                <c:pt idx="11">
                  <c:v>0.01</c:v>
                </c:pt>
              </c:numCache>
            </c:numRef>
          </c:val>
          <c:extLst>
            <c:ext xmlns:c16="http://schemas.microsoft.com/office/drawing/2014/chart" uri="{C3380CC4-5D6E-409C-BE32-E72D297353CC}">
              <c16:uniqueId val="{00000018-06CC-4E44-A8F7-161E8450C617}"/>
            </c:ext>
          </c:extLst>
        </c:ser>
        <c:dLbls>
          <c:showLegendKey val="0"/>
          <c:showVal val="0"/>
          <c:showCatName val="0"/>
          <c:showSerName val="0"/>
          <c:showPercent val="0"/>
          <c:showBubbleSize val="0"/>
          <c:showLeaderLines val="0"/>
        </c:dLbls>
        <c:firstSliceAng val="354"/>
        <c:holeSize val="85"/>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rtl="1">
              <a:defRPr sz="900" b="0" i="0" u="none" strike="noStrike" kern="1200" spc="0" baseline="0">
                <a:solidFill>
                  <a:srgbClr val="002060"/>
                </a:solidFill>
                <a:latin typeface="Heebo" panose="00000500000000000000" pitchFamily="2" charset="-79"/>
                <a:ea typeface="+mn-ea"/>
                <a:cs typeface="Heebo" panose="00000500000000000000" pitchFamily="2" charset="-79"/>
              </a:defRPr>
            </a:pPr>
            <a:r>
              <a:rPr lang="en-US"/>
              <a:t> </a:t>
            </a:r>
          </a:p>
        </c:rich>
      </c:tx>
      <c:layout>
        <c:manualLayout>
          <c:xMode val="edge"/>
          <c:yMode val="edge"/>
          <c:x val="0.24478041620175278"/>
          <c:y val="5.9340905112896013E-3"/>
        </c:manualLayout>
      </c:layout>
      <c:overlay val="0"/>
      <c:spPr>
        <a:noFill/>
        <a:ln>
          <a:noFill/>
        </a:ln>
        <a:effectLst/>
      </c:spPr>
      <c:txPr>
        <a:bodyPr rot="0" spcFirstLastPara="1" vertOverflow="ellipsis" vert="horz" wrap="square" anchor="ctr" anchorCtr="1"/>
        <a:lstStyle/>
        <a:p>
          <a:pPr rtl="1">
            <a:defRPr sz="900" b="0" i="0" u="none" strike="noStrike" kern="1200" spc="0" baseline="0">
              <a:solidFill>
                <a:srgbClr val="002060"/>
              </a:solidFill>
              <a:latin typeface="Heebo" panose="00000500000000000000" pitchFamily="2" charset="-79"/>
              <a:ea typeface="+mn-ea"/>
              <a:cs typeface="Heebo" panose="00000500000000000000" pitchFamily="2" charset="-79"/>
            </a:defRPr>
          </a:pPr>
          <a:endParaRPr lang="en-US"/>
        </a:p>
      </c:txPr>
    </c:title>
    <c:autoTitleDeleted val="0"/>
    <c:plotArea>
      <c:layout>
        <c:manualLayout>
          <c:layoutTarget val="inner"/>
          <c:xMode val="edge"/>
          <c:yMode val="edge"/>
          <c:x val="0.1736275990134378"/>
          <c:y val="0.21095532046274887"/>
          <c:w val="0.66473244253461805"/>
          <c:h val="0.74006672289674513"/>
        </c:manualLayout>
      </c:layout>
      <c:doughnutChart>
        <c:varyColors val="1"/>
        <c:ser>
          <c:idx val="0"/>
          <c:order val="0"/>
          <c:spPr>
            <a:ln w="3175"/>
          </c:spPr>
          <c:dPt>
            <c:idx val="0"/>
            <c:bubble3D val="0"/>
            <c:spPr>
              <a:solidFill>
                <a:schemeClr val="accent2">
                  <a:lumMod val="50000"/>
                </a:schemeClr>
              </a:solidFill>
              <a:ln w="3175">
                <a:solidFill>
                  <a:schemeClr val="lt1"/>
                </a:solidFill>
              </a:ln>
              <a:effectLst/>
            </c:spPr>
            <c:extLst>
              <c:ext xmlns:c16="http://schemas.microsoft.com/office/drawing/2014/chart" uri="{C3380CC4-5D6E-409C-BE32-E72D297353CC}">
                <c16:uniqueId val="{00000001-9D29-41FE-BE84-5FFA2822A0F6}"/>
              </c:ext>
            </c:extLst>
          </c:dPt>
          <c:dPt>
            <c:idx val="1"/>
            <c:bubble3D val="0"/>
            <c:spPr>
              <a:solidFill>
                <a:srgbClr val="09489B"/>
              </a:solidFill>
              <a:ln w="3175">
                <a:solidFill>
                  <a:schemeClr val="lt1"/>
                </a:solidFill>
              </a:ln>
              <a:effectLst/>
            </c:spPr>
            <c:extLst>
              <c:ext xmlns:c16="http://schemas.microsoft.com/office/drawing/2014/chart" uri="{C3380CC4-5D6E-409C-BE32-E72D297353CC}">
                <c16:uniqueId val="{00000003-9D29-41FE-BE84-5FFA2822A0F6}"/>
              </c:ext>
            </c:extLst>
          </c:dPt>
          <c:dPt>
            <c:idx val="2"/>
            <c:bubble3D val="0"/>
            <c:explosion val="5"/>
            <c:spPr>
              <a:solidFill>
                <a:schemeClr val="accent5">
                  <a:lumMod val="60000"/>
                  <a:lumOff val="40000"/>
                </a:schemeClr>
              </a:solidFill>
              <a:ln w="3175">
                <a:solidFill>
                  <a:schemeClr val="lt1"/>
                </a:solidFill>
              </a:ln>
              <a:effectLst/>
            </c:spPr>
            <c:extLst>
              <c:ext xmlns:c16="http://schemas.microsoft.com/office/drawing/2014/chart" uri="{C3380CC4-5D6E-409C-BE32-E72D297353CC}">
                <c16:uniqueId val="{00000005-9D29-41FE-BE84-5FFA2822A0F6}"/>
              </c:ext>
            </c:extLst>
          </c:dPt>
          <c:dPt>
            <c:idx val="3"/>
            <c:bubble3D val="0"/>
            <c:spPr>
              <a:solidFill>
                <a:srgbClr val="0C61D2"/>
              </a:solidFill>
              <a:ln w="3175">
                <a:solidFill>
                  <a:schemeClr val="lt1"/>
                </a:solidFill>
              </a:ln>
              <a:effectLst/>
            </c:spPr>
            <c:extLst>
              <c:ext xmlns:c16="http://schemas.microsoft.com/office/drawing/2014/chart" uri="{C3380CC4-5D6E-409C-BE32-E72D297353CC}">
                <c16:uniqueId val="{00000007-9D29-41FE-BE84-5FFA2822A0F6}"/>
              </c:ext>
            </c:extLst>
          </c:dPt>
          <c:dPt>
            <c:idx val="4"/>
            <c:bubble3D val="0"/>
            <c:spPr>
              <a:solidFill>
                <a:schemeClr val="accent2"/>
              </a:solidFill>
              <a:ln w="3175">
                <a:solidFill>
                  <a:schemeClr val="lt1"/>
                </a:solidFill>
              </a:ln>
              <a:effectLst/>
            </c:spPr>
            <c:extLst>
              <c:ext xmlns:c16="http://schemas.microsoft.com/office/drawing/2014/chart" uri="{C3380CC4-5D6E-409C-BE32-E72D297353CC}">
                <c16:uniqueId val="{00000009-9D29-41FE-BE84-5FFA2822A0F6}"/>
              </c:ext>
            </c:extLst>
          </c:dPt>
          <c:dPt>
            <c:idx val="5"/>
            <c:bubble3D val="0"/>
            <c:spPr>
              <a:solidFill>
                <a:schemeClr val="accent2">
                  <a:lumMod val="60000"/>
                  <a:lumOff val="40000"/>
                </a:schemeClr>
              </a:solidFill>
              <a:ln w="3175">
                <a:solidFill>
                  <a:schemeClr val="lt1"/>
                </a:solidFill>
              </a:ln>
              <a:effectLst/>
            </c:spPr>
            <c:extLst>
              <c:ext xmlns:c16="http://schemas.microsoft.com/office/drawing/2014/chart" uri="{C3380CC4-5D6E-409C-BE32-E72D297353CC}">
                <c16:uniqueId val="{0000000B-9D29-41FE-BE84-5FFA2822A0F6}"/>
              </c:ext>
            </c:extLst>
          </c:dPt>
          <c:dPt>
            <c:idx val="6"/>
            <c:bubble3D val="0"/>
            <c:spPr>
              <a:solidFill>
                <a:schemeClr val="accent2">
                  <a:lumMod val="40000"/>
                  <a:lumOff val="60000"/>
                </a:schemeClr>
              </a:solidFill>
              <a:ln w="3175">
                <a:solidFill>
                  <a:schemeClr val="lt1"/>
                </a:solidFill>
              </a:ln>
              <a:effectLst/>
            </c:spPr>
            <c:extLst>
              <c:ext xmlns:c16="http://schemas.microsoft.com/office/drawing/2014/chart" uri="{C3380CC4-5D6E-409C-BE32-E72D297353CC}">
                <c16:uniqueId val="{0000000D-9D29-41FE-BE84-5FFA2822A0F6}"/>
              </c:ext>
            </c:extLst>
          </c:dPt>
          <c:dPt>
            <c:idx val="7"/>
            <c:bubble3D val="0"/>
            <c:explosion val="9"/>
            <c:spPr>
              <a:solidFill>
                <a:schemeClr val="accent1"/>
              </a:solidFill>
              <a:ln w="3175">
                <a:solidFill>
                  <a:schemeClr val="lt1"/>
                </a:solidFill>
              </a:ln>
              <a:effectLst/>
            </c:spPr>
            <c:extLst>
              <c:ext xmlns:c16="http://schemas.microsoft.com/office/drawing/2014/chart" uri="{C3380CC4-5D6E-409C-BE32-E72D297353CC}">
                <c16:uniqueId val="{0000000F-9D29-41FE-BE84-5FFA2822A0F6}"/>
              </c:ext>
            </c:extLst>
          </c:dPt>
          <c:dLbls>
            <c:dLbl>
              <c:idx val="0"/>
              <c:layout>
                <c:manualLayout>
                  <c:x val="0.17465602725701332"/>
                  <c:y val="-5.034232946195525E-2"/>
                </c:manualLayout>
              </c:layout>
              <c:tx>
                <c:rich>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sz="900" dirty="0">
                        <a:solidFill>
                          <a:schemeClr val="tx1"/>
                        </a:solidFill>
                      </a:rPr>
                      <a:t>Supermarkets and Pharmacies </a:t>
                    </a:r>
                    <a:fld id="{FB15BCFF-1787-4D11-929B-7893D7C870FC}" type="PERCENTAGE">
                      <a:rPr lang="he-IL" sz="900">
                        <a:solidFill>
                          <a:schemeClr val="tx1"/>
                        </a:solidFill>
                      </a:rPr>
                      <a:pPr algn="r" rtl="1">
                        <a:lnSpc>
                          <a:spcPts val="1000"/>
                        </a:lnSpc>
                        <a:defRPr sz="900">
                          <a:solidFill>
                            <a:schemeClr val="tx1"/>
                          </a:solidFill>
                        </a:defRPr>
                      </a:pPr>
                      <a:t>[PERCENTAGE]</a:t>
                    </a:fld>
                    <a:endParaRPr lang="en-US" sz="900" dirty="0">
                      <a:solidFill>
                        <a:schemeClr val="tx1"/>
                      </a:solidFill>
                    </a:endParaRPr>
                  </a:p>
                </c:rich>
              </c:tx>
              <c:numFmt formatCode="0%" sourceLinked="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81172"/>
                        <a:gd name="adj2" fmla="val -2366"/>
                      </a:avLst>
                    </a:prstGeom>
                    <a:noFill/>
                    <a:ln>
                      <a:noFill/>
                    </a:ln>
                  </c15:spPr>
                  <c15:layout>
                    <c:manualLayout>
                      <c:w val="0.3644746005365947"/>
                      <c:h val="9.0963758955194124E-2"/>
                    </c:manualLayout>
                  </c15:layout>
                  <c15:dlblFieldTable/>
                  <c15:showDataLabelsRange val="0"/>
                </c:ext>
                <c:ext xmlns:c16="http://schemas.microsoft.com/office/drawing/2014/chart" uri="{C3380CC4-5D6E-409C-BE32-E72D297353CC}">
                  <c16:uniqueId val="{00000001-9D29-41FE-BE84-5FFA2822A0F6}"/>
                </c:ext>
              </c:extLst>
            </c:dLbl>
            <c:dLbl>
              <c:idx val="1"/>
              <c:layout>
                <c:manualLayout>
                  <c:x val="0.12727615760457908"/>
                  <c:y val="-8.4419195314616793E-2"/>
                </c:manualLayout>
              </c:layout>
              <c:tx>
                <c:rich>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sz="900" dirty="0">
                        <a:solidFill>
                          <a:schemeClr val="tx1"/>
                        </a:solidFill>
                      </a:rPr>
                      <a:t>Offices, Banks, Clinics and Services
</a:t>
                    </a:r>
                    <a:fld id="{3683FB90-5730-4326-AF8C-E133871C09FA}" type="PERCENTAGE">
                      <a:rPr lang="en-US" sz="900">
                        <a:solidFill>
                          <a:schemeClr val="tx1"/>
                        </a:solidFill>
                      </a:rPr>
                      <a:pPr algn="r" rtl="1">
                        <a:lnSpc>
                          <a:spcPts val="1000"/>
                        </a:lnSpc>
                        <a:defRPr sz="900">
                          <a:solidFill>
                            <a:schemeClr val="tx1"/>
                          </a:solidFill>
                        </a:defRPr>
                      </a:pPr>
                      <a:t>[PERCENTAGE]</a:t>
                    </a:fld>
                    <a:endParaRPr lang="en-US" sz="900" dirty="0">
                      <a:solidFill>
                        <a:schemeClr val="tx1"/>
                      </a:solidFill>
                    </a:endParaRPr>
                  </a:p>
                </c:rich>
              </c:tx>
              <c:numFmt formatCode="0%" sourceLinked="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61255"/>
                        <a:gd name="adj2" fmla="val -16081"/>
                      </a:avLst>
                    </a:prstGeom>
                    <a:noFill/>
                    <a:ln>
                      <a:noFill/>
                    </a:ln>
                  </c15:spPr>
                  <c15:layout>
                    <c:manualLayout>
                      <c:w val="0.17511243795450321"/>
                      <c:h val="0.22909824075156401"/>
                    </c:manualLayout>
                  </c15:layout>
                  <c15:dlblFieldTable/>
                  <c15:showDataLabelsRange val="0"/>
                </c:ext>
                <c:ext xmlns:c16="http://schemas.microsoft.com/office/drawing/2014/chart" uri="{C3380CC4-5D6E-409C-BE32-E72D297353CC}">
                  <c16:uniqueId val="{00000003-9D29-41FE-BE84-5FFA2822A0F6}"/>
                </c:ext>
              </c:extLst>
            </c:dLbl>
            <c:dLbl>
              <c:idx val="2"/>
              <c:layout>
                <c:manualLayout>
                  <c:x val="0.34393147020280035"/>
                  <c:y val="-5.8643556494022142E-2"/>
                </c:manualLayout>
              </c:layout>
              <c:tx>
                <c:rich>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Fashion</a:t>
                    </a:r>
                    <a:r>
                      <a:rPr lang="en-US" baseline="0" dirty="0"/>
                      <a:t>
</a:t>
                    </a:r>
                    <a:fld id="{8A532D61-7AD6-4D55-AF5F-7FDA758889A4}" type="PERCENTAGE">
                      <a:rPr lang="he-IL" baseline="0"/>
                      <a:pPr algn="r" rtl="1">
                        <a:lnSpc>
                          <a:spcPts val="1000"/>
                        </a:lnSpc>
                        <a:defRPr sz="900">
                          <a:solidFill>
                            <a:schemeClr val="tx1"/>
                          </a:solidFill>
                        </a:defRPr>
                      </a:pPr>
                      <a:t>[PERCENTAGE]</a:t>
                    </a:fld>
                    <a:endParaRPr lang="en-US" baseline="0" dirty="0"/>
                  </a:p>
                </c:rich>
              </c:tx>
              <c:numFmt formatCode="0%" sourceLinked="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07008"/>
                        <a:gd name="adj2" fmla="val -86748"/>
                      </a:avLst>
                    </a:prstGeom>
                    <a:noFill/>
                    <a:ln>
                      <a:noFill/>
                    </a:ln>
                  </c15:spPr>
                  <c15:dlblFieldTable/>
                  <c15:showDataLabelsRange val="0"/>
                </c:ext>
                <c:ext xmlns:c16="http://schemas.microsoft.com/office/drawing/2014/chart" uri="{C3380CC4-5D6E-409C-BE32-E72D297353CC}">
                  <c16:uniqueId val="{00000005-9D29-41FE-BE84-5FFA2822A0F6}"/>
                </c:ext>
              </c:extLst>
            </c:dLbl>
            <c:dLbl>
              <c:idx val="3"/>
              <c:layout>
                <c:manualLayout>
                  <c:x val="-0.19556396936734863"/>
                  <c:y val="-1.6356719461905419E-2"/>
                </c:manualLayout>
              </c:layout>
              <c:tx>
                <c:rich>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Food and Restaurants</a:t>
                    </a:r>
                    <a:r>
                      <a:rPr lang="en-US" baseline="0" dirty="0"/>
                      <a:t>
</a:t>
                    </a:r>
                    <a:fld id="{1D1F9A0F-431F-49BB-9AFC-3FC332FF981A}" type="PERCENTAGE">
                      <a:rPr lang="he-IL" baseline="0"/>
                      <a:pPr algn="l" rtl="1">
                        <a:lnSpc>
                          <a:spcPts val="1000"/>
                        </a:lnSpc>
                        <a:defRPr sz="900">
                          <a:solidFill>
                            <a:schemeClr val="tx1"/>
                          </a:solidFill>
                        </a:defRPr>
                      </a:pPr>
                      <a:t>[PERCENTAGE]</a:t>
                    </a:fld>
                    <a:endParaRPr lang="en-US" baseline="0" dirty="0"/>
                  </a:p>
                </c:rich>
              </c:tx>
              <c:numFmt formatCode="0%" sourceLinked="0"/>
              <c:spPr>
                <a:noFill/>
                <a:ln>
                  <a:noFill/>
                </a:ln>
                <a:effectLst/>
              </c:spPr>
              <c:txPr>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7-9D29-41FE-BE84-5FFA2822A0F6}"/>
                </c:ext>
              </c:extLst>
            </c:dLbl>
            <c:dLbl>
              <c:idx val="4"/>
              <c:layout>
                <c:manualLayout>
                  <c:x val="-0.12281951990849638"/>
                  <c:y val="1.7940024122521287E-2"/>
                </c:manualLayout>
              </c:layout>
              <c:tx>
                <c:rich>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Other Retailers</a:t>
                    </a:r>
                    <a:r>
                      <a:rPr lang="en-US" baseline="0" dirty="0"/>
                      <a:t> (excluding fashion)
</a:t>
                    </a:r>
                    <a:fld id="{78778B02-E3D9-42A7-873E-8186489E5ECB}" type="PERCENTAGE">
                      <a:rPr lang="en-US" baseline="0"/>
                      <a:pPr algn="l" rtl="1">
                        <a:lnSpc>
                          <a:spcPts val="1000"/>
                        </a:lnSpc>
                        <a:defRPr sz="900">
                          <a:solidFill>
                            <a:schemeClr val="tx1"/>
                          </a:solidFill>
                        </a:defRPr>
                      </a:pPr>
                      <a:t>[PERCENTAGE]</a:t>
                    </a:fld>
                    <a:endParaRPr lang="en-US" baseline="0" dirty="0"/>
                  </a:p>
                </c:rich>
              </c:tx>
              <c:numFmt formatCode="0%" sourceLinked="0"/>
              <c:spPr>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3065"/>
                        <a:gd name="adj2" fmla="val 88688"/>
                      </a:avLst>
                    </a:prstGeom>
                    <a:noFill/>
                    <a:ln>
                      <a:noFill/>
                    </a:ln>
                  </c15:spPr>
                  <c15:layout>
                    <c:manualLayout>
                      <c:w val="0.22876941132730885"/>
                      <c:h val="0.15726581022927591"/>
                    </c:manualLayout>
                  </c15:layout>
                  <c15:dlblFieldTable/>
                  <c15:showDataLabelsRange val="0"/>
                </c:ext>
                <c:ext xmlns:c16="http://schemas.microsoft.com/office/drawing/2014/chart" uri="{C3380CC4-5D6E-409C-BE32-E72D297353CC}">
                  <c16:uniqueId val="{00000009-9D29-41FE-BE84-5FFA2822A0F6}"/>
                </c:ext>
              </c:extLst>
            </c:dLbl>
            <c:dLbl>
              <c:idx val="5"/>
              <c:layout>
                <c:manualLayout>
                  <c:x val="-3.6285621537035961E-2"/>
                  <c:y val="-6.0113904866666151E-2"/>
                </c:manualLayout>
              </c:layout>
              <c:tx>
                <c:rich>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Entertainment</a:t>
                    </a:r>
                    <a:r>
                      <a:rPr lang="en-US" baseline="0" dirty="0"/>
                      <a:t>
</a:t>
                    </a:r>
                    <a:fld id="{DCC8C7C3-C19E-4D9F-8761-19A053054E5F}" type="PERCENTAGE">
                      <a:rPr lang="he-IL" baseline="0"/>
                      <a:pPr algn="l" rtl="1">
                        <a:lnSpc>
                          <a:spcPts val="1000"/>
                        </a:lnSpc>
                        <a:defRPr sz="900">
                          <a:solidFill>
                            <a:schemeClr val="tx1"/>
                          </a:solidFill>
                        </a:defRPr>
                      </a:pPr>
                      <a:t>[PERCENTAGE]</a:t>
                    </a:fld>
                    <a:endParaRPr lang="en-US" baseline="0" dirty="0"/>
                  </a:p>
                </c:rich>
              </c:tx>
              <c:numFmt formatCode="0%" sourceLinked="0"/>
              <c:spPr>
                <a:noFill/>
                <a:ln>
                  <a:noFill/>
                </a:ln>
                <a:effectLst/>
              </c:spPr>
              <c:txPr>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7301683309241136"/>
                      <c:h val="8.6254321770099743E-2"/>
                    </c:manualLayout>
                  </c15:layout>
                  <c15:dlblFieldTable/>
                  <c15:showDataLabelsRange val="0"/>
                </c:ext>
                <c:ext xmlns:c16="http://schemas.microsoft.com/office/drawing/2014/chart" uri="{C3380CC4-5D6E-409C-BE32-E72D297353CC}">
                  <c16:uniqueId val="{0000000B-9D29-41FE-BE84-5FFA2822A0F6}"/>
                </c:ext>
              </c:extLst>
            </c:dLbl>
            <c:dLbl>
              <c:idx val="6"/>
              <c:layout>
                <c:manualLayout>
                  <c:x val="-0.24453541830248515"/>
                  <c:y val="-0.17921773342963918"/>
                </c:manualLayout>
              </c:layout>
              <c:tx>
                <c:rich>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r>
                      <a:rPr lang="en-US" dirty="0"/>
                      <a:t>DIY and Home Decor</a:t>
                    </a:r>
                    <a:r>
                      <a:rPr lang="en-US" baseline="0" dirty="0"/>
                      <a:t>
</a:t>
                    </a:r>
                    <a:fld id="{BB1B53F0-7E14-4F67-A8BA-51B73BAE8C9B}" type="PERCENTAGE">
                      <a:rPr lang="en-US" baseline="0"/>
                      <a:pPr algn="l" rtl="1">
                        <a:lnSpc>
                          <a:spcPts val="1000"/>
                        </a:lnSpc>
                        <a:defRPr sz="900">
                          <a:solidFill>
                            <a:schemeClr val="tx1"/>
                          </a:solidFill>
                        </a:defRPr>
                      </a:pPr>
                      <a:t>[PERCENTAGE]</a:t>
                    </a:fld>
                    <a:endParaRPr lang="en-US" baseline="0" dirty="0"/>
                  </a:p>
                </c:rich>
              </c:tx>
              <c:numFmt formatCode="0%" sourceLinked="0"/>
              <c:spPr>
                <a:noFill/>
                <a:ln>
                  <a:noFill/>
                </a:ln>
                <a:effectLst/>
              </c:spPr>
              <c:txPr>
                <a:bodyPr rot="0" spcFirstLastPara="1" vertOverflow="overflow" horzOverflow="overflow" vert="horz" wrap="square" lIns="36576" tIns="18288" rIns="36576" bIns="18288" anchor="ctr" anchorCtr="0">
                  <a:spAutoFit/>
                </a:bodyPr>
                <a:lstStyle/>
                <a:p>
                  <a:pPr algn="l"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2673290402057595"/>
                      <c:h val="0.11191163285038516"/>
                    </c:manualLayout>
                  </c15:layout>
                  <c15:dlblFieldTable/>
                  <c15:showDataLabelsRange val="0"/>
                </c:ext>
                <c:ext xmlns:c16="http://schemas.microsoft.com/office/drawing/2014/chart" uri="{C3380CC4-5D6E-409C-BE32-E72D297353CC}">
                  <c16:uniqueId val="{0000000D-9D29-41FE-BE84-5FFA2822A0F6}"/>
                </c:ext>
              </c:extLst>
            </c:dLbl>
            <c:dLbl>
              <c:idx val="7"/>
              <c:layout>
                <c:manualLayout>
                  <c:x val="0.13487990433409811"/>
                  <c:y val="-0.13894005231056339"/>
                </c:manualLayout>
              </c:layout>
              <c:tx>
                <c:rich>
                  <a:bodyPr rot="0" spcFirstLastPara="1" vertOverflow="overflow" horzOverflow="overflow" vert="horz" wrap="square" lIns="36576" tIns="18288" rIns="36576" bIns="18288" anchor="ctr" anchorCtr="0">
                    <a:spAutoFit/>
                  </a:bodyPr>
                  <a:lstStyle/>
                  <a:p>
                    <a:pPr algn="r" rtl="1">
                      <a:lnSpc>
                        <a:spcPts val="1000"/>
                      </a:lnSpc>
                      <a:defRPr sz="900" b="1" i="0" u="none" strike="noStrike" kern="1200" baseline="0">
                        <a:solidFill>
                          <a:schemeClr val="tx1"/>
                        </a:solidFill>
                        <a:latin typeface="Heebo" panose="00000500000000000000" pitchFamily="2" charset="-79"/>
                        <a:ea typeface="+mn-ea"/>
                        <a:cs typeface="Heebo" panose="00000500000000000000" pitchFamily="2" charset="-79"/>
                      </a:defRPr>
                    </a:pPr>
                    <a:r>
                      <a:rPr lang="en-US" sz="900" b="1" dirty="0">
                        <a:solidFill>
                          <a:schemeClr val="tx1"/>
                        </a:solidFill>
                      </a:rPr>
                      <a:t>Residential for Rent </a:t>
                    </a:r>
                  </a:p>
                  <a:p>
                    <a:pPr algn="r" rtl="1">
                      <a:lnSpc>
                        <a:spcPts val="1000"/>
                      </a:lnSpc>
                      <a:defRPr sz="900" b="1">
                        <a:solidFill>
                          <a:schemeClr val="tx1"/>
                        </a:solidFill>
                      </a:defRPr>
                    </a:pPr>
                    <a:r>
                      <a:rPr lang="en-US" sz="900" b="1" dirty="0">
                        <a:solidFill>
                          <a:schemeClr val="tx1"/>
                        </a:solidFill>
                      </a:rPr>
                      <a:t>2%</a:t>
                    </a:r>
                  </a:p>
                </c:rich>
              </c:tx>
              <c:numFmt formatCode="0%" sourceLinked="0"/>
              <c:spPr>
                <a:noFill/>
                <a:ln>
                  <a:noFill/>
                </a:ln>
                <a:effectLst/>
              </c:spPr>
              <c:txPr>
                <a:bodyPr rot="0" spcFirstLastPara="1" vertOverflow="overflow" horzOverflow="overflow" vert="horz" wrap="square" lIns="36576" tIns="18288" rIns="36576" bIns="18288" anchor="ctr" anchorCtr="0">
                  <a:spAutoFit/>
                </a:bodyPr>
                <a:lstStyle/>
                <a:p>
                  <a:pPr algn="r" rtl="1">
                    <a:lnSpc>
                      <a:spcPts val="1000"/>
                    </a:lnSpc>
                    <a:defRPr sz="900" b="1"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24495465025622809"/>
                      <c:h val="0.10812583994535159"/>
                    </c:manualLayout>
                  </c15:layout>
                  <c15:showDataLabelsRange val="0"/>
                </c:ext>
                <c:ext xmlns:c16="http://schemas.microsoft.com/office/drawing/2014/chart" uri="{C3380CC4-5D6E-409C-BE32-E72D297353CC}">
                  <c16:uniqueId val="{0000000F-9D29-41FE-BE84-5FFA2822A0F6}"/>
                </c:ext>
              </c:extLst>
            </c:dLbl>
            <c:numFmt formatCode="0%" sourceLinked="0"/>
            <c:spPr>
              <a:noFill/>
              <a:ln>
                <a:noFill/>
              </a:ln>
              <a:effectLst/>
            </c:spPr>
            <c:txPr>
              <a:bodyPr rot="0" spcFirstLastPara="1" vertOverflow="overflow" horzOverflow="overflow" vert="horz" wrap="square" lIns="36576" tIns="18288" rIns="36576" bIns="18288" anchor="ctr" anchorCtr="0">
                <a:spAutoFit/>
              </a:bodyPr>
              <a:lstStyle/>
              <a:p>
                <a:pPr algn="r" rtl="1">
                  <a:lnSpc>
                    <a:spcPts val="1000"/>
                  </a:lnSpc>
                  <a:defRPr sz="900" b="0" i="0" u="none" strike="noStrike" kern="1200" baseline="0">
                    <a:solidFill>
                      <a:schemeClr val="tx1"/>
                    </a:solidFill>
                    <a:latin typeface="Heebo" panose="00000500000000000000" pitchFamily="2" charset="-79"/>
                    <a:ea typeface="+mn-ea"/>
                    <a:cs typeface="Heebo" panose="00000500000000000000" pitchFamily="2" charset="-79"/>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NOI!$S$48:$S$55</c:f>
              <c:strCache>
                <c:ptCount val="8"/>
                <c:pt idx="0">
                  <c:v>סופרמרקטים ובתי מרקחת</c:v>
                </c:pt>
                <c:pt idx="1">
                  <c:v>משרדים, בנקים, מרפאות ושירותים </c:v>
                </c:pt>
                <c:pt idx="2">
                  <c:v>אופנה</c:v>
                </c:pt>
                <c:pt idx="3">
                  <c:v>אוכל והסעדה</c:v>
                </c:pt>
                <c:pt idx="4">
                  <c:v>קמעונאים שונים (ללא אופנה)</c:v>
                </c:pt>
                <c:pt idx="5">
                  <c:v>בידור</c:v>
                </c:pt>
                <c:pt idx="6">
                  <c:v>עשה זאת בעצמך וריהוט לבית</c:v>
                </c:pt>
                <c:pt idx="7">
                  <c:v>מגורים להשכרה</c:v>
                </c:pt>
              </c:strCache>
            </c:strRef>
          </c:cat>
          <c:val>
            <c:numRef>
              <c:f>NOI!$R$48:$R$55</c:f>
              <c:numCache>
                <c:formatCode>0.0%</c:formatCode>
                <c:ptCount val="8"/>
                <c:pt idx="0">
                  <c:v>0.16300000000000001</c:v>
                </c:pt>
                <c:pt idx="1">
                  <c:v>0.13900000000000001</c:v>
                </c:pt>
                <c:pt idx="2">
                  <c:v>0.28999999999999998</c:v>
                </c:pt>
                <c:pt idx="3">
                  <c:v>0.11</c:v>
                </c:pt>
                <c:pt idx="4">
                  <c:v>0.22</c:v>
                </c:pt>
                <c:pt idx="5">
                  <c:v>4.3999999999999997E-2</c:v>
                </c:pt>
                <c:pt idx="6">
                  <c:v>2.3E-2</c:v>
                </c:pt>
                <c:pt idx="7">
                  <c:v>1.6E-2</c:v>
                </c:pt>
              </c:numCache>
            </c:numRef>
          </c:val>
          <c:extLst>
            <c:ext xmlns:c16="http://schemas.microsoft.com/office/drawing/2014/chart" uri="{C3380CC4-5D6E-409C-BE32-E72D297353CC}">
              <c16:uniqueId val="{00000010-9D29-41FE-BE84-5FFA2822A0F6}"/>
            </c:ext>
          </c:extLst>
        </c:ser>
        <c:dLbls>
          <c:showLegendKey val="0"/>
          <c:showVal val="0"/>
          <c:showCatName val="0"/>
          <c:showSerName val="0"/>
          <c:showPercent val="0"/>
          <c:showBubbleSize val="0"/>
          <c:showLeaderLines val="0"/>
        </c:dLbls>
        <c:firstSliceAng val="360"/>
        <c:holeSize val="85"/>
      </c:doughnutChart>
      <c:spPr>
        <a:noFill/>
        <a:ln>
          <a:noFill/>
        </a:ln>
        <a:effectLst/>
      </c:spPr>
    </c:plotArea>
    <c:plotVisOnly val="1"/>
    <c:dispBlanksAs val="gap"/>
    <c:showDLblsOverMax val="0"/>
  </c:chart>
  <c:spPr>
    <a:noFill/>
    <a:ln w="9525" cap="flat" cmpd="sng" algn="ctr">
      <a:noFill/>
      <a:round/>
    </a:ln>
    <a:effectLst/>
  </c:spPr>
  <c:txPr>
    <a:bodyPr/>
    <a:lstStyle/>
    <a:p>
      <a:pPr>
        <a:defRPr sz="750">
          <a:solidFill>
            <a:srgbClr val="002060"/>
          </a:solidFill>
          <a:latin typeface="Heebo" panose="00000500000000000000" pitchFamily="2" charset="-79"/>
          <a:cs typeface="Heebo" panose="00000500000000000000" pitchFamily="2" charset="-79"/>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0"/>
          <c:y val="0.25367482596881569"/>
          <c:w val="1"/>
          <c:h val="0.62491921049740751"/>
        </c:manualLayout>
      </c:layout>
      <c:barChart>
        <c:barDir val="col"/>
        <c:grouping val="clustered"/>
        <c:varyColors val="0"/>
        <c:ser>
          <c:idx val="0"/>
          <c:order val="0"/>
          <c:tx>
            <c:strRef>
              <c:f>Sheet1!$B$1</c:f>
              <c:strCache>
                <c:ptCount val="1"/>
                <c:pt idx="0">
                  <c:v>Bonds</c:v>
                </c:pt>
              </c:strCache>
            </c:strRef>
          </c:tx>
          <c:spPr>
            <a:solidFill>
              <a:srgbClr val="091535"/>
            </a:solidFill>
            <a:ln w="0" cap="sq">
              <a:noFill/>
              <a:prstDash val="sysDot"/>
              <a:miter lim="800000"/>
            </a:ln>
            <a:effectLst>
              <a:glow>
                <a:schemeClr val="bg1">
                  <a:lumMod val="50000"/>
                </a:schemeClr>
              </a:glow>
              <a:softEdge rad="0"/>
            </a:effectLst>
            <a:scene3d>
              <a:camera prst="orthographicFront"/>
              <a:lightRig rig="threePt" dir="t"/>
            </a:scene3d>
          </c:spPr>
          <c:invertIfNegative val="0"/>
          <c:dPt>
            <c:idx val="0"/>
            <c:invertIfNegative val="0"/>
            <c:bubble3D val="0"/>
            <c:extLst>
              <c:ext xmlns:c16="http://schemas.microsoft.com/office/drawing/2014/chart" uri="{C3380CC4-5D6E-409C-BE32-E72D297353CC}">
                <c16:uniqueId val="{00000000-28E6-4569-B3B5-358684086BDE}"/>
              </c:ext>
            </c:extLst>
          </c:dPt>
          <c:dPt>
            <c:idx val="1"/>
            <c:invertIfNegative val="0"/>
            <c:bubble3D val="0"/>
            <c:extLst>
              <c:ext xmlns:c16="http://schemas.microsoft.com/office/drawing/2014/chart" uri="{C3380CC4-5D6E-409C-BE32-E72D297353CC}">
                <c16:uniqueId val="{00000001-28E6-4569-B3B5-358684086BDE}"/>
              </c:ext>
            </c:extLst>
          </c:dPt>
          <c:dLbls>
            <c:dLbl>
              <c:idx val="0"/>
              <c:tx>
                <c:rich>
                  <a:bodyPr/>
                  <a:lstStyle/>
                  <a:p>
                    <a:r>
                      <a:rPr lang="en-US"/>
                      <a:t>0.6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8E6-4569-B3B5-358684086BDE}"/>
                </c:ext>
              </c:extLst>
            </c:dLbl>
            <c:dLbl>
              <c:idx val="2"/>
              <c:tx>
                <c:rich>
                  <a:bodyPr/>
                  <a:lstStyle/>
                  <a:p>
                    <a:r>
                      <a:rPr lang="en-US" dirty="0"/>
                      <a:t>1.8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8E6-4569-B3B5-358684086BDE}"/>
                </c:ext>
              </c:extLst>
            </c:dLbl>
            <c:numFmt formatCode="#,##0.0" sourceLinked="0"/>
            <c:spPr>
              <a:noFill/>
              <a:ln>
                <a:noFill/>
              </a:ln>
              <a:effectLst/>
            </c:spPr>
            <c:txPr>
              <a:bodyPr wrap="square" lIns="38100" tIns="19050" rIns="38100" bIns="19050" anchor="ctr">
                <a:spAutoFit/>
              </a:bodyPr>
              <a:lstStyle/>
              <a:p>
                <a:pPr>
                  <a:defRPr sz="1100" b="1">
                    <a:latin typeface="Heebo" panose="00000500000000000000" pitchFamily="2" charset="-79"/>
                    <a:cs typeface="Heebo" panose="00000500000000000000" pitchFamily="2" charset="-79"/>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2023</c:v>
                </c:pt>
                <c:pt idx="1">
                  <c:v>2024</c:v>
                </c:pt>
                <c:pt idx="2">
                  <c:v>Total</c:v>
                </c:pt>
              </c:strCache>
            </c:strRef>
          </c:cat>
          <c:val>
            <c:numRef>
              <c:f>Sheet1!$B$2:$B$4</c:f>
              <c:numCache>
                <c:formatCode>0</c:formatCode>
                <c:ptCount val="3"/>
                <c:pt idx="0">
                  <c:v>0.96699999999999997</c:v>
                </c:pt>
                <c:pt idx="1">
                  <c:v>1.1519999999999999</c:v>
                </c:pt>
                <c:pt idx="2">
                  <c:v>2.1189999999999998</c:v>
                </c:pt>
              </c:numCache>
            </c:numRef>
          </c:val>
          <c:extLst>
            <c:ext xmlns:c16="http://schemas.microsoft.com/office/drawing/2014/chart" uri="{C3380CC4-5D6E-409C-BE32-E72D297353CC}">
              <c16:uniqueId val="{00000003-28E6-4569-B3B5-358684086BDE}"/>
            </c:ext>
          </c:extLst>
        </c:ser>
        <c:dLbls>
          <c:showLegendKey val="0"/>
          <c:showVal val="0"/>
          <c:showCatName val="0"/>
          <c:showSerName val="0"/>
          <c:showPercent val="0"/>
          <c:showBubbleSize val="0"/>
        </c:dLbls>
        <c:gapWidth val="100"/>
        <c:axId val="501340368"/>
        <c:axId val="501338688"/>
      </c:barChart>
      <c:catAx>
        <c:axId val="501340368"/>
        <c:scaling>
          <c:orientation val="maxMin"/>
        </c:scaling>
        <c:delete val="0"/>
        <c:axPos val="b"/>
        <c:numFmt formatCode="General" sourceLinked="0"/>
        <c:majorTickMark val="out"/>
        <c:minorTickMark val="none"/>
        <c:tickLblPos val="nextTo"/>
        <c:spPr>
          <a:ln>
            <a:noFill/>
          </a:ln>
        </c:spPr>
        <c:txPr>
          <a:bodyPr rot="0" vert="horz"/>
          <a:lstStyle/>
          <a:p>
            <a:pPr>
              <a:defRPr sz="900">
                <a:latin typeface="Heebo" panose="00000500000000000000" pitchFamily="2" charset="-79"/>
                <a:cs typeface="Heebo" panose="00000500000000000000" pitchFamily="2" charset="-79"/>
              </a:defRPr>
            </a:pPr>
            <a:endParaRPr lang="en-US"/>
          </a:p>
        </c:txPr>
        <c:crossAx val="501338688"/>
        <c:crosses val="autoZero"/>
        <c:auto val="0"/>
        <c:lblAlgn val="ctr"/>
        <c:lblOffset val="100"/>
        <c:noMultiLvlLbl val="0"/>
      </c:catAx>
      <c:valAx>
        <c:axId val="501338688"/>
        <c:scaling>
          <c:orientation val="minMax"/>
          <c:max val="4.5"/>
          <c:min val="0"/>
        </c:scaling>
        <c:delete val="1"/>
        <c:axPos val="r"/>
        <c:numFmt formatCode="#,##0" sourceLinked="0"/>
        <c:majorTickMark val="out"/>
        <c:minorTickMark val="none"/>
        <c:tickLblPos val="nextTo"/>
        <c:crossAx val="501340368"/>
        <c:crosses val="autoZero"/>
        <c:crossBetween val="between"/>
      </c:valAx>
      <c:spPr>
        <a:noFill/>
        <a:ln w="25400">
          <a:noFill/>
        </a:ln>
      </c:spPr>
    </c:plotArea>
    <c:plotVisOnly val="1"/>
    <c:dispBlanksAs val="gap"/>
    <c:showDLblsOverMax val="0"/>
  </c:chart>
  <c:spPr>
    <a:ln w="38100"/>
  </c:spPr>
  <c:txPr>
    <a:bodyPr/>
    <a:lstStyle/>
    <a:p>
      <a:pPr>
        <a:defRPr sz="900">
          <a:solidFill>
            <a:schemeClr val="tx1">
              <a:lumMod val="90000"/>
              <a:lumOff val="10000"/>
            </a:schemeClr>
          </a:solidFill>
          <a:latin typeface="Segoe UI" panose="020B0502040204020203" pitchFamily="34" charset="0"/>
          <a:cs typeface="Segoe UI" panose="020B0502040204020203"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02540411214745"/>
          <c:y val="0.18575323365742527"/>
          <c:w val="0.40058931430420225"/>
          <c:h val="0.57954523995778084"/>
        </c:manualLayout>
      </c:layout>
      <c:doughnutChart>
        <c:varyColors val="1"/>
        <c:ser>
          <c:idx val="0"/>
          <c:order val="0"/>
          <c:tx>
            <c:strRef>
              <c:f>Sheet1!$B$1</c:f>
              <c:strCache>
                <c:ptCount val="1"/>
                <c:pt idx="0">
                  <c:v>Sales</c:v>
                </c:pt>
              </c:strCache>
            </c:strRef>
          </c:tx>
          <c:dPt>
            <c:idx val="0"/>
            <c:bubble3D val="0"/>
            <c:spPr>
              <a:solidFill>
                <a:srgbClr val="1877F2"/>
              </a:solidFill>
              <a:ln w="19050">
                <a:solidFill>
                  <a:schemeClr val="lt1"/>
                </a:solidFill>
              </a:ln>
              <a:effectLst/>
            </c:spPr>
            <c:extLst>
              <c:ext xmlns:c16="http://schemas.microsoft.com/office/drawing/2014/chart" uri="{C3380CC4-5D6E-409C-BE32-E72D297353CC}">
                <c16:uniqueId val="{00000001-623D-4B55-A9F0-C957553CF0A6}"/>
              </c:ext>
            </c:extLst>
          </c:dPt>
          <c:dPt>
            <c:idx val="1"/>
            <c:bubble3D val="0"/>
            <c:spPr>
              <a:solidFill>
                <a:srgbClr val="74ADF7"/>
              </a:solidFill>
              <a:ln w="19050">
                <a:solidFill>
                  <a:schemeClr val="lt1"/>
                </a:solidFill>
              </a:ln>
              <a:effectLst/>
            </c:spPr>
            <c:extLst>
              <c:ext xmlns:c16="http://schemas.microsoft.com/office/drawing/2014/chart" uri="{C3380CC4-5D6E-409C-BE32-E72D297353CC}">
                <c16:uniqueId val="{00000003-623D-4B55-A9F0-C957553CF0A6}"/>
              </c:ext>
            </c:extLst>
          </c:dPt>
          <c:dPt>
            <c:idx val="2"/>
            <c:bubble3D val="0"/>
            <c:spPr>
              <a:solidFill>
                <a:srgbClr val="09489B"/>
              </a:solidFill>
              <a:ln w="19050">
                <a:solidFill>
                  <a:schemeClr val="lt1"/>
                </a:solidFill>
              </a:ln>
              <a:effectLst/>
            </c:spPr>
            <c:extLst>
              <c:ext xmlns:c16="http://schemas.microsoft.com/office/drawing/2014/chart" uri="{C3380CC4-5D6E-409C-BE32-E72D297353CC}">
                <c16:uniqueId val="{00000005-623D-4B55-A9F0-C957553CF0A6}"/>
              </c:ext>
            </c:extLst>
          </c:dPt>
          <c:dPt>
            <c:idx val="3"/>
            <c:bubble3D val="0"/>
            <c:spPr>
              <a:solidFill>
                <a:srgbClr val="0C61D2"/>
              </a:solidFill>
              <a:ln w="19050">
                <a:solidFill>
                  <a:schemeClr val="lt1"/>
                </a:solidFill>
              </a:ln>
              <a:effectLst/>
            </c:spPr>
            <c:extLst>
              <c:ext xmlns:c16="http://schemas.microsoft.com/office/drawing/2014/chart" uri="{C3380CC4-5D6E-409C-BE32-E72D297353CC}">
                <c16:uniqueId val="{00000007-623D-4B55-A9F0-C957553CF0A6}"/>
              </c:ext>
            </c:extLst>
          </c:dPt>
          <c:dLbls>
            <c:dLbl>
              <c:idx val="0"/>
              <c:layout>
                <c:manualLayout>
                  <c:x val="0.19181375224082459"/>
                  <c:y val="-0.10395083484101719"/>
                </c:manualLayout>
              </c:layout>
              <c:tx>
                <c:rich>
                  <a:bodyPr/>
                  <a:lstStyle/>
                  <a:p>
                    <a:r>
                      <a:rPr lang="en-US" dirty="0"/>
                      <a:t>USA </a:t>
                    </a:r>
                    <a:r>
                      <a:rPr lang="en-US" baseline="0" dirty="0"/>
                      <a:t>, </a:t>
                    </a:r>
                    <a:fld id="{174D5C2D-380B-4ECB-90B8-487F98AD616F}" type="VALUE">
                      <a:rPr lang="en-US" baseline="0" smtClean="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22979508691830555"/>
                      <c:h val="0.19666907333591277"/>
                    </c:manualLayout>
                  </c15:layout>
                  <c15:dlblFieldTable/>
                  <c15:showDataLabelsRange val="0"/>
                </c:ext>
                <c:ext xmlns:c16="http://schemas.microsoft.com/office/drawing/2014/chart" uri="{C3380CC4-5D6E-409C-BE32-E72D297353CC}">
                  <c16:uniqueId val="{00000001-623D-4B55-A9F0-C957553CF0A6}"/>
                </c:ext>
              </c:extLst>
            </c:dLbl>
            <c:dLbl>
              <c:idx val="1"/>
              <c:layout>
                <c:manualLayout>
                  <c:x val="0.20852339552793203"/>
                  <c:y val="2.2309100705246498E-2"/>
                </c:manualLayout>
              </c:layout>
              <c:tx>
                <c:rich>
                  <a:bodyPr/>
                  <a:lstStyle/>
                  <a:p>
                    <a:r>
                      <a:rPr lang="en-US" baseline="0" dirty="0"/>
                      <a:t>Israel , </a:t>
                    </a:r>
                    <a:fld id="{A4521577-88B2-41E4-9B8D-6471CF25D22F}" type="VALUE">
                      <a:rPr lang="en-US" baseline="0"/>
                      <a:pPr/>
                      <a:t>[VALUE]</a:t>
                    </a:fld>
                    <a:endParaRPr lang="en-US" baseline="0" dirty="0"/>
                  </a:p>
                </c:rich>
              </c:tx>
              <c:showLegendKey val="0"/>
              <c:showVal val="1"/>
              <c:showCatName val="1"/>
              <c:showSerName val="0"/>
              <c:showPercent val="0"/>
              <c:showBubbleSize val="0"/>
              <c:extLst>
                <c:ext xmlns:c15="http://schemas.microsoft.com/office/drawing/2012/chart" uri="{CE6537A1-D6FC-4f65-9D91-7224C49458BB}">
                  <c15:layout>
                    <c:manualLayout>
                      <c:w val="0.25809661477534823"/>
                      <c:h val="0.22365309891812377"/>
                    </c:manualLayout>
                  </c15:layout>
                  <c15:dlblFieldTable/>
                  <c15:showDataLabelsRange val="0"/>
                </c:ext>
                <c:ext xmlns:c16="http://schemas.microsoft.com/office/drawing/2014/chart" uri="{C3380CC4-5D6E-409C-BE32-E72D297353CC}">
                  <c16:uniqueId val="{00000003-623D-4B55-A9F0-C957553CF0A6}"/>
                </c:ext>
              </c:extLst>
            </c:dLbl>
            <c:dLbl>
              <c:idx val="2"/>
              <c:layout>
                <c:manualLayout>
                  <c:x val="-0.16244232176505466"/>
                  <c:y val="-0.26322312073885951"/>
                </c:manualLayout>
              </c:layout>
              <c:tx>
                <c:rich>
                  <a:bodyPr/>
                  <a:lstStyle/>
                  <a:p>
                    <a:r>
                      <a:rPr lang="en-US" dirty="0"/>
                      <a:t>Europe</a:t>
                    </a:r>
                    <a:r>
                      <a:rPr lang="en-US" baseline="0" dirty="0"/>
                      <a:t>, 5.1</a:t>
                    </a:r>
                  </a:p>
                </c:rich>
              </c:tx>
              <c:showLegendKey val="0"/>
              <c:showVal val="1"/>
              <c:showCatName val="1"/>
              <c:showSerName val="0"/>
              <c:showPercent val="0"/>
              <c:showBubbleSize val="0"/>
              <c:extLst>
                <c:ext xmlns:c15="http://schemas.microsoft.com/office/drawing/2012/chart" uri="{CE6537A1-D6FC-4f65-9D91-7224C49458BB}">
                  <c15:layout>
                    <c:manualLayout>
                      <c:w val="0.2367071169508419"/>
                      <c:h val="0.22365300254451764"/>
                    </c:manualLayout>
                  </c15:layout>
                  <c15:showDataLabelsRange val="0"/>
                </c:ext>
                <c:ext xmlns:c16="http://schemas.microsoft.com/office/drawing/2014/chart" uri="{C3380CC4-5D6E-409C-BE32-E72D297353CC}">
                  <c16:uniqueId val="{00000005-623D-4B55-A9F0-C957553CF0A6}"/>
                </c:ext>
              </c:extLst>
            </c:dLbl>
            <c:dLbl>
              <c:idx val="3"/>
              <c:layout>
                <c:manualLayout>
                  <c:x val="0.25535638657574217"/>
                  <c:y val="-0.15527355874060889"/>
                </c:manualLayout>
              </c:layout>
              <c:tx>
                <c:rich>
                  <a:bodyPr/>
                  <a:lstStyle/>
                  <a:p>
                    <a:r>
                      <a:rPr lang="en-US" dirty="0"/>
                      <a:t>Brazil</a:t>
                    </a:r>
                    <a:r>
                      <a:rPr lang="en-US" baseline="0" dirty="0"/>
                      <a:t>, 0.8</a:t>
                    </a:r>
                  </a:p>
                </c:rich>
              </c:tx>
              <c:showLegendKey val="0"/>
              <c:showVal val="1"/>
              <c:showCatName val="1"/>
              <c:showSerName val="0"/>
              <c:showPercent val="0"/>
              <c:showBubbleSize val="0"/>
              <c:extLst>
                <c:ext xmlns:c15="http://schemas.microsoft.com/office/drawing/2012/chart" uri="{CE6537A1-D6FC-4f65-9D91-7224C49458BB}">
                  <c15:layout>
                    <c:manualLayout>
                      <c:w val="0.24194157123635196"/>
                      <c:h val="0.19666907333591277"/>
                    </c:manualLayout>
                  </c15:layout>
                  <c15:showDataLabelsRange val="0"/>
                </c:ext>
                <c:ext xmlns:c16="http://schemas.microsoft.com/office/drawing/2014/chart" uri="{C3380CC4-5D6E-409C-BE32-E72D297353CC}">
                  <c16:uniqueId val="{00000007-623D-4B55-A9F0-C957553CF0A6}"/>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rgbClr val="000032"/>
                    </a:solidFill>
                    <a:latin typeface="+mn-lt"/>
                    <a:ea typeface="+mn-ea"/>
                    <a:cs typeface="+mn-cs"/>
                  </a:defRPr>
                </a:pPr>
                <a:endParaRPr lang="en-US"/>
              </a:p>
            </c:txPr>
            <c:showLegendKey val="0"/>
            <c:showVal val="1"/>
            <c:showCatName val="1"/>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Sheet1!$A$2:$A$5</c:f>
              <c:strCache>
                <c:ptCount val="4"/>
                <c:pt idx="0">
                  <c:v>ארה"ב</c:v>
                </c:pt>
                <c:pt idx="1">
                  <c:v>ישראל</c:v>
                </c:pt>
                <c:pt idx="2">
                  <c:v>אירופה</c:v>
                </c:pt>
                <c:pt idx="3">
                  <c:v>ברזיל</c:v>
                </c:pt>
              </c:strCache>
            </c:strRef>
          </c:cat>
          <c:val>
            <c:numRef>
              <c:f>Sheet1!$B$2:$B$5</c:f>
              <c:numCache>
                <c:formatCode>General</c:formatCode>
                <c:ptCount val="4"/>
                <c:pt idx="0">
                  <c:v>1.1000000000000001</c:v>
                </c:pt>
                <c:pt idx="1">
                  <c:v>0.4</c:v>
                </c:pt>
                <c:pt idx="2">
                  <c:v>5.0999999999999996</c:v>
                </c:pt>
                <c:pt idx="3">
                  <c:v>0.8</c:v>
                </c:pt>
              </c:numCache>
            </c:numRef>
          </c:val>
          <c:extLst>
            <c:ext xmlns:c16="http://schemas.microsoft.com/office/drawing/2014/chart" uri="{C3380CC4-5D6E-409C-BE32-E72D297353CC}">
              <c16:uniqueId val="{00000008-623D-4B55-A9F0-C957553CF0A6}"/>
            </c:ext>
          </c:extLst>
        </c:ser>
        <c:dLbls>
          <c:showLegendKey val="0"/>
          <c:showVal val="0"/>
          <c:showCatName val="0"/>
          <c:showSerName val="0"/>
          <c:showPercent val="0"/>
          <c:showBubbleSize val="0"/>
          <c:showLeaderLines val="0"/>
        </c:dLbls>
        <c:firstSliceAng val="7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manualLayout>
          <c:layoutTarget val="inner"/>
          <c:xMode val="edge"/>
          <c:yMode val="edge"/>
          <c:x val="4.5583245782774152E-2"/>
          <c:y val="0.15307536698187649"/>
          <c:w val="0.96431530204010563"/>
          <c:h val="0.68882400129048582"/>
        </c:manualLayout>
      </c:layout>
      <c:barChart>
        <c:barDir val="col"/>
        <c:grouping val="stacked"/>
        <c:varyColors val="0"/>
        <c:ser>
          <c:idx val="0"/>
          <c:order val="0"/>
          <c:tx>
            <c:strRef>
              <c:f>Sheet1!$B$1</c:f>
              <c:strCache>
                <c:ptCount val="1"/>
                <c:pt idx="0">
                  <c:v>G City</c:v>
                </c:pt>
              </c:strCache>
            </c:strRef>
          </c:tx>
          <c:spPr>
            <a:solidFill>
              <a:srgbClr val="091535"/>
            </a:solidFill>
            <a:ln w="0" cap="sq">
              <a:solidFill>
                <a:srgbClr val="091535"/>
              </a:solidFill>
              <a:prstDash val="sysDot"/>
              <a:miter lim="800000"/>
            </a:ln>
            <a:effectLst>
              <a:glow>
                <a:schemeClr val="bg1">
                  <a:lumMod val="50000"/>
                </a:schemeClr>
              </a:glow>
              <a:softEdge rad="0"/>
            </a:effectLst>
            <a:scene3d>
              <a:camera prst="orthographicFront"/>
              <a:lightRig rig="threePt" dir="t"/>
            </a:scene3d>
          </c:spPr>
          <c:invertIfNegative val="0"/>
          <c:dLbls>
            <c:dLbl>
              <c:idx val="7"/>
              <c:layout>
                <c:manualLayout>
                  <c:x val="1.6980825740167856E-3"/>
                  <c:y val="-7.7723289104880402E-3"/>
                </c:manualLayout>
              </c:layout>
              <c:tx>
                <c:rich>
                  <a:bodyPr rot="-5400000" vert="horz" wrap="square" lIns="38100" tIns="19050" rIns="38100" bIns="19050" anchor="ctr">
                    <a:spAutoFit/>
                  </a:bodyPr>
                  <a:lstStyle/>
                  <a:p>
                    <a:pPr>
                      <a:defRPr b="1">
                        <a:solidFill>
                          <a:schemeClr val="bg1"/>
                        </a:solidFill>
                        <a:latin typeface="+mn-lt"/>
                        <a:cs typeface="Calibri" panose="020F0502020204030204" pitchFamily="34" charset="0"/>
                      </a:defRPr>
                    </a:pPr>
                    <a:r>
                      <a:rPr lang="en-US" dirty="0">
                        <a:latin typeface="+mn-lt"/>
                      </a:rPr>
                      <a:t>332</a:t>
                    </a:r>
                  </a:p>
                </c:rich>
              </c:tx>
              <c:numFmt formatCode="#,##0" sourceLinked="0"/>
              <c:spPr>
                <a:solidFill>
                  <a:srgbClr val="091535"/>
                </a:solid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053-4878-926D-EF027F1A5985}"/>
                </c:ext>
              </c:extLst>
            </c:dLbl>
            <c:numFmt formatCode="#,##0" sourceLinked="0"/>
            <c:spPr>
              <a:noFill/>
              <a:ln>
                <a:noFill/>
              </a:ln>
              <a:effectLst/>
            </c:spPr>
            <c:txPr>
              <a:bodyPr rot="-5400000" vert="horz" wrap="square" lIns="38100" tIns="19050" rIns="38100" bIns="19050" anchor="ctr">
                <a:spAutoFit/>
              </a:bodyPr>
              <a:lstStyle/>
              <a:p>
                <a:pPr>
                  <a:defRPr b="1">
                    <a:solidFill>
                      <a:schemeClr val="bg1"/>
                    </a:solidFill>
                    <a:latin typeface="+mn-lt"/>
                    <a:cs typeface="Calibri" panose="020F050202020403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2023</c:v>
                </c:pt>
                <c:pt idx="1">
                  <c:v>2024</c:v>
                </c:pt>
                <c:pt idx="2">
                  <c:v>2025</c:v>
                </c:pt>
                <c:pt idx="3">
                  <c:v>2026</c:v>
                </c:pt>
                <c:pt idx="4">
                  <c:v>2027</c:v>
                </c:pt>
                <c:pt idx="5">
                  <c:v>2028</c:v>
                </c:pt>
                <c:pt idx="6">
                  <c:v>2029</c:v>
                </c:pt>
                <c:pt idx="7">
                  <c:v>2030 and after</c:v>
                </c:pt>
              </c:strCache>
            </c:strRef>
          </c:cat>
          <c:val>
            <c:numRef>
              <c:f>Sheet1!$B$2:$B$9</c:f>
              <c:numCache>
                <c:formatCode>0</c:formatCode>
                <c:ptCount val="8"/>
                <c:pt idx="0">
                  <c:v>582</c:v>
                </c:pt>
                <c:pt idx="1">
                  <c:v>1214</c:v>
                </c:pt>
                <c:pt idx="2">
                  <c:v>1128</c:v>
                </c:pt>
                <c:pt idx="3">
                  <c:v>1151</c:v>
                </c:pt>
                <c:pt idx="4">
                  <c:v>1314</c:v>
                </c:pt>
                <c:pt idx="5">
                  <c:v>1170</c:v>
                </c:pt>
                <c:pt idx="6" formatCode="#,##0_);\(#,##0\);&quot;-&quot;_);@_)">
                  <c:v>796</c:v>
                </c:pt>
                <c:pt idx="7">
                  <c:v>332</c:v>
                </c:pt>
              </c:numCache>
            </c:numRef>
          </c:val>
          <c:extLst>
            <c:ext xmlns:c16="http://schemas.microsoft.com/office/drawing/2014/chart" uri="{C3380CC4-5D6E-409C-BE32-E72D297353CC}">
              <c16:uniqueId val="{00000001-B053-4878-926D-EF027F1A5985}"/>
            </c:ext>
          </c:extLst>
        </c:ser>
        <c:ser>
          <c:idx val="1"/>
          <c:order val="1"/>
          <c:tx>
            <c:strRef>
              <c:f>Sheet1!$C$1</c:f>
              <c:strCache>
                <c:ptCount val="1"/>
                <c:pt idx="0">
                  <c:v>G Europe</c:v>
                </c:pt>
              </c:strCache>
            </c:strRef>
          </c:tx>
          <c:spPr>
            <a:solidFill>
              <a:schemeClr val="accent3"/>
            </a:solidFill>
            <a:ln>
              <a:solidFill>
                <a:srgbClr val="716143"/>
              </a:solidFill>
            </a:ln>
          </c:spPr>
          <c:invertIfNegative val="0"/>
          <c:dLbls>
            <c:numFmt formatCode="#,##0" sourceLinked="0"/>
            <c:spPr>
              <a:noFill/>
              <a:ln>
                <a:noFill/>
              </a:ln>
              <a:effectLst/>
            </c:spPr>
            <c:txPr>
              <a:bodyPr rot="-5400000" vert="horz" wrap="square" lIns="38100" tIns="19050" rIns="38100" bIns="19050" anchor="ctr">
                <a:spAutoFit/>
              </a:bodyPr>
              <a:lstStyle/>
              <a:p>
                <a:pPr>
                  <a:defRPr b="1">
                    <a:solidFill>
                      <a:schemeClr val="bg1">
                        <a:lumMod val="95000"/>
                      </a:schemeClr>
                    </a:solidFill>
                    <a:latin typeface="+mn-lt"/>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2023</c:v>
                </c:pt>
                <c:pt idx="1">
                  <c:v>2024</c:v>
                </c:pt>
                <c:pt idx="2">
                  <c:v>2025</c:v>
                </c:pt>
                <c:pt idx="3">
                  <c:v>2026</c:v>
                </c:pt>
                <c:pt idx="4">
                  <c:v>2027</c:v>
                </c:pt>
                <c:pt idx="5">
                  <c:v>2028</c:v>
                </c:pt>
                <c:pt idx="6">
                  <c:v>2029</c:v>
                </c:pt>
                <c:pt idx="7">
                  <c:v>2030 and after</c:v>
                </c:pt>
              </c:strCache>
            </c:strRef>
          </c:cat>
          <c:val>
            <c:numRef>
              <c:f>Sheet1!$C$2:$C$9</c:f>
              <c:numCache>
                <c:formatCode>General</c:formatCode>
                <c:ptCount val="8"/>
                <c:pt idx="2" formatCode="0">
                  <c:v>1538</c:v>
                </c:pt>
                <c:pt idx="4" formatCode="0">
                  <c:v>1050</c:v>
                </c:pt>
              </c:numCache>
            </c:numRef>
          </c:val>
          <c:extLst>
            <c:ext xmlns:c16="http://schemas.microsoft.com/office/drawing/2014/chart" uri="{C3380CC4-5D6E-409C-BE32-E72D297353CC}">
              <c16:uniqueId val="{00000002-B053-4878-926D-EF027F1A5985}"/>
            </c:ext>
          </c:extLst>
        </c:ser>
        <c:ser>
          <c:idx val="2"/>
          <c:order val="2"/>
          <c:tx>
            <c:strRef>
              <c:f>Sheet1!$D$1</c:f>
              <c:strCache>
                <c:ptCount val="1"/>
                <c:pt idx="0">
                  <c:v>% of Debentures</c:v>
                </c:pt>
              </c:strCache>
            </c:strRef>
          </c:tx>
          <c:spPr>
            <a:noFill/>
            <a:ln w="6350">
              <a:noFill/>
              <a:prstDash val="dash"/>
            </a:ln>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B053-4878-926D-EF027F1A5985}"/>
                </c:ext>
              </c:extLst>
            </c:dLbl>
            <c:dLbl>
              <c:idx val="1"/>
              <c:delete val="1"/>
              <c:extLst>
                <c:ext xmlns:c15="http://schemas.microsoft.com/office/drawing/2012/chart" uri="{CE6537A1-D6FC-4f65-9D91-7224C49458BB}"/>
                <c:ext xmlns:c16="http://schemas.microsoft.com/office/drawing/2014/chart" uri="{C3380CC4-5D6E-409C-BE32-E72D297353CC}">
                  <c16:uniqueId val="{00000004-B053-4878-926D-EF027F1A5985}"/>
                </c:ext>
              </c:extLst>
            </c:dLbl>
            <c:dLbl>
              <c:idx val="5"/>
              <c:delete val="1"/>
              <c:extLst>
                <c:ext xmlns:c15="http://schemas.microsoft.com/office/drawing/2012/chart" uri="{CE6537A1-D6FC-4f65-9D91-7224C49458BB}"/>
                <c:ext xmlns:c16="http://schemas.microsoft.com/office/drawing/2014/chart" uri="{C3380CC4-5D6E-409C-BE32-E72D297353CC}">
                  <c16:uniqueId val="{00000005-B053-4878-926D-EF027F1A5985}"/>
                </c:ext>
              </c:extLst>
            </c:dLbl>
            <c:dLbl>
              <c:idx val="6"/>
              <c:delete val="1"/>
              <c:extLst>
                <c:ext xmlns:c15="http://schemas.microsoft.com/office/drawing/2012/chart" uri="{CE6537A1-D6FC-4f65-9D91-7224C49458BB}"/>
                <c:ext xmlns:c16="http://schemas.microsoft.com/office/drawing/2014/chart" uri="{C3380CC4-5D6E-409C-BE32-E72D297353CC}">
                  <c16:uniqueId val="{00000006-B053-4878-926D-EF027F1A5985}"/>
                </c:ext>
              </c:extLst>
            </c:dLbl>
            <c:dLbl>
              <c:idx val="7"/>
              <c:delete val="1"/>
              <c:extLst>
                <c:ext xmlns:c15="http://schemas.microsoft.com/office/drawing/2012/chart" uri="{CE6537A1-D6FC-4f65-9D91-7224C49458BB}"/>
                <c:ext xmlns:c16="http://schemas.microsoft.com/office/drawing/2014/chart" uri="{C3380CC4-5D6E-409C-BE32-E72D297353CC}">
                  <c16:uniqueId val="{00000007-B053-4878-926D-EF027F1A5985}"/>
                </c:ext>
              </c:extLst>
            </c:dLbl>
            <c:numFmt formatCode="#,##0" sourceLinked="0"/>
            <c:spPr>
              <a:noFill/>
              <a:ln>
                <a:noFill/>
              </a:ln>
              <a:effectLst/>
            </c:spPr>
            <c:txPr>
              <a:bodyPr wrap="square" lIns="38100" tIns="19050" rIns="38100" bIns="19050" anchor="ctr">
                <a:spAutoFit/>
              </a:bodyPr>
              <a:lstStyle/>
              <a:p>
                <a:pPr>
                  <a:defRPr>
                    <a:latin typeface="+mn-lt"/>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2023</c:v>
                </c:pt>
                <c:pt idx="1">
                  <c:v>2024</c:v>
                </c:pt>
                <c:pt idx="2">
                  <c:v>2025</c:v>
                </c:pt>
                <c:pt idx="3">
                  <c:v>2026</c:v>
                </c:pt>
                <c:pt idx="4">
                  <c:v>2027</c:v>
                </c:pt>
                <c:pt idx="5">
                  <c:v>2028</c:v>
                </c:pt>
                <c:pt idx="6">
                  <c:v>2029</c:v>
                </c:pt>
                <c:pt idx="7">
                  <c:v>2030 and after</c:v>
                </c:pt>
              </c:strCache>
            </c:strRef>
          </c:cat>
          <c:val>
            <c:numRef>
              <c:f>Sheet1!$D$2:$D$9</c:f>
              <c:numCache>
                <c:formatCode>0</c:formatCode>
                <c:ptCount val="8"/>
                <c:pt idx="0">
                  <c:v>582</c:v>
                </c:pt>
                <c:pt idx="1">
                  <c:v>1214</c:v>
                </c:pt>
                <c:pt idx="2">
                  <c:v>2666</c:v>
                </c:pt>
                <c:pt idx="3">
                  <c:v>1151</c:v>
                </c:pt>
                <c:pt idx="4">
                  <c:v>2364</c:v>
                </c:pt>
                <c:pt idx="5">
                  <c:v>1170</c:v>
                </c:pt>
                <c:pt idx="6">
                  <c:v>796</c:v>
                </c:pt>
                <c:pt idx="7">
                  <c:v>332</c:v>
                </c:pt>
              </c:numCache>
            </c:numRef>
          </c:val>
          <c:extLst>
            <c:ext xmlns:c16="http://schemas.microsoft.com/office/drawing/2014/chart" uri="{C3380CC4-5D6E-409C-BE32-E72D297353CC}">
              <c16:uniqueId val="{00000008-B053-4878-926D-EF027F1A5985}"/>
            </c:ext>
          </c:extLst>
        </c:ser>
        <c:dLbls>
          <c:showLegendKey val="0"/>
          <c:showVal val="0"/>
          <c:showCatName val="0"/>
          <c:showSerName val="0"/>
          <c:showPercent val="0"/>
          <c:showBubbleSize val="0"/>
        </c:dLbls>
        <c:gapWidth val="150"/>
        <c:overlap val="100"/>
        <c:axId val="501340368"/>
        <c:axId val="501338688"/>
      </c:barChart>
      <c:lineChart>
        <c:grouping val="standard"/>
        <c:varyColors val="0"/>
        <c:ser>
          <c:idx val="3"/>
          <c:order val="3"/>
          <c:tx>
            <c:strRef>
              <c:f>Sheet1!$E$1</c:f>
              <c:strCache>
                <c:ptCount val="1"/>
                <c:pt idx="0">
                  <c:v>Column1</c:v>
                </c:pt>
              </c:strCache>
            </c:strRef>
          </c:tx>
          <c:spPr>
            <a:ln>
              <a:solidFill>
                <a:schemeClr val="accent5"/>
              </a:solidFill>
              <a:prstDash val="sysDash"/>
            </a:ln>
          </c:spPr>
          <c:marker>
            <c:symbol val="none"/>
          </c:marker>
          <c:dPt>
            <c:idx val="5"/>
            <c:bubble3D val="0"/>
            <c:extLst>
              <c:ext xmlns:c16="http://schemas.microsoft.com/office/drawing/2014/chart" uri="{C3380CC4-5D6E-409C-BE32-E72D297353CC}">
                <c16:uniqueId val="{00000009-B053-4878-926D-EF027F1A5985}"/>
              </c:ext>
            </c:extLst>
          </c:dPt>
          <c:dLbls>
            <c:dLbl>
              <c:idx val="0"/>
              <c:layout>
                <c:manualLayout>
                  <c:x val="-3.2263645730462046E-2"/>
                  <c:y val="-4.2709528350046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053-4878-926D-EF027F1A5985}"/>
                </c:ext>
              </c:extLst>
            </c:dLbl>
            <c:dLbl>
              <c:idx val="1"/>
              <c:layout>
                <c:manualLayout>
                  <c:x val="-5.7734944991353163E-2"/>
                  <c:y val="-2.27784151200249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053-4878-926D-EF027F1A5985}"/>
                </c:ext>
              </c:extLst>
            </c:dLbl>
            <c:dLbl>
              <c:idx val="2"/>
              <c:layout>
                <c:manualLayout>
                  <c:x val="-3.5659818965247524E-2"/>
                  <c:y val="-1.1282489788387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053-4878-926D-EF027F1A5985}"/>
                </c:ext>
              </c:extLst>
            </c:dLbl>
            <c:dLbl>
              <c:idx val="3"/>
              <c:layout>
                <c:manualLayout>
                  <c:x val="-3.0405282975924267E-2"/>
                  <c:y val="-7.36355075401859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053-4878-926D-EF027F1A5985}"/>
                </c:ext>
              </c:extLst>
            </c:dLbl>
            <c:dLbl>
              <c:idx val="4"/>
              <c:layout>
                <c:manualLayout>
                  <c:x val="-3.2263645730462046E-2"/>
                  <c:y val="-3.1320320790034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053-4878-926D-EF027F1A5985}"/>
                </c:ext>
              </c:extLst>
            </c:dLbl>
            <c:dLbl>
              <c:idx val="5"/>
              <c:layout>
                <c:manualLayout>
                  <c:x val="-2.3997352740014188E-2"/>
                  <c:y val="-3.3931054928478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053-4878-926D-EF027F1A5985}"/>
                </c:ext>
              </c:extLst>
            </c:dLbl>
            <c:dLbl>
              <c:idx val="6"/>
              <c:layout>
                <c:manualLayout>
                  <c:x val="-3.5947573626508411E-2"/>
                  <c:y val="-4.79308630995199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053-4878-926D-EF027F1A5985}"/>
                </c:ext>
              </c:extLst>
            </c:dLbl>
            <c:dLbl>
              <c:idx val="7"/>
              <c:layout>
                <c:manualLayout>
                  <c:x val="-3.3961732347854781E-2"/>
                  <c:y val="-5.4098735910059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053-4878-926D-EF027F1A5985}"/>
                </c:ext>
              </c:extLst>
            </c:dLbl>
            <c:spPr>
              <a:noFill/>
              <a:ln>
                <a:noFill/>
              </a:ln>
              <a:effectLst/>
            </c:spPr>
            <c:txPr>
              <a:bodyPr wrap="square" lIns="38100" tIns="19050" rIns="38100" bIns="19050" anchor="ctr">
                <a:spAutoFit/>
              </a:bodyPr>
              <a:lstStyle/>
              <a:p>
                <a:pPr>
                  <a:defRPr>
                    <a:solidFill>
                      <a:srgbClr val="002060"/>
                    </a:solidFill>
                    <a:latin typeface="+mn-lt"/>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2023</c:v>
                </c:pt>
                <c:pt idx="1">
                  <c:v>2024</c:v>
                </c:pt>
                <c:pt idx="2">
                  <c:v>2025</c:v>
                </c:pt>
                <c:pt idx="3">
                  <c:v>2026</c:v>
                </c:pt>
                <c:pt idx="4">
                  <c:v>2027</c:v>
                </c:pt>
                <c:pt idx="5">
                  <c:v>2028</c:v>
                </c:pt>
                <c:pt idx="6">
                  <c:v>2029</c:v>
                </c:pt>
                <c:pt idx="7">
                  <c:v>2030 and after</c:v>
                </c:pt>
              </c:strCache>
            </c:strRef>
          </c:cat>
          <c:val>
            <c:numRef>
              <c:f>Sheet1!$E$2:$E$9</c:f>
              <c:numCache>
                <c:formatCode>0.0%</c:formatCode>
                <c:ptCount val="8"/>
                <c:pt idx="0">
                  <c:v>5.6642335766423357E-2</c:v>
                </c:pt>
                <c:pt idx="1">
                  <c:v>0.11815085158150851</c:v>
                </c:pt>
                <c:pt idx="2">
                  <c:v>0.25946472019464722</c:v>
                </c:pt>
                <c:pt idx="3">
                  <c:v>0.11201946472019465</c:v>
                </c:pt>
                <c:pt idx="4">
                  <c:v>0.23007299270072992</c:v>
                </c:pt>
                <c:pt idx="5">
                  <c:v>0.11386861313868613</c:v>
                </c:pt>
                <c:pt idx="6">
                  <c:v>7.7469586374695865E-2</c:v>
                </c:pt>
                <c:pt idx="7">
                  <c:v>3.2311435523114357E-2</c:v>
                </c:pt>
              </c:numCache>
            </c:numRef>
          </c:val>
          <c:smooth val="0"/>
          <c:extLst>
            <c:ext xmlns:c16="http://schemas.microsoft.com/office/drawing/2014/chart" uri="{C3380CC4-5D6E-409C-BE32-E72D297353CC}">
              <c16:uniqueId val="{00000011-B053-4878-926D-EF027F1A5985}"/>
            </c:ext>
          </c:extLst>
        </c:ser>
        <c:dLbls>
          <c:showLegendKey val="0"/>
          <c:showVal val="0"/>
          <c:showCatName val="0"/>
          <c:showSerName val="0"/>
          <c:showPercent val="0"/>
          <c:showBubbleSize val="0"/>
        </c:dLbls>
        <c:marker val="1"/>
        <c:smooth val="0"/>
        <c:axId val="501342608"/>
        <c:axId val="501340928"/>
      </c:lineChart>
      <c:catAx>
        <c:axId val="501340368"/>
        <c:scaling>
          <c:orientation val="minMax"/>
        </c:scaling>
        <c:delete val="0"/>
        <c:axPos val="b"/>
        <c:numFmt formatCode="General" sourceLinked="0"/>
        <c:majorTickMark val="out"/>
        <c:minorTickMark val="none"/>
        <c:tickLblPos val="nextTo"/>
        <c:txPr>
          <a:bodyPr rot="0" vert="horz"/>
          <a:lstStyle/>
          <a:p>
            <a:pPr>
              <a:defRPr sz="900">
                <a:solidFill>
                  <a:srgbClr val="091535"/>
                </a:solidFill>
                <a:latin typeface="Calibri" panose="020F0502020204030204" pitchFamily="34" charset="0"/>
                <a:cs typeface="Calibri" panose="020F0502020204030204" pitchFamily="34" charset="0"/>
              </a:defRPr>
            </a:pPr>
            <a:endParaRPr lang="en-US"/>
          </a:p>
        </c:txPr>
        <c:crossAx val="501338688"/>
        <c:crosses val="autoZero"/>
        <c:auto val="0"/>
        <c:lblAlgn val="ctr"/>
        <c:lblOffset val="100"/>
        <c:noMultiLvlLbl val="0"/>
      </c:catAx>
      <c:valAx>
        <c:axId val="501338688"/>
        <c:scaling>
          <c:orientation val="minMax"/>
          <c:max val="3500"/>
        </c:scaling>
        <c:delete val="0"/>
        <c:axPos val="l"/>
        <c:numFmt formatCode="#,##0" sourceLinked="0"/>
        <c:majorTickMark val="out"/>
        <c:minorTickMark val="none"/>
        <c:tickLblPos val="nextTo"/>
        <c:spPr>
          <a:ln>
            <a:noFill/>
          </a:ln>
        </c:spPr>
        <c:txPr>
          <a:bodyPr/>
          <a:lstStyle/>
          <a:p>
            <a:pPr>
              <a:defRPr sz="600">
                <a:solidFill>
                  <a:schemeClr val="bg2"/>
                </a:solidFill>
              </a:defRPr>
            </a:pPr>
            <a:endParaRPr lang="en-US"/>
          </a:p>
        </c:txPr>
        <c:crossAx val="501340368"/>
        <c:crosses val="autoZero"/>
        <c:crossBetween val="between"/>
      </c:valAx>
      <c:valAx>
        <c:axId val="501340928"/>
        <c:scaling>
          <c:orientation val="minMax"/>
          <c:max val="0.27"/>
          <c:min val="0"/>
        </c:scaling>
        <c:delete val="0"/>
        <c:axPos val="r"/>
        <c:numFmt formatCode="0.0%" sourceLinked="1"/>
        <c:majorTickMark val="out"/>
        <c:minorTickMark val="none"/>
        <c:tickLblPos val="nextTo"/>
        <c:spPr>
          <a:ln>
            <a:noFill/>
          </a:ln>
        </c:spPr>
        <c:txPr>
          <a:bodyPr/>
          <a:lstStyle/>
          <a:p>
            <a:pPr>
              <a:defRPr sz="600">
                <a:solidFill>
                  <a:srgbClr val="E7E6E6"/>
                </a:solidFill>
              </a:defRPr>
            </a:pPr>
            <a:endParaRPr lang="en-US"/>
          </a:p>
        </c:txPr>
        <c:crossAx val="501342608"/>
        <c:crosses val="max"/>
        <c:crossBetween val="between"/>
      </c:valAx>
      <c:catAx>
        <c:axId val="501342608"/>
        <c:scaling>
          <c:orientation val="minMax"/>
        </c:scaling>
        <c:delete val="1"/>
        <c:axPos val="t"/>
        <c:numFmt formatCode="General" sourceLinked="1"/>
        <c:majorTickMark val="out"/>
        <c:minorTickMark val="none"/>
        <c:tickLblPos val="nextTo"/>
        <c:crossAx val="501340928"/>
        <c:crosses val="max"/>
        <c:auto val="1"/>
        <c:lblAlgn val="ctr"/>
        <c:lblOffset val="100"/>
        <c:noMultiLvlLbl val="0"/>
      </c:catAx>
      <c:spPr>
        <a:noFill/>
        <a:ln w="25400">
          <a:noFill/>
        </a:ln>
      </c:spPr>
    </c:plotArea>
    <c:legend>
      <c:legendPos val="r"/>
      <c:legendEntry>
        <c:idx val="0"/>
        <c:delete val="1"/>
      </c:legendEntry>
      <c:legendEntry>
        <c:idx val="3"/>
        <c:delete val="1"/>
      </c:legendEntry>
      <c:overlay val="1"/>
      <c:txPr>
        <a:bodyPr/>
        <a:lstStyle/>
        <a:p>
          <a:pPr rtl="1">
            <a:defRPr>
              <a:cs typeface="+mn-cs"/>
            </a:defRPr>
          </a:pPr>
          <a:endParaRPr lang="en-US"/>
        </a:p>
      </c:txPr>
    </c:legend>
    <c:plotVisOnly val="1"/>
    <c:dispBlanksAs val="gap"/>
    <c:showDLblsOverMax val="0"/>
  </c:chart>
  <c:spPr>
    <a:ln w="38100"/>
  </c:spPr>
  <c:txPr>
    <a:bodyPr/>
    <a:lstStyle/>
    <a:p>
      <a:pPr>
        <a:defRPr sz="900">
          <a:solidFill>
            <a:schemeClr val="tx1">
              <a:lumMod val="90000"/>
              <a:lumOff val="10000"/>
            </a:schemeClr>
          </a:solidFill>
          <a:latin typeface="Segoe UI" panose="020B0502040204020203" pitchFamily="34" charset="0"/>
          <a:cs typeface="Segoe UI" panose="020B0502040204020203"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0.38216</cdr:x>
      <cdr:y>0.33611</cdr:y>
    </cdr:from>
    <cdr:to>
      <cdr:x>0.61912</cdr:x>
      <cdr:y>0.50348</cdr:y>
    </cdr:to>
    <cdr:sp macro="" textlink="">
      <cdr:nvSpPr>
        <cdr:cNvPr id="2" name="מלבן 49">
          <a:extLst xmlns:a="http://schemas.openxmlformats.org/drawingml/2006/main">
            <a:ext uri="{FF2B5EF4-FFF2-40B4-BE49-F238E27FC236}">
              <a16:creationId xmlns:a16="http://schemas.microsoft.com/office/drawing/2014/main" id="{6D2AD8A2-9D95-41AE-9D2B-7835170B2044}"/>
            </a:ext>
          </a:extLst>
        </cdr:cNvPr>
        <cdr:cNvSpPr/>
      </cdr:nvSpPr>
      <cdr:spPr>
        <a:xfrm xmlns:a="http://schemas.openxmlformats.org/drawingml/2006/main">
          <a:off x="913129" y="623207"/>
          <a:ext cx="566181" cy="310341"/>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he-IL"/>
          </a:defPPr>
          <a:lvl1pPr marL="0" algn="r" defTabSz="1219031" rtl="1" eaLnBrk="1" latinLnBrk="0" hangingPunct="1">
            <a:defRPr sz="2400" kern="1200">
              <a:solidFill>
                <a:schemeClr val="tx1"/>
              </a:solidFill>
              <a:latin typeface="+mn-lt"/>
              <a:ea typeface="+mn-ea"/>
              <a:cs typeface="+mn-cs"/>
            </a:defRPr>
          </a:lvl1pPr>
          <a:lvl2pPr marL="609515" algn="r" defTabSz="1219031" rtl="1" eaLnBrk="1" latinLnBrk="0" hangingPunct="1">
            <a:defRPr sz="2400" kern="1200">
              <a:solidFill>
                <a:schemeClr val="tx1"/>
              </a:solidFill>
              <a:latin typeface="+mn-lt"/>
              <a:ea typeface="+mn-ea"/>
              <a:cs typeface="+mn-cs"/>
            </a:defRPr>
          </a:lvl2pPr>
          <a:lvl3pPr marL="1219031" algn="r" defTabSz="1219031" rtl="1" eaLnBrk="1" latinLnBrk="0" hangingPunct="1">
            <a:defRPr sz="2400" kern="1200">
              <a:solidFill>
                <a:schemeClr val="tx1"/>
              </a:solidFill>
              <a:latin typeface="+mn-lt"/>
              <a:ea typeface="+mn-ea"/>
              <a:cs typeface="+mn-cs"/>
            </a:defRPr>
          </a:lvl3pPr>
          <a:lvl4pPr marL="1828546" algn="r" defTabSz="1219031" rtl="1" eaLnBrk="1" latinLnBrk="0" hangingPunct="1">
            <a:defRPr sz="2400" kern="1200">
              <a:solidFill>
                <a:schemeClr val="tx1"/>
              </a:solidFill>
              <a:latin typeface="+mn-lt"/>
              <a:ea typeface="+mn-ea"/>
              <a:cs typeface="+mn-cs"/>
            </a:defRPr>
          </a:lvl4pPr>
          <a:lvl5pPr marL="2438062" algn="r" defTabSz="1219031" rtl="1" eaLnBrk="1" latinLnBrk="0" hangingPunct="1">
            <a:defRPr sz="2400" kern="1200">
              <a:solidFill>
                <a:schemeClr val="tx1"/>
              </a:solidFill>
              <a:latin typeface="+mn-lt"/>
              <a:ea typeface="+mn-ea"/>
              <a:cs typeface="+mn-cs"/>
            </a:defRPr>
          </a:lvl5pPr>
          <a:lvl6pPr marL="3047577" algn="r" defTabSz="1219031" rtl="1" eaLnBrk="1" latinLnBrk="0" hangingPunct="1">
            <a:defRPr sz="2400" kern="1200">
              <a:solidFill>
                <a:schemeClr val="tx1"/>
              </a:solidFill>
              <a:latin typeface="+mn-lt"/>
              <a:ea typeface="+mn-ea"/>
              <a:cs typeface="+mn-cs"/>
            </a:defRPr>
          </a:lvl6pPr>
          <a:lvl7pPr marL="3657093" algn="r" defTabSz="1219031" rtl="1" eaLnBrk="1" latinLnBrk="0" hangingPunct="1">
            <a:defRPr sz="2400" kern="1200">
              <a:solidFill>
                <a:schemeClr val="tx1"/>
              </a:solidFill>
              <a:latin typeface="+mn-lt"/>
              <a:ea typeface="+mn-ea"/>
              <a:cs typeface="+mn-cs"/>
            </a:defRPr>
          </a:lvl7pPr>
          <a:lvl8pPr marL="4266608" algn="r" defTabSz="1219031" rtl="1" eaLnBrk="1" latinLnBrk="0" hangingPunct="1">
            <a:defRPr sz="2400" kern="1200">
              <a:solidFill>
                <a:schemeClr val="tx1"/>
              </a:solidFill>
              <a:latin typeface="+mn-lt"/>
              <a:ea typeface="+mn-ea"/>
              <a:cs typeface="+mn-cs"/>
            </a:defRPr>
          </a:lvl8pPr>
          <a:lvl9pPr marL="4876123" algn="r" defTabSz="1219031" rtl="1" eaLnBrk="1" latinLnBrk="0" hangingPunct="1">
            <a:defRPr sz="2400" kern="1200">
              <a:solidFill>
                <a:schemeClr val="tx1"/>
              </a:solidFill>
              <a:latin typeface="+mn-lt"/>
              <a:ea typeface="+mn-ea"/>
              <a:cs typeface="+mn-cs"/>
            </a:defRPr>
          </a:lvl9pPr>
        </a:lstStyle>
        <a:p xmlns:a="http://schemas.openxmlformats.org/drawingml/2006/main">
          <a:pPr marL="0" marR="0" lvl="0" indent="0" algn="ctr" defTabSz="1219031" rtl="0" eaLnBrk="1" fontAlgn="auto" latinLnBrk="0" hangingPunct="1">
            <a:lnSpc>
              <a:spcPts val="1733"/>
            </a:lnSpc>
            <a:spcBef>
              <a:spcPts val="0"/>
            </a:spcBef>
            <a:spcAft>
              <a:spcPts val="0"/>
            </a:spcAft>
            <a:buClrTx/>
            <a:buSzTx/>
            <a:buFontTx/>
            <a:buNone/>
            <a:tabLst/>
            <a:defRPr/>
          </a:pPr>
          <a:r>
            <a:rPr kumimoji="0" lang="he-IL" sz="1400" b="0" i="0" u="none" strike="noStrike" kern="1200" cap="none" spc="0" normalizeH="0" baseline="0" noProof="0" dirty="0">
              <a:ln>
                <a:noFill/>
              </a:ln>
              <a:solidFill>
                <a:srgbClr val="000032"/>
              </a:solidFill>
              <a:effectLst/>
              <a:uLnTx/>
              <a:uFillTx/>
              <a:latin typeface="Heebo"/>
              <a:ea typeface="+mn-ea"/>
              <a:cs typeface="Heebo"/>
            </a:rPr>
            <a:t>5.9</a:t>
          </a:r>
          <a:r>
            <a:rPr kumimoji="0" lang="en-US" sz="1400" b="0" i="0" u="none" strike="noStrike" kern="1200" cap="none" spc="0" normalizeH="0" baseline="0" noProof="0" dirty="0">
              <a:ln>
                <a:noFill/>
              </a:ln>
              <a:solidFill>
                <a:srgbClr val="000032"/>
              </a:solidFill>
              <a:effectLst/>
              <a:uLnTx/>
              <a:uFillTx/>
              <a:latin typeface="Heebo"/>
              <a:ea typeface="+mn-ea"/>
              <a:cs typeface="Heebo"/>
            </a:rPr>
            <a:t>%</a:t>
          </a:r>
        </a:p>
      </cdr:txBody>
    </cdr:sp>
  </cdr:relSizeAnchor>
  <cdr:relSizeAnchor xmlns:cdr="http://schemas.openxmlformats.org/drawingml/2006/chartDrawing">
    <cdr:from>
      <cdr:x>0.46015</cdr:x>
      <cdr:y>0.23854</cdr:y>
    </cdr:from>
    <cdr:to>
      <cdr:x>0.52554</cdr:x>
      <cdr:y>0.30757</cdr:y>
    </cdr:to>
    <cdr:sp macro="" textlink="">
      <cdr:nvSpPr>
        <cdr:cNvPr id="3" name="משולש שווה-שוקיים 50">
          <a:extLst xmlns:a="http://schemas.openxmlformats.org/drawingml/2006/main">
            <a:ext uri="{FF2B5EF4-FFF2-40B4-BE49-F238E27FC236}">
              <a16:creationId xmlns:a16="http://schemas.microsoft.com/office/drawing/2014/main" id="{0EDB8A8A-3FCA-4CDB-AC68-D1F1F0B79319}"/>
            </a:ext>
          </a:extLst>
        </cdr:cNvPr>
        <cdr:cNvSpPr/>
      </cdr:nvSpPr>
      <cdr:spPr>
        <a:xfrm xmlns:a="http://schemas.openxmlformats.org/drawingml/2006/main">
          <a:off x="1099461" y="442290"/>
          <a:ext cx="156260" cy="128007"/>
        </a:xfrm>
        <a:prstGeom xmlns:a="http://schemas.openxmlformats.org/drawingml/2006/main" prst="triangle">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he-IL"/>
          </a:defPPr>
          <a:lvl1pPr marL="0" algn="r" defTabSz="1219031" rtl="1" eaLnBrk="1" latinLnBrk="0" hangingPunct="1">
            <a:defRPr sz="2400" kern="1200">
              <a:solidFill>
                <a:schemeClr val="lt1"/>
              </a:solidFill>
              <a:latin typeface="+mn-lt"/>
              <a:ea typeface="+mn-ea"/>
              <a:cs typeface="+mn-cs"/>
            </a:defRPr>
          </a:lvl1pPr>
          <a:lvl2pPr marL="609515" algn="r" defTabSz="1219031" rtl="1" eaLnBrk="1" latinLnBrk="0" hangingPunct="1">
            <a:defRPr sz="2400" kern="1200">
              <a:solidFill>
                <a:schemeClr val="lt1"/>
              </a:solidFill>
              <a:latin typeface="+mn-lt"/>
              <a:ea typeface="+mn-ea"/>
              <a:cs typeface="+mn-cs"/>
            </a:defRPr>
          </a:lvl2pPr>
          <a:lvl3pPr marL="1219031" algn="r" defTabSz="1219031" rtl="1" eaLnBrk="1" latinLnBrk="0" hangingPunct="1">
            <a:defRPr sz="2400" kern="1200">
              <a:solidFill>
                <a:schemeClr val="lt1"/>
              </a:solidFill>
              <a:latin typeface="+mn-lt"/>
              <a:ea typeface="+mn-ea"/>
              <a:cs typeface="+mn-cs"/>
            </a:defRPr>
          </a:lvl3pPr>
          <a:lvl4pPr marL="1828546" algn="r" defTabSz="1219031" rtl="1" eaLnBrk="1" latinLnBrk="0" hangingPunct="1">
            <a:defRPr sz="2400" kern="1200">
              <a:solidFill>
                <a:schemeClr val="lt1"/>
              </a:solidFill>
              <a:latin typeface="+mn-lt"/>
              <a:ea typeface="+mn-ea"/>
              <a:cs typeface="+mn-cs"/>
            </a:defRPr>
          </a:lvl4pPr>
          <a:lvl5pPr marL="2438062" algn="r" defTabSz="1219031" rtl="1" eaLnBrk="1" latinLnBrk="0" hangingPunct="1">
            <a:defRPr sz="2400" kern="1200">
              <a:solidFill>
                <a:schemeClr val="lt1"/>
              </a:solidFill>
              <a:latin typeface="+mn-lt"/>
              <a:ea typeface="+mn-ea"/>
              <a:cs typeface="+mn-cs"/>
            </a:defRPr>
          </a:lvl5pPr>
          <a:lvl6pPr marL="3047577" algn="r" defTabSz="1219031" rtl="1" eaLnBrk="1" latinLnBrk="0" hangingPunct="1">
            <a:defRPr sz="2400" kern="1200">
              <a:solidFill>
                <a:schemeClr val="lt1"/>
              </a:solidFill>
              <a:latin typeface="+mn-lt"/>
              <a:ea typeface="+mn-ea"/>
              <a:cs typeface="+mn-cs"/>
            </a:defRPr>
          </a:lvl6pPr>
          <a:lvl7pPr marL="3657093" algn="r" defTabSz="1219031" rtl="1" eaLnBrk="1" latinLnBrk="0" hangingPunct="1">
            <a:defRPr sz="2400" kern="1200">
              <a:solidFill>
                <a:schemeClr val="lt1"/>
              </a:solidFill>
              <a:latin typeface="+mn-lt"/>
              <a:ea typeface="+mn-ea"/>
              <a:cs typeface="+mn-cs"/>
            </a:defRPr>
          </a:lvl7pPr>
          <a:lvl8pPr marL="4266608" algn="r" defTabSz="1219031" rtl="1" eaLnBrk="1" latinLnBrk="0" hangingPunct="1">
            <a:defRPr sz="2400" kern="1200">
              <a:solidFill>
                <a:schemeClr val="lt1"/>
              </a:solidFill>
              <a:latin typeface="+mn-lt"/>
              <a:ea typeface="+mn-ea"/>
              <a:cs typeface="+mn-cs"/>
            </a:defRPr>
          </a:lvl8pPr>
          <a:lvl9pPr marL="4876123" algn="r" defTabSz="1219031" rtl="1" eaLnBrk="1" latinLnBrk="0" hangingPunct="1">
            <a:defRPr sz="2400" kern="1200">
              <a:solidFill>
                <a:schemeClr val="lt1"/>
              </a:solidFill>
              <a:latin typeface="+mn-lt"/>
              <a:ea typeface="+mn-ea"/>
              <a:cs typeface="+mn-cs"/>
            </a:defRPr>
          </a:lvl9pPr>
        </a:lstStyle>
        <a:p xmlns:a="http://schemas.openxmlformats.org/drawingml/2006/main">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Heebo"/>
            <a:ea typeface="+mn-ea"/>
            <a:cs typeface="Heebo"/>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0.04481</cdr:x>
      <cdr:y>0.88956</cdr:y>
    </cdr:from>
    <cdr:to>
      <cdr:x>0.14203</cdr:x>
      <cdr:y>0.94351</cdr:y>
    </cdr:to>
    <cdr:sp macro="" textlink="">
      <cdr:nvSpPr>
        <cdr:cNvPr id="17" name="Rectangle 16">
          <a:extLst xmlns:a="http://schemas.openxmlformats.org/drawingml/2006/main">
            <a:ext uri="{FF2B5EF4-FFF2-40B4-BE49-F238E27FC236}">
              <a16:creationId xmlns:a16="http://schemas.microsoft.com/office/drawing/2014/main" id="{C85253D8-1BF6-4895-866B-35D056A8F273}"/>
            </a:ext>
          </a:extLst>
        </cdr:cNvPr>
        <cdr:cNvSpPr/>
      </cdr:nvSpPr>
      <cdr:spPr>
        <a:xfrm xmlns:a="http://schemas.openxmlformats.org/drawingml/2006/main">
          <a:off x="273259" y="3806224"/>
          <a:ext cx="592905" cy="230832"/>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b="0" i="0" dirty="0">
              <a:solidFill>
                <a:schemeClr val="accent2"/>
              </a:solidFill>
              <a:latin typeface="+mn-lt"/>
              <a:cs typeface="+mn-cs"/>
            </a:rPr>
            <a:t>4.1%</a:t>
          </a:r>
          <a:endParaRPr lang="he-IL" sz="900" b="0" i="0" dirty="0">
            <a:solidFill>
              <a:schemeClr val="accent2"/>
            </a:solidFill>
            <a:latin typeface="+mn-lt"/>
            <a:cs typeface="+mn-cs"/>
          </a:endParaRPr>
        </a:p>
      </cdr:txBody>
    </cdr:sp>
  </cdr:relSizeAnchor>
  <cdr:relSizeAnchor xmlns:cdr="http://schemas.openxmlformats.org/drawingml/2006/chartDrawing">
    <cdr:from>
      <cdr:x>0.28196</cdr:x>
      <cdr:y>0.88748</cdr:y>
    </cdr:from>
    <cdr:to>
      <cdr:x>0.38757</cdr:x>
      <cdr:y>0.94143</cdr:y>
    </cdr:to>
    <cdr:sp macro="" textlink="">
      <cdr:nvSpPr>
        <cdr:cNvPr id="19" name="Rectangle 18">
          <a:extLst xmlns:a="http://schemas.openxmlformats.org/drawingml/2006/main">
            <a:ext uri="{FF2B5EF4-FFF2-40B4-BE49-F238E27FC236}">
              <a16:creationId xmlns:a16="http://schemas.microsoft.com/office/drawing/2014/main" id="{33889F67-239B-4FF4-94E2-09B1C7E7A614}"/>
            </a:ext>
          </a:extLst>
        </cdr:cNvPr>
        <cdr:cNvSpPr/>
      </cdr:nvSpPr>
      <cdr:spPr>
        <a:xfrm xmlns:a="http://schemas.openxmlformats.org/drawingml/2006/main">
          <a:off x="1668926" y="3797322"/>
          <a:ext cx="625108"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dirty="0">
              <a:solidFill>
                <a:schemeClr val="accent2"/>
              </a:solidFill>
              <a:latin typeface="+mn-lt"/>
              <a:cs typeface="+mn-cs"/>
            </a:rPr>
            <a:t>3.9</a:t>
          </a:r>
          <a:r>
            <a:rPr lang="en-US" sz="900" b="0" i="0" dirty="0">
              <a:solidFill>
                <a:schemeClr val="accent2"/>
              </a:solidFill>
              <a:latin typeface="+mn-lt"/>
              <a:cs typeface="+mn-cs"/>
            </a:rPr>
            <a:t>%</a:t>
          </a:r>
          <a:endParaRPr lang="he-IL" sz="900" b="0" i="0" dirty="0">
            <a:solidFill>
              <a:schemeClr val="accent2"/>
            </a:solidFill>
            <a:latin typeface="+mn-lt"/>
            <a:cs typeface="+mn-cs"/>
          </a:endParaRPr>
        </a:p>
      </cdr:txBody>
    </cdr:sp>
  </cdr:relSizeAnchor>
  <cdr:relSizeAnchor xmlns:cdr="http://schemas.openxmlformats.org/drawingml/2006/chartDrawing">
    <cdr:from>
      <cdr:x>0.39575</cdr:x>
      <cdr:y>0.88748</cdr:y>
    </cdr:from>
    <cdr:to>
      <cdr:x>0.49223</cdr:x>
      <cdr:y>0.94143</cdr:y>
    </cdr:to>
    <cdr:sp macro="" textlink="">
      <cdr:nvSpPr>
        <cdr:cNvPr id="20" name="Rectangle 19">
          <a:extLst xmlns:a="http://schemas.openxmlformats.org/drawingml/2006/main">
            <a:ext uri="{FF2B5EF4-FFF2-40B4-BE49-F238E27FC236}">
              <a16:creationId xmlns:a16="http://schemas.microsoft.com/office/drawing/2014/main" id="{2CCEFBF3-9FC2-4470-BC0A-4F9FC086CDF0}"/>
            </a:ext>
          </a:extLst>
        </cdr:cNvPr>
        <cdr:cNvSpPr/>
      </cdr:nvSpPr>
      <cdr:spPr>
        <a:xfrm xmlns:a="http://schemas.openxmlformats.org/drawingml/2006/main">
          <a:off x="2342463" y="3797322"/>
          <a:ext cx="571068"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b="0" i="0" dirty="0">
              <a:solidFill>
                <a:schemeClr val="accent2"/>
              </a:solidFill>
              <a:latin typeface="+mn-lt"/>
              <a:cs typeface="+mn-cs"/>
            </a:rPr>
            <a:t>3.8%</a:t>
          </a:r>
          <a:endParaRPr lang="he-IL" sz="900" b="0" i="0" dirty="0">
            <a:solidFill>
              <a:schemeClr val="accent2"/>
            </a:solidFill>
            <a:latin typeface="+mn-lt"/>
            <a:cs typeface="+mn-cs"/>
          </a:endParaRPr>
        </a:p>
      </cdr:txBody>
    </cdr:sp>
  </cdr:relSizeAnchor>
  <cdr:relSizeAnchor xmlns:cdr="http://schemas.openxmlformats.org/drawingml/2006/chartDrawing">
    <cdr:from>
      <cdr:x>0.5</cdr:x>
      <cdr:y>0.88748</cdr:y>
    </cdr:from>
    <cdr:to>
      <cdr:x>0.59909</cdr:x>
      <cdr:y>0.94143</cdr:y>
    </cdr:to>
    <cdr:sp macro="" textlink="">
      <cdr:nvSpPr>
        <cdr:cNvPr id="21" name="Rectangle 20">
          <a:extLst xmlns:a="http://schemas.openxmlformats.org/drawingml/2006/main">
            <a:ext uri="{FF2B5EF4-FFF2-40B4-BE49-F238E27FC236}">
              <a16:creationId xmlns:a16="http://schemas.microsoft.com/office/drawing/2014/main" id="{2CCEFBF3-9FC2-4470-BC0A-4F9FC086CDF0}"/>
            </a:ext>
          </a:extLst>
        </cdr:cNvPr>
        <cdr:cNvSpPr/>
      </cdr:nvSpPr>
      <cdr:spPr>
        <a:xfrm xmlns:a="http://schemas.openxmlformats.org/drawingml/2006/main">
          <a:off x="2959514" y="3797322"/>
          <a:ext cx="586517"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b="0" i="0" dirty="0">
              <a:solidFill>
                <a:schemeClr val="accent2"/>
              </a:solidFill>
              <a:latin typeface="+mn-lt"/>
              <a:cs typeface="+mn-cs"/>
            </a:rPr>
            <a:t>3.0</a:t>
          </a:r>
          <a:r>
            <a:rPr lang="he-IL" sz="900" b="0" i="0" dirty="0">
              <a:solidFill>
                <a:schemeClr val="accent2"/>
              </a:solidFill>
              <a:latin typeface="+mn-lt"/>
              <a:cs typeface="+mn-cs"/>
            </a:rPr>
            <a:t>%</a:t>
          </a:r>
        </a:p>
      </cdr:txBody>
    </cdr:sp>
  </cdr:relSizeAnchor>
  <cdr:relSizeAnchor xmlns:cdr="http://schemas.openxmlformats.org/drawingml/2006/chartDrawing">
    <cdr:from>
      <cdr:x>0.6208</cdr:x>
      <cdr:y>0.88748</cdr:y>
    </cdr:from>
    <cdr:to>
      <cdr:x>0.71822</cdr:x>
      <cdr:y>0.94143</cdr:y>
    </cdr:to>
    <cdr:sp macro="" textlink="">
      <cdr:nvSpPr>
        <cdr:cNvPr id="22" name="Rectangle 21">
          <a:extLst xmlns:a="http://schemas.openxmlformats.org/drawingml/2006/main">
            <a:ext uri="{FF2B5EF4-FFF2-40B4-BE49-F238E27FC236}">
              <a16:creationId xmlns:a16="http://schemas.microsoft.com/office/drawing/2014/main" id="{2CCEFBF3-9FC2-4470-BC0A-4F9FC086CDF0}"/>
            </a:ext>
          </a:extLst>
        </cdr:cNvPr>
        <cdr:cNvSpPr/>
      </cdr:nvSpPr>
      <cdr:spPr>
        <a:xfrm xmlns:a="http://schemas.openxmlformats.org/drawingml/2006/main">
          <a:off x="3674526" y="3797322"/>
          <a:ext cx="576632"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b="0" i="0" dirty="0">
              <a:solidFill>
                <a:schemeClr val="accent2"/>
              </a:solidFill>
              <a:latin typeface="+mn-lt"/>
              <a:cs typeface="+mn-cs"/>
            </a:rPr>
            <a:t>2.7</a:t>
          </a:r>
          <a:r>
            <a:rPr lang="he-IL" sz="900" b="0" i="0" dirty="0">
              <a:solidFill>
                <a:schemeClr val="accent2"/>
              </a:solidFill>
              <a:latin typeface="+mn-lt"/>
              <a:cs typeface="+mn-cs"/>
            </a:rPr>
            <a:t>%</a:t>
          </a:r>
        </a:p>
      </cdr:txBody>
    </cdr:sp>
  </cdr:relSizeAnchor>
  <cdr:relSizeAnchor xmlns:cdr="http://schemas.openxmlformats.org/drawingml/2006/chartDrawing">
    <cdr:from>
      <cdr:x>0.73385</cdr:x>
      <cdr:y>0.88748</cdr:y>
    </cdr:from>
    <cdr:to>
      <cdr:x>0.83556</cdr:x>
      <cdr:y>0.94143</cdr:y>
    </cdr:to>
    <cdr:sp macro="" textlink="">
      <cdr:nvSpPr>
        <cdr:cNvPr id="23" name="Rectangle 22">
          <a:extLst xmlns:a="http://schemas.openxmlformats.org/drawingml/2006/main">
            <a:ext uri="{FF2B5EF4-FFF2-40B4-BE49-F238E27FC236}">
              <a16:creationId xmlns:a16="http://schemas.microsoft.com/office/drawing/2014/main" id="{2CCEFBF3-9FC2-4470-BC0A-4F9FC086CDF0}"/>
            </a:ext>
          </a:extLst>
        </cdr:cNvPr>
        <cdr:cNvSpPr/>
      </cdr:nvSpPr>
      <cdr:spPr>
        <a:xfrm xmlns:a="http://schemas.openxmlformats.org/drawingml/2006/main">
          <a:off x="4343701" y="3797322"/>
          <a:ext cx="602024"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b="0" i="0" dirty="0">
              <a:solidFill>
                <a:schemeClr val="accent2"/>
              </a:solidFill>
              <a:latin typeface="+mn-lt"/>
              <a:cs typeface="+mn-cs"/>
            </a:rPr>
            <a:t>1.8</a:t>
          </a:r>
          <a:r>
            <a:rPr lang="he-IL" sz="900" b="0" i="0" dirty="0">
              <a:solidFill>
                <a:schemeClr val="accent2"/>
              </a:solidFill>
              <a:latin typeface="+mn-lt"/>
              <a:cs typeface="+mn-cs"/>
            </a:rPr>
            <a:t>%</a:t>
          </a:r>
        </a:p>
      </cdr:txBody>
    </cdr:sp>
  </cdr:relSizeAnchor>
  <cdr:relSizeAnchor xmlns:cdr="http://schemas.openxmlformats.org/drawingml/2006/chartDrawing">
    <cdr:from>
      <cdr:x>0.17301</cdr:x>
      <cdr:y>0.88748</cdr:y>
    </cdr:from>
    <cdr:to>
      <cdr:x>0.26447</cdr:x>
      <cdr:y>0.94143</cdr:y>
    </cdr:to>
    <cdr:sp macro="" textlink="">
      <cdr:nvSpPr>
        <cdr:cNvPr id="13" name="Rectangle 12">
          <a:extLst xmlns:a="http://schemas.openxmlformats.org/drawingml/2006/main">
            <a:ext uri="{FF2B5EF4-FFF2-40B4-BE49-F238E27FC236}">
              <a16:creationId xmlns:a16="http://schemas.microsoft.com/office/drawing/2014/main" id="{CB93A32F-7F3A-4FD2-8A20-55F3C5A5B5B4}"/>
            </a:ext>
          </a:extLst>
        </cdr:cNvPr>
        <cdr:cNvSpPr/>
      </cdr:nvSpPr>
      <cdr:spPr>
        <a:xfrm xmlns:a="http://schemas.openxmlformats.org/drawingml/2006/main">
          <a:off x="1024078" y="3797322"/>
          <a:ext cx="541355"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dirty="0">
              <a:solidFill>
                <a:schemeClr val="accent2"/>
              </a:solidFill>
              <a:latin typeface="+mn-lt"/>
              <a:cs typeface="+mn-cs"/>
            </a:rPr>
            <a:t>3.7</a:t>
          </a:r>
          <a:r>
            <a:rPr lang="en-US" sz="900" b="0" i="0" dirty="0">
              <a:solidFill>
                <a:schemeClr val="accent2"/>
              </a:solidFill>
              <a:latin typeface="+mn-lt"/>
              <a:cs typeface="+mn-cs"/>
            </a:rPr>
            <a:t>%</a:t>
          </a:r>
          <a:endParaRPr lang="he-IL" sz="900" b="0" i="0" dirty="0">
            <a:solidFill>
              <a:schemeClr val="accent2"/>
            </a:solidFill>
            <a:latin typeface="+mn-lt"/>
            <a:cs typeface="+mn-cs"/>
          </a:endParaRPr>
        </a:p>
      </cdr:txBody>
    </cdr:sp>
  </cdr:relSizeAnchor>
  <cdr:relSizeAnchor xmlns:cdr="http://schemas.openxmlformats.org/drawingml/2006/chartDrawing">
    <cdr:from>
      <cdr:x>0.8452</cdr:x>
      <cdr:y>0.88956</cdr:y>
    </cdr:from>
    <cdr:to>
      <cdr:x>0.94692</cdr:x>
      <cdr:y>0.94351</cdr:y>
    </cdr:to>
    <cdr:sp macro="" textlink="">
      <cdr:nvSpPr>
        <cdr:cNvPr id="10" name="Rectangle 9">
          <a:extLst xmlns:a="http://schemas.openxmlformats.org/drawingml/2006/main">
            <a:ext uri="{FF2B5EF4-FFF2-40B4-BE49-F238E27FC236}">
              <a16:creationId xmlns:a16="http://schemas.microsoft.com/office/drawing/2014/main" id="{90000AF2-6406-457F-9F2F-9C64BB2FCD62}"/>
            </a:ext>
          </a:extLst>
        </cdr:cNvPr>
        <cdr:cNvSpPr/>
      </cdr:nvSpPr>
      <cdr:spPr>
        <a:xfrm xmlns:a="http://schemas.openxmlformats.org/drawingml/2006/main">
          <a:off x="5002773" y="3806222"/>
          <a:ext cx="602083" cy="230839"/>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square">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r>
            <a:rPr lang="en-US" sz="900" dirty="0">
              <a:solidFill>
                <a:schemeClr val="accent2"/>
              </a:solidFill>
              <a:latin typeface="+mn-lt"/>
              <a:cs typeface="+mn-cs"/>
            </a:rPr>
            <a:t>1.8</a:t>
          </a:r>
          <a:r>
            <a:rPr lang="he-IL" sz="900" b="0" i="0" dirty="0">
              <a:solidFill>
                <a:schemeClr val="accent2"/>
              </a:solidFill>
              <a:latin typeface="+mn-lt"/>
              <a:cs typeface="+mn-cs"/>
            </a:rPr>
            <a: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73C3444-EBE0-4AFE-9FF4-CE50C135B0B5}" type="datetimeFigureOut">
              <a:rPr lang="he-IL" smtClean="0"/>
              <a:t>כ"ג/חשון/תשפ"ד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1B776CB-CA94-4F55-994D-19DE7CD8723F}" type="slidenum">
              <a:rPr lang="he-IL" smtClean="0"/>
              <a:t>‹#›</a:t>
            </a:fld>
            <a:endParaRPr lang="he-IL"/>
          </a:p>
        </p:txBody>
      </p:sp>
    </p:spTree>
    <p:extLst>
      <p:ext uri="{BB962C8B-B14F-4D97-AF65-F5344CB8AC3E}">
        <p14:creationId xmlns:p14="http://schemas.microsoft.com/office/powerpoint/2010/main" val="8044490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98563"/>
            <a:ext cx="5759450" cy="3240087"/>
          </a:xfrm>
          <a:prstGeom prst="rect">
            <a:avLst/>
          </a:prstGeom>
        </p:spPr>
      </p:sp>
      <p:sp>
        <p:nvSpPr>
          <p:cNvPr id="3" name="Notes Placeholder 2"/>
          <p:cNvSpPr>
            <a:spLocks noGrp="1"/>
          </p:cNvSpPr>
          <p:nvPr>
            <p:ph type="body" idx="1"/>
          </p:nvPr>
        </p:nvSpPr>
        <p:spPr>
          <a:xfrm>
            <a:off x="731521" y="4620598"/>
            <a:ext cx="5852160" cy="3780473"/>
          </a:xfrm>
          <a:prstGeom prst="rect">
            <a:avLst/>
          </a:prstGeom>
        </p:spPr>
        <p:txBody>
          <a:bodyPr lIns="94659" tIns="47329" rIns="94659" bIns="47329"/>
          <a:lstStyle/>
          <a:p>
            <a:pPr marL="178742" indent="-178742">
              <a:buFont typeface="Arial" panose="020B0604020202020204" pitchFamily="34" charset="0"/>
              <a:buChar char="•"/>
            </a:pPr>
            <a:endParaRPr lang="he-IL" dirty="0"/>
          </a:p>
          <a:p>
            <a:pPr algn="r" rtl="1"/>
            <a:endParaRPr lang="he-IL" dirty="0"/>
          </a:p>
        </p:txBody>
      </p:sp>
      <p:sp>
        <p:nvSpPr>
          <p:cNvPr id="4" name="Header Placeholder 3"/>
          <p:cNvSpPr>
            <a:spLocks noGrp="1"/>
          </p:cNvSpPr>
          <p:nvPr>
            <p:ph type="hdr" sz="quarter" idx="10"/>
          </p:nvPr>
        </p:nvSpPr>
        <p:spPr>
          <a:xfrm>
            <a:off x="4145301" y="33"/>
            <a:ext cx="3169920" cy="481727"/>
          </a:xfrm>
          <a:prstGeom prst="rect">
            <a:avLst/>
          </a:prstGeom>
        </p:spPr>
        <p:txBody>
          <a:bodyPr lIns="94659" tIns="47329" rIns="94659" bIns="47329"/>
          <a:lstStyle/>
          <a:p>
            <a:r>
              <a:rPr lang="en-US">
                <a:solidFill>
                  <a:prstClr val="black"/>
                </a:solidFill>
              </a:rPr>
              <a:t>DRAFT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533672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0588" y="1257300"/>
            <a:ext cx="6027737" cy="3390900"/>
          </a:xfrm>
        </p:spPr>
      </p:sp>
      <p:sp>
        <p:nvSpPr>
          <p:cNvPr id="3" name="Notes Placeholder 2"/>
          <p:cNvSpPr>
            <a:spLocks noGrp="1"/>
          </p:cNvSpPr>
          <p:nvPr>
            <p:ph type="body" idx="1"/>
          </p:nvPr>
        </p:nvSpPr>
        <p:spPr>
          <a:xfrm>
            <a:off x="780961" y="4838088"/>
            <a:ext cx="6247648" cy="3958423"/>
          </a:xfrm>
          <a:prstGeom prst="rect">
            <a:avLst/>
          </a:prstGeom>
        </p:spPr>
        <p:txBody>
          <a:bodyPr lIns="96494" tIns="48248" rIns="96494" bIns="48248"/>
          <a:lstStyle/>
          <a:p>
            <a:endParaRPr lang="he-IL" dirty="0"/>
          </a:p>
        </p:txBody>
      </p:sp>
      <p:sp>
        <p:nvSpPr>
          <p:cNvPr id="4" name="Header Placeholder 3"/>
          <p:cNvSpPr>
            <a:spLocks noGrp="1"/>
          </p:cNvSpPr>
          <p:nvPr>
            <p:ph type="hdr" sz="quarter" idx="10"/>
          </p:nvPr>
        </p:nvSpPr>
        <p:spPr>
          <a:xfrm>
            <a:off x="4425443" y="7"/>
            <a:ext cx="3384143" cy="504403"/>
          </a:xfrm>
          <a:prstGeom prst="rect">
            <a:avLst/>
          </a:prstGeom>
        </p:spPr>
        <p:txBody>
          <a:bodyPr lIns="96494" tIns="48248" rIns="96494" bIns="48248"/>
          <a:lstStyle/>
          <a:p>
            <a:r>
              <a:rPr lang="en-US" dirty="0">
                <a:solidFill>
                  <a:prstClr val="black"/>
                </a:solidFill>
              </a:rPr>
              <a:t>DRAFT</a:t>
            </a: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526465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22363"/>
            <a:ext cx="5389563" cy="3032125"/>
          </a:xfrm>
          <a:prstGeom prst="rect">
            <a:avLst/>
          </a:prstGeom>
        </p:spPr>
      </p:sp>
      <p:sp>
        <p:nvSpPr>
          <p:cNvPr id="4" name="Header Placeholder 3"/>
          <p:cNvSpPr>
            <a:spLocks noGrp="1"/>
          </p:cNvSpPr>
          <p:nvPr>
            <p:ph type="hdr" sz="quarter" idx="10"/>
          </p:nvPr>
        </p:nvSpPr>
        <p:spPr>
          <a:xfrm>
            <a:off x="4275024" y="28"/>
            <a:ext cx="3269119" cy="451142"/>
          </a:xfrm>
          <a:prstGeom prst="rect">
            <a:avLst/>
          </a:prstGeom>
        </p:spPr>
        <p:txBody>
          <a:bodyPr lIns="94645" tIns="47322" rIns="94645" bIns="47322"/>
          <a:lstStyle/>
          <a:p>
            <a:pPr defTabSz="1218386">
              <a:defRPr/>
            </a:pPr>
            <a:r>
              <a:rPr lang="en-US">
                <a:solidFill>
                  <a:prstClr val="black"/>
                </a:solidFill>
                <a:latin typeface="Calibri" panose="020F0502020204030204"/>
              </a:rPr>
              <a:t>DRAFT</a:t>
            </a: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1218386">
              <a:defRPr/>
            </a:pPr>
            <a:fld id="{E480A0EA-4EE1-4B39-9127-13C7B7A81A21}" type="slidenum">
              <a:rPr lang="en-US">
                <a:solidFill>
                  <a:prstClr val="black"/>
                </a:solidFill>
                <a:latin typeface="Calibri" panose="020F0502020204030204"/>
              </a:rPr>
              <a:pPr defTabSz="1218386">
                <a:defRPr/>
              </a:pPr>
              <a:t>11</a:t>
            </a:fld>
            <a:endParaRPr lang="en-US" dirty="0">
              <a:solidFill>
                <a:prstClr val="black"/>
              </a:solidFill>
              <a:latin typeface="Calibri" panose="020F0502020204030204"/>
            </a:endParaRPr>
          </a:p>
        </p:txBody>
      </p:sp>
      <p:sp>
        <p:nvSpPr>
          <p:cNvPr id="3" name="Notes Placeholder 2"/>
          <p:cNvSpPr>
            <a:spLocks noGrp="1"/>
          </p:cNvSpPr>
          <p:nvPr>
            <p:ph type="body" idx="1"/>
          </p:nvPr>
        </p:nvSpPr>
        <p:spPr>
          <a:xfrm>
            <a:off x="461818" y="4203183"/>
            <a:ext cx="6280090" cy="4562875"/>
          </a:xfrm>
          <a:prstGeom prst="rect">
            <a:avLst/>
          </a:prstGeom>
        </p:spPr>
        <p:txBody>
          <a:bodyPr lIns="94645" tIns="47322" rIns="94645" bIns="47322"/>
          <a:lstStyle/>
          <a:p>
            <a:pPr algn="just">
              <a:lnSpc>
                <a:spcPct val="150000"/>
              </a:lnSpc>
            </a:pPr>
            <a:r>
              <a:rPr lang="he-IL" sz="1000" b="1" dirty="0">
                <a:latin typeface="Heebo" panose="00000500000000000000" pitchFamily="2" charset="-79"/>
                <a:cs typeface="Heebo" panose="00000500000000000000" pitchFamily="2" charset="-79"/>
              </a:rPr>
              <a:t>שקף </a:t>
            </a:r>
            <a:r>
              <a:rPr lang="en-US" sz="1000" b="1" dirty="0">
                <a:latin typeface="Heebo" panose="00000500000000000000" pitchFamily="2" charset="-79"/>
                <a:cs typeface="Heebo" panose="00000500000000000000" pitchFamily="2" charset="-79"/>
              </a:rPr>
              <a:t> </a:t>
            </a:r>
            <a:r>
              <a:rPr lang="he-IL" sz="1000" b="1" dirty="0">
                <a:latin typeface="Heebo" panose="00000500000000000000" pitchFamily="2" charset="-79"/>
                <a:cs typeface="Heebo" panose="00000500000000000000" pitchFamily="2" charset="-79"/>
              </a:rPr>
              <a:t>12 – תוצאות עיקריות</a:t>
            </a:r>
          </a:p>
          <a:p>
            <a:pPr algn="just">
              <a:lnSpc>
                <a:spcPct val="150000"/>
              </a:lnSpc>
            </a:pPr>
            <a:endParaRPr lang="he-IL" sz="1000" dirty="0">
              <a:latin typeface="Heebo" panose="00000500000000000000" pitchFamily="2" charset="-79"/>
              <a:cs typeface="Heebo" panose="00000500000000000000" pitchFamily="2" charset="-79"/>
            </a:endParaRPr>
          </a:p>
          <a:p>
            <a:pPr algn="just" defTabSz="913814">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תודה חיים, שלום לכולם ותודה שהצטרפתם לשיחת הועידה, אעבור על התוצאות בקצרה, </a:t>
            </a:r>
            <a:endParaRPr lang="he-IL" sz="1000" dirty="0">
              <a:latin typeface="Heebo" panose="00000500000000000000" pitchFamily="2" charset="-79"/>
              <a:cs typeface="Heebo" panose="00000500000000000000" pitchFamily="2" charset="-79"/>
            </a:endParaRPr>
          </a:p>
          <a:p>
            <a:pPr algn="just" defTabSz="913814">
              <a:lnSpc>
                <a:spcPct val="150000"/>
              </a:lnSpc>
              <a:defRPr/>
            </a:pPr>
            <a:r>
              <a:rPr lang="he-IL" sz="1000" dirty="0">
                <a:latin typeface="Heebo" panose="00000500000000000000" pitchFamily="2" charset="-79"/>
                <a:cs typeface="Heebo" panose="00000500000000000000" pitchFamily="2" charset="-79"/>
              </a:rPr>
              <a:t>מבחינת התוצאות התפעוליות כפי שחיים ציין הייתה לנו שנה עם עלייה בכל הפרמטרים התפעוליים, </a:t>
            </a:r>
          </a:p>
          <a:p>
            <a:pPr algn="just" defTabSz="913814">
              <a:lnSpc>
                <a:spcPct val="150000"/>
              </a:lnSpc>
              <a:defRPr/>
            </a:pPr>
            <a:r>
              <a:rPr lang="he-IL" sz="1000" dirty="0">
                <a:latin typeface="Heebo" panose="00000500000000000000" pitchFamily="2" charset="-79"/>
                <a:cs typeface="Heebo" panose="00000500000000000000" pitchFamily="2" charset="-79"/>
              </a:rPr>
              <a:t>ה- </a:t>
            </a:r>
            <a:r>
              <a:rPr lang="en-US" sz="1000" dirty="0">
                <a:latin typeface="Heebo" panose="00000500000000000000" pitchFamily="2" charset="-79"/>
                <a:cs typeface="Heebo" panose="00000500000000000000" pitchFamily="2" charset="-79"/>
              </a:rPr>
              <a:t>NOI </a:t>
            </a:r>
            <a:r>
              <a:rPr lang="he-IL" sz="1000" dirty="0">
                <a:latin typeface="Heebo" panose="00000500000000000000" pitchFamily="2" charset="-79"/>
                <a:cs typeface="Heebo" panose="00000500000000000000" pitchFamily="2" charset="-79"/>
              </a:rPr>
              <a:t> באיחוד יחסי ללא שינוי </a:t>
            </a:r>
            <a:r>
              <a:rPr lang="he-IL" sz="1000" dirty="0" err="1">
                <a:latin typeface="Heebo" panose="00000500000000000000" pitchFamily="2" charset="-79"/>
                <a:cs typeface="Heebo" panose="00000500000000000000" pitchFamily="2" charset="-79"/>
              </a:rPr>
              <a:t>בשע"ח</a:t>
            </a:r>
            <a:r>
              <a:rPr lang="he-IL" sz="1000" dirty="0">
                <a:latin typeface="Heebo" panose="00000500000000000000" pitchFamily="2" charset="-79"/>
                <a:cs typeface="Heebo" panose="00000500000000000000" pitchFamily="2" charset="-79"/>
              </a:rPr>
              <a:t> עלה בכ- 24% לעומת הרבעון המקביל אשתקד והסתכם ב- 1.3 מיליארד ש"ח, התרומה של אטריום ניכרת ל- </a:t>
            </a:r>
            <a:r>
              <a:rPr lang="en-US" sz="1000" dirty="0">
                <a:latin typeface="Heebo" panose="00000500000000000000" pitchFamily="2" charset="-79"/>
                <a:cs typeface="Heebo" panose="00000500000000000000" pitchFamily="2" charset="-79"/>
              </a:rPr>
              <a:t>NOI</a:t>
            </a:r>
            <a:r>
              <a:rPr lang="he-IL" sz="1000" dirty="0">
                <a:latin typeface="Heebo" panose="00000500000000000000" pitchFamily="2" charset="-79"/>
                <a:cs typeface="Heebo" panose="00000500000000000000" pitchFamily="2" charset="-79"/>
              </a:rPr>
              <a:t> ולמרות מכירת נכסים השנה ה- </a:t>
            </a:r>
            <a:r>
              <a:rPr lang="en-US" sz="1000" dirty="0">
                <a:latin typeface="Heebo" panose="00000500000000000000" pitchFamily="2" charset="-79"/>
                <a:cs typeface="Heebo" panose="00000500000000000000" pitchFamily="2" charset="-79"/>
              </a:rPr>
              <a:t>NOI </a:t>
            </a:r>
            <a:r>
              <a:rPr lang="he-IL" sz="1000" dirty="0">
                <a:latin typeface="Heebo" panose="00000500000000000000" pitchFamily="2" charset="-79"/>
                <a:cs typeface="Heebo" panose="00000500000000000000" pitchFamily="2" charset="-79"/>
              </a:rPr>
              <a:t> צמח בצורה משמעותית.</a:t>
            </a:r>
          </a:p>
          <a:p>
            <a:pPr algn="just" defTabSz="913814">
              <a:lnSpc>
                <a:spcPct val="150000"/>
              </a:lnSpc>
              <a:defRPr/>
            </a:pPr>
            <a:r>
              <a:rPr lang="he-IL" sz="1000" dirty="0">
                <a:latin typeface="Heebo" panose="00000500000000000000" pitchFamily="2" charset="-79"/>
                <a:cs typeface="Heebo" panose="00000500000000000000" pitchFamily="2" charset="-79"/>
              </a:rPr>
              <a:t>ה- </a:t>
            </a:r>
            <a:r>
              <a:rPr lang="en-US" sz="1000" dirty="0">
                <a:latin typeface="Heebo" panose="00000500000000000000" pitchFamily="2" charset="-79"/>
                <a:cs typeface="Heebo" panose="00000500000000000000" pitchFamily="2" charset="-79"/>
              </a:rPr>
              <a:t>NOI</a:t>
            </a:r>
            <a:r>
              <a:rPr lang="he-IL" sz="1000" dirty="0">
                <a:latin typeface="Heebo" panose="00000500000000000000" pitchFamily="2" charset="-79"/>
                <a:cs typeface="Heebo" panose="00000500000000000000" pitchFamily="2" charset="-79"/>
              </a:rPr>
              <a:t> מנכסים זהים, זהו הנתון החשוב ביותר להבנת תפעול הנכסים, עלה בשנה בכ- 14.3% לעומת </a:t>
            </a:r>
          </a:p>
          <a:p>
            <a:pPr algn="just" defTabSz="913814">
              <a:lnSpc>
                <a:spcPct val="150000"/>
              </a:lnSpc>
              <a:defRPr/>
            </a:pPr>
            <a:r>
              <a:rPr lang="he-IL" sz="1000" dirty="0">
                <a:latin typeface="Heebo" panose="00000500000000000000" pitchFamily="2" charset="-79"/>
                <a:cs typeface="Heebo" panose="00000500000000000000" pitchFamily="2" charset="-79"/>
              </a:rPr>
              <a:t>אשתקד.</a:t>
            </a:r>
          </a:p>
          <a:p>
            <a:pPr algn="just" defTabSz="913814">
              <a:lnSpc>
                <a:spcPct val="150000"/>
              </a:lnSpc>
              <a:defRPr/>
            </a:pPr>
            <a:r>
              <a:rPr lang="he-IL" sz="1000" dirty="0">
                <a:latin typeface="Heebo" panose="00000500000000000000" pitchFamily="2" charset="-79"/>
                <a:cs typeface="Heebo" panose="00000500000000000000" pitchFamily="2" charset="-79"/>
              </a:rPr>
              <a:t>מבחינת ה- </a:t>
            </a:r>
            <a:r>
              <a:rPr lang="en-US" sz="1000" dirty="0">
                <a:latin typeface="Heebo" panose="00000500000000000000" pitchFamily="2" charset="-79"/>
                <a:cs typeface="Heebo" panose="00000500000000000000" pitchFamily="2" charset="-79"/>
              </a:rPr>
              <a:t>FFO</a:t>
            </a:r>
            <a:r>
              <a:rPr lang="he-IL" sz="1000" dirty="0">
                <a:latin typeface="Heebo" panose="00000500000000000000" pitchFamily="2" charset="-79"/>
                <a:cs typeface="Heebo" panose="00000500000000000000" pitchFamily="2" charset="-79"/>
              </a:rPr>
              <a:t> אנחנו מסיימים את השנה באמצע טווח התחזית שהצגנו וה- </a:t>
            </a:r>
            <a:r>
              <a:rPr lang="en-US" sz="1000" dirty="0">
                <a:latin typeface="Heebo" panose="00000500000000000000" pitchFamily="2" charset="-79"/>
                <a:cs typeface="Heebo" panose="00000500000000000000" pitchFamily="2" charset="-79"/>
              </a:rPr>
              <a:t>FFO</a:t>
            </a:r>
            <a:r>
              <a:rPr lang="he-IL" sz="1000" dirty="0">
                <a:latin typeface="Heebo" panose="00000500000000000000" pitchFamily="2" charset="-79"/>
                <a:cs typeface="Heebo" panose="00000500000000000000" pitchFamily="2" charset="-79"/>
              </a:rPr>
              <a:t> ללא שינוי </a:t>
            </a:r>
            <a:r>
              <a:rPr lang="he-IL" sz="1000" dirty="0" err="1">
                <a:latin typeface="Heebo" panose="00000500000000000000" pitchFamily="2" charset="-79"/>
                <a:cs typeface="Heebo" panose="00000500000000000000" pitchFamily="2" charset="-79"/>
              </a:rPr>
              <a:t>בשע"ח</a:t>
            </a:r>
            <a:r>
              <a:rPr lang="he-IL" sz="1000" dirty="0">
                <a:latin typeface="Heebo" panose="00000500000000000000" pitchFamily="2" charset="-79"/>
                <a:cs typeface="Heebo" panose="00000500000000000000" pitchFamily="2" charset="-79"/>
              </a:rPr>
              <a:t> בשנת 2022 נותר יציב והסתכם בכ- 400 מיליון ₪, ה- </a:t>
            </a:r>
            <a:r>
              <a:rPr lang="en-US" sz="1000" dirty="0">
                <a:latin typeface="Heebo" panose="00000500000000000000" pitchFamily="2" charset="-79"/>
                <a:cs typeface="Heebo" panose="00000500000000000000" pitchFamily="2" charset="-79"/>
              </a:rPr>
              <a:t>FFO</a:t>
            </a:r>
            <a:r>
              <a:rPr lang="he-IL" sz="1000" dirty="0">
                <a:latin typeface="Heebo" panose="00000500000000000000" pitchFamily="2" charset="-79"/>
                <a:cs typeface="Heebo" panose="00000500000000000000" pitchFamily="2" charset="-79"/>
              </a:rPr>
              <a:t> ברבעון הסתכם ב- 71 מיליון ש"ח, חשוב לי להדגיש כאן, הרבעון הרביעי לא מייצג את הקצב של ה- </a:t>
            </a:r>
            <a:r>
              <a:rPr lang="en-US" sz="1000" dirty="0">
                <a:latin typeface="Heebo" panose="00000500000000000000" pitchFamily="2" charset="-79"/>
                <a:cs typeface="Heebo" panose="00000500000000000000" pitchFamily="2" charset="-79"/>
              </a:rPr>
              <a:t>FFO</a:t>
            </a:r>
            <a:r>
              <a:rPr lang="he-IL" sz="1000" dirty="0">
                <a:latin typeface="Heebo" panose="00000500000000000000" pitchFamily="2" charset="-79"/>
                <a:cs typeface="Heebo" panose="00000500000000000000" pitchFamily="2" charset="-79"/>
              </a:rPr>
              <a:t> ברבעונים הבאים, כיוון ויש פערי עיתוי שהשפיעו על הוצאות המימון. ברבעון הרביעי ישבנו על יתרות חוב גדולות וטרם התחלנו בהורדת החוב כפי שתיכננו. אני מאמין ש- </a:t>
            </a:r>
            <a:r>
              <a:rPr lang="en-US" sz="1000" dirty="0">
                <a:latin typeface="Heebo" panose="00000500000000000000" pitchFamily="2" charset="-79"/>
                <a:cs typeface="Heebo" panose="00000500000000000000" pitchFamily="2" charset="-79"/>
              </a:rPr>
              <a:t>GOING FORWARD</a:t>
            </a:r>
            <a:r>
              <a:rPr lang="he-IL" sz="1000" dirty="0">
                <a:latin typeface="Heebo" panose="00000500000000000000" pitchFamily="2" charset="-79"/>
                <a:cs typeface="Heebo" panose="00000500000000000000" pitchFamily="2" charset="-79"/>
              </a:rPr>
              <a:t> אנחנו נראה יציבות בהוצאות המימון ואף קיטון מחד בגלל הקטנת קווי אשראי, תשלום אג"ח שוטף וקניות עצמיות</a:t>
            </a:r>
            <a:r>
              <a:rPr lang="en-US" sz="1000" dirty="0">
                <a:latin typeface="Heebo" panose="00000500000000000000" pitchFamily="2" charset="-79"/>
                <a:cs typeface="Heebo" panose="00000500000000000000" pitchFamily="2" charset="-79"/>
              </a:rPr>
              <a:t> </a:t>
            </a:r>
            <a:r>
              <a:rPr lang="he-IL" sz="1000" dirty="0">
                <a:latin typeface="Heebo" panose="00000500000000000000" pitchFamily="2" charset="-79"/>
                <a:cs typeface="Heebo" panose="00000500000000000000" pitchFamily="2" charset="-79"/>
              </a:rPr>
              <a:t>של אג"ח שאנו מבצעים ומאידך כ- 85% מהחוב שלנו הינו בריבית קבועה כפי שאפרט בהמשך.</a:t>
            </a:r>
          </a:p>
          <a:p>
            <a:pPr algn="just" defTabSz="913814">
              <a:lnSpc>
                <a:spcPct val="150000"/>
              </a:lnSpc>
              <a:defRPr/>
            </a:pPr>
            <a:endParaRPr lang="he-IL" sz="1000" dirty="0">
              <a:latin typeface="Heebo" panose="00000500000000000000" pitchFamily="2" charset="-79"/>
              <a:cs typeface="Heebo" panose="00000500000000000000" pitchFamily="2" charset="-79"/>
            </a:endParaRPr>
          </a:p>
          <a:p>
            <a:pPr algn="just" defTabSz="913814">
              <a:lnSpc>
                <a:spcPct val="150000"/>
              </a:lnSpc>
              <a:defRPr/>
            </a:pPr>
            <a:r>
              <a:rPr lang="he-IL" sz="1000" dirty="0">
                <a:latin typeface="Heebo" panose="00000500000000000000" pitchFamily="2" charset="-79"/>
                <a:cs typeface="Heebo" panose="00000500000000000000" pitchFamily="2" charset="-79"/>
              </a:rPr>
              <a:t>אני עובר לשקף 3</a:t>
            </a:r>
            <a:r>
              <a:rPr lang="en-US" sz="1000" dirty="0">
                <a:latin typeface="Heebo" panose="00000500000000000000" pitchFamily="2" charset="-79"/>
                <a:cs typeface="Heebo" panose="00000500000000000000" pitchFamily="2" charset="-79"/>
              </a:rPr>
              <a:t>1</a:t>
            </a:r>
            <a:r>
              <a:rPr lang="he-IL" sz="1000" dirty="0">
                <a:latin typeface="Heebo" panose="00000500000000000000" pitchFamily="2" charset="-79"/>
                <a:cs typeface="Heebo" panose="00000500000000000000" pitchFamily="2" charset="-79"/>
              </a:rPr>
              <a:t> למאזן</a:t>
            </a:r>
          </a:p>
        </p:txBody>
      </p:sp>
    </p:spTree>
    <p:extLst>
      <p:ext uri="{BB962C8B-B14F-4D97-AF65-F5344CB8AC3E}">
        <p14:creationId xmlns:p14="http://schemas.microsoft.com/office/powerpoint/2010/main" val="298339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19200"/>
            <a:ext cx="5856287" cy="3294063"/>
          </a:xfrm>
          <a:prstGeom prst="rect">
            <a:avLst/>
          </a:prstGeom>
        </p:spPr>
      </p:sp>
      <p:sp>
        <p:nvSpPr>
          <p:cNvPr id="4" name="Header Placeholder 3"/>
          <p:cNvSpPr>
            <a:spLocks noGrp="1"/>
          </p:cNvSpPr>
          <p:nvPr>
            <p:ph type="hdr" sz="quarter" idx="10"/>
          </p:nvPr>
        </p:nvSpPr>
        <p:spPr>
          <a:xfrm>
            <a:off x="4237419" y="22"/>
            <a:ext cx="3240363" cy="489756"/>
          </a:xfrm>
          <a:prstGeom prst="rect">
            <a:avLst/>
          </a:prstGeom>
        </p:spPr>
        <p:txBody>
          <a:bodyPr lIns="96494" tIns="48248" rIns="96494" bIns="48248"/>
          <a:lstStyle/>
          <a:p>
            <a:r>
              <a:rPr lang="en-US">
                <a:solidFill>
                  <a:prstClr val="black"/>
                </a:solidFill>
              </a:rPr>
              <a:t>DRAFT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12</a:t>
            </a:fld>
            <a:endParaRPr lang="en-US" dirty="0">
              <a:solidFill>
                <a:prstClr val="black"/>
              </a:solidFill>
            </a:endParaRPr>
          </a:p>
        </p:txBody>
      </p:sp>
      <p:sp>
        <p:nvSpPr>
          <p:cNvPr id="6" name="Notes Placeholder 3"/>
          <p:cNvSpPr txBox="1">
            <a:spLocks/>
          </p:cNvSpPr>
          <p:nvPr/>
        </p:nvSpPr>
        <p:spPr>
          <a:xfrm>
            <a:off x="502601" y="5285280"/>
            <a:ext cx="6789103" cy="5446593"/>
          </a:xfrm>
          <a:prstGeom prst="rect">
            <a:avLst/>
          </a:prstGeom>
        </p:spPr>
        <p:txBody>
          <a:bodyPr vert="horz" lIns="109283" tIns="54642" rIns="109283" bIns="54642" rtlCol="0">
            <a:noAutofit/>
          </a:bodyPr>
          <a:lstStyle/>
          <a:p>
            <a:pPr algn="just" defTabSz="1047284">
              <a:lnSpc>
                <a:spcPct val="130000"/>
              </a:lnSpc>
              <a:defRPr/>
            </a:pPr>
            <a:endParaRPr lang="he-IL" sz="1200" dirty="0">
              <a:solidFill>
                <a:prstClr val="black"/>
              </a:solidFill>
              <a:latin typeface="Arial" panose="020B0604020202020204" pitchFamily="34" charset="0"/>
            </a:endParaRPr>
          </a:p>
        </p:txBody>
      </p:sp>
      <p:sp>
        <p:nvSpPr>
          <p:cNvPr id="3" name="Notes Placeholder 2"/>
          <p:cNvSpPr>
            <a:spLocks noGrp="1"/>
          </p:cNvSpPr>
          <p:nvPr>
            <p:ph type="body" idx="1"/>
          </p:nvPr>
        </p:nvSpPr>
        <p:spPr>
          <a:xfrm>
            <a:off x="464524" y="4514561"/>
            <a:ext cx="6565358" cy="4925149"/>
          </a:xfrm>
          <a:prstGeom prst="rect">
            <a:avLst/>
          </a:prstGeom>
        </p:spPr>
        <p:txBody>
          <a:bodyPr lIns="96494" tIns="48248" rIns="96494" bIns="48248"/>
          <a:lstStyle/>
          <a:p>
            <a:pPr algn="just" defTabSz="931668">
              <a:lnSpc>
                <a:spcPct val="150000"/>
              </a:lnSpc>
              <a:defRPr/>
            </a:pPr>
            <a:r>
              <a:rPr lang="he-IL" sz="1000" b="1" dirty="0">
                <a:solidFill>
                  <a:schemeClr val="tx1">
                    <a:lumMod val="75000"/>
                    <a:lumOff val="25000"/>
                  </a:schemeClr>
                </a:solidFill>
                <a:latin typeface="Heebo" panose="00000500000000000000" pitchFamily="2" charset="-79"/>
                <a:cs typeface="Heebo" panose="00000500000000000000" pitchFamily="2" charset="-79"/>
              </a:rPr>
              <a:t>שקף 14 – שמירה על מאזן יציב ואיתנות פיננסית</a:t>
            </a:r>
          </a:p>
          <a:p>
            <a:pPr algn="just" defTabSz="931668">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תודה חיים, שלום לכולם ובוקר טוב מסאו-פאולו ברזיל.</a:t>
            </a:r>
          </a:p>
          <a:p>
            <a:pPr algn="just" defTabSz="931668">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לפני שאתחיל ביתרות </a:t>
            </a:r>
            <a:r>
              <a:rPr lang="he-IL" sz="1000" dirty="0" err="1">
                <a:solidFill>
                  <a:schemeClr val="tx1">
                    <a:lumMod val="75000"/>
                    <a:lumOff val="25000"/>
                  </a:schemeClr>
                </a:solidFill>
                <a:latin typeface="Heebo" panose="00000500000000000000" pitchFamily="2" charset="-79"/>
                <a:cs typeface="Heebo" panose="00000500000000000000" pitchFamily="2" charset="-79"/>
              </a:rPr>
              <a:t>המאזניות</a:t>
            </a:r>
            <a:r>
              <a:rPr lang="he-IL" sz="1000" dirty="0">
                <a:solidFill>
                  <a:schemeClr val="tx1">
                    <a:lumMod val="75000"/>
                    <a:lumOff val="25000"/>
                  </a:schemeClr>
                </a:solidFill>
                <a:latin typeface="Heebo" panose="00000500000000000000" pitchFamily="2" charset="-79"/>
                <a:cs typeface="Heebo" panose="00000500000000000000" pitchFamily="2" charset="-79"/>
              </a:rPr>
              <a:t>, הנזילות ואעבור לתוצאות אני רוצה לספר לכם שאני נמצא בסאו-פאולו והמצב כאן מאוד מעודד, הנכסים פתוחים וכפי שראינו בישראל לאחר ההקלות בסגר הקונים חוזרים לקנות ולבלות במרכזים המסחריים.</a:t>
            </a:r>
            <a:endParaRPr lang="en-US" sz="1000" dirty="0">
              <a:solidFill>
                <a:schemeClr val="tx1">
                  <a:lumMod val="75000"/>
                  <a:lumOff val="25000"/>
                </a:schemeClr>
              </a:solidFill>
              <a:latin typeface="Heebo" panose="00000500000000000000" pitchFamily="2" charset="-79"/>
              <a:cs typeface="Heebo" panose="00000500000000000000" pitchFamily="2" charset="-79"/>
            </a:endParaRPr>
          </a:p>
          <a:p>
            <a:pPr algn="just" defTabSz="931668">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בשבוע שעבר השלמנו בהצלחה את גיוס החוב הראשון שלנו בברזיל במטבע מקומי, גיוס אשר זכה </a:t>
            </a:r>
            <a:r>
              <a:rPr lang="he-IL" sz="1000" dirty="0" err="1">
                <a:solidFill>
                  <a:schemeClr val="tx1">
                    <a:lumMod val="75000"/>
                    <a:lumOff val="25000"/>
                  </a:schemeClr>
                </a:solidFill>
                <a:latin typeface="Heebo" panose="00000500000000000000" pitchFamily="2" charset="-79"/>
                <a:cs typeface="Heebo" panose="00000500000000000000" pitchFamily="2" charset="-79"/>
              </a:rPr>
              <a:t>לביקושים</a:t>
            </a:r>
            <a:r>
              <a:rPr lang="he-IL" sz="1000" dirty="0">
                <a:solidFill>
                  <a:schemeClr val="tx1">
                    <a:lumMod val="75000"/>
                    <a:lumOff val="25000"/>
                  </a:schemeClr>
                </a:solidFill>
                <a:latin typeface="Heebo" panose="00000500000000000000" pitchFamily="2" charset="-79"/>
                <a:cs typeface="Heebo" panose="00000500000000000000" pitchFamily="2" charset="-79"/>
              </a:rPr>
              <a:t> חזקים ממשקיעים מקומיים ונסגר במרווח של 170 נקודות בסיס מעל האגח הברזילאי </a:t>
            </a:r>
            <a:r>
              <a:rPr lang="he-IL" sz="1000" dirty="0" err="1">
                <a:solidFill>
                  <a:schemeClr val="tx1">
                    <a:lumMod val="75000"/>
                    <a:lumOff val="25000"/>
                  </a:schemeClr>
                </a:solidFill>
                <a:latin typeface="Heebo" panose="00000500000000000000" pitchFamily="2" charset="-79"/>
                <a:cs typeface="Heebo" panose="00000500000000000000" pitchFamily="2" charset="-79"/>
              </a:rPr>
              <a:t>במחמ</a:t>
            </a:r>
            <a:r>
              <a:rPr lang="he-IL" sz="1000" dirty="0">
                <a:solidFill>
                  <a:schemeClr val="tx1">
                    <a:lumMod val="75000"/>
                    <a:lumOff val="25000"/>
                  </a:schemeClr>
                </a:solidFill>
                <a:latin typeface="Heebo" panose="00000500000000000000" pitchFamily="2" charset="-79"/>
                <a:cs typeface="Heebo" panose="00000500000000000000" pitchFamily="2" charset="-79"/>
              </a:rPr>
              <a:t> דומה. </a:t>
            </a:r>
          </a:p>
          <a:p>
            <a:pPr algn="just" defTabSz="931668">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החוב בריבית של 5.89% </a:t>
            </a:r>
            <a:r>
              <a:rPr lang="he-IL" sz="1000" dirty="0" err="1">
                <a:solidFill>
                  <a:schemeClr val="tx1">
                    <a:lumMod val="75000"/>
                    <a:lumOff val="25000"/>
                  </a:schemeClr>
                </a:solidFill>
                <a:latin typeface="Heebo" panose="00000500000000000000" pitchFamily="2" charset="-79"/>
                <a:cs typeface="Heebo" panose="00000500000000000000" pitchFamily="2" charset="-79"/>
              </a:rPr>
              <a:t>במחמ</a:t>
            </a:r>
            <a:r>
              <a:rPr lang="he-IL" sz="1000" dirty="0">
                <a:solidFill>
                  <a:schemeClr val="tx1">
                    <a:lumMod val="75000"/>
                    <a:lumOff val="25000"/>
                  </a:schemeClr>
                </a:solidFill>
                <a:latin typeface="Heebo" panose="00000500000000000000" pitchFamily="2" charset="-79"/>
                <a:cs typeface="Heebo" panose="00000500000000000000" pitchFamily="2" charset="-79"/>
              </a:rPr>
              <a:t> ארוך של 9.4 עוזר לנו להרחיב את מקורות הגיוס שלנו, כמו גם להפחית את עלות החוב שלנו, להתאים את מקורות ההון והחוב לשימושים שלהם יועדו, ולהפחית את הצורך בגידור המטבע.</a:t>
            </a:r>
          </a:p>
          <a:p>
            <a:pPr algn="just" defTabSz="931668">
              <a:lnSpc>
                <a:spcPct val="150000"/>
              </a:lnSpc>
              <a:defRPr/>
            </a:pPr>
            <a:endParaRPr lang="he-IL" sz="1000" dirty="0">
              <a:solidFill>
                <a:schemeClr val="tx1">
                  <a:lumMod val="75000"/>
                  <a:lumOff val="25000"/>
                </a:schemeClr>
              </a:solidFill>
              <a:latin typeface="Heebo" panose="00000500000000000000" pitchFamily="2" charset="-79"/>
              <a:cs typeface="Heebo" panose="00000500000000000000" pitchFamily="2" charset="-79"/>
            </a:endParaRPr>
          </a:p>
          <a:p>
            <a:pPr algn="just" defTabSz="931668">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לסוף הרבעון יתרות המזומן ושווה המזומן עמדו על כ- 1.1 מיליארד ש"ח, המינוף סולו מורחב ירד </a:t>
            </a:r>
            <a:r>
              <a:rPr lang="he-IL" sz="1000" dirty="0" err="1">
                <a:solidFill>
                  <a:schemeClr val="tx1">
                    <a:lumMod val="75000"/>
                    <a:lumOff val="25000"/>
                  </a:schemeClr>
                </a:solidFill>
                <a:latin typeface="Heebo" panose="00000500000000000000" pitchFamily="2" charset="-79"/>
                <a:cs typeface="Heebo" panose="00000500000000000000" pitchFamily="2" charset="-79"/>
              </a:rPr>
              <a:t>בכ</a:t>
            </a:r>
            <a:r>
              <a:rPr lang="he-IL" sz="1000" dirty="0">
                <a:solidFill>
                  <a:schemeClr val="tx1">
                    <a:lumMod val="75000"/>
                    <a:lumOff val="25000"/>
                  </a:schemeClr>
                </a:solidFill>
                <a:latin typeface="Heebo" panose="00000500000000000000" pitchFamily="2" charset="-79"/>
                <a:cs typeface="Heebo" panose="00000500000000000000" pitchFamily="2" charset="-79"/>
              </a:rPr>
              <a:t>- 0.6% ועומד על כ- 61.2% לעומת כ- 61.8% לתום שנת 2020, אנחנו מממשיכים לפעול להורדת המינוף, הן באמצעות </a:t>
            </a:r>
            <a:r>
              <a:rPr lang="he-IL" sz="1000" dirty="0" err="1">
                <a:solidFill>
                  <a:schemeClr val="tx1">
                    <a:lumMod val="75000"/>
                    <a:lumOff val="25000"/>
                  </a:schemeClr>
                </a:solidFill>
                <a:latin typeface="Heebo" panose="00000500000000000000" pitchFamily="2" charset="-79"/>
                <a:cs typeface="Heebo" panose="00000500000000000000" pitchFamily="2" charset="-79"/>
              </a:rPr>
              <a:t>התכנית</a:t>
            </a:r>
            <a:r>
              <a:rPr lang="he-IL" sz="1000" dirty="0">
                <a:solidFill>
                  <a:schemeClr val="tx1">
                    <a:lumMod val="75000"/>
                    <a:lumOff val="25000"/>
                  </a:schemeClr>
                </a:solidFill>
                <a:latin typeface="Heebo" panose="00000500000000000000" pitchFamily="2" charset="-79"/>
                <a:cs typeface="Heebo" panose="00000500000000000000" pitchFamily="2" charset="-79"/>
              </a:rPr>
              <a:t> האסטרטגית למכירת נכסים שאינם נכסי ליבה והן באמצעות הנפקת האקוויטי בברזיל. </a:t>
            </a:r>
          </a:p>
          <a:p>
            <a:pPr algn="just" defTabSz="931668">
              <a:lnSpc>
                <a:spcPct val="150000"/>
              </a:lnSpc>
              <a:defRPr/>
            </a:pPr>
            <a:r>
              <a:rPr lang="he-IL" sz="1000" dirty="0">
                <a:solidFill>
                  <a:schemeClr val="tx1">
                    <a:lumMod val="75000"/>
                    <a:lumOff val="25000"/>
                  </a:schemeClr>
                </a:solidFill>
                <a:latin typeface="Heebo" panose="00000500000000000000" pitchFamily="2" charset="-79"/>
                <a:cs typeface="Heebo" panose="00000500000000000000" pitchFamily="2" charset="-79"/>
              </a:rPr>
              <a:t>כיום, </a:t>
            </a:r>
            <a:r>
              <a:rPr lang="he-IL" sz="1000" dirty="0" err="1">
                <a:solidFill>
                  <a:schemeClr val="tx1">
                    <a:lumMod val="75000"/>
                    <a:lumOff val="25000"/>
                  </a:schemeClr>
                </a:solidFill>
                <a:latin typeface="Heebo" panose="00000500000000000000" pitchFamily="2" charset="-79"/>
                <a:cs typeface="Heebo" panose="00000500000000000000" pitchFamily="2" charset="-79"/>
              </a:rPr>
              <a:t>מח"מ</a:t>
            </a:r>
            <a:r>
              <a:rPr lang="he-IL" sz="1000" dirty="0">
                <a:solidFill>
                  <a:schemeClr val="tx1">
                    <a:lumMod val="75000"/>
                    <a:lumOff val="25000"/>
                  </a:schemeClr>
                </a:solidFill>
                <a:latin typeface="Heebo" panose="00000500000000000000" pitchFamily="2" charset="-79"/>
                <a:cs typeface="Heebo" panose="00000500000000000000" pitchFamily="2" charset="-79"/>
              </a:rPr>
              <a:t> החוב הממוצע שלנו עומד על כ- 4.1 שנים והריבית הממוצעת על כ- 3.5%. </a:t>
            </a:r>
          </a:p>
          <a:p>
            <a:pPr algn="just">
              <a:lnSpc>
                <a:spcPct val="150000"/>
              </a:lnSpc>
            </a:pPr>
            <a:endParaRPr lang="he-IL" sz="1000" dirty="0">
              <a:solidFill>
                <a:schemeClr val="tx1">
                  <a:lumMod val="75000"/>
                  <a:lumOff val="25000"/>
                </a:schemeClr>
              </a:solidFill>
              <a:latin typeface="Heebo" panose="00000500000000000000" pitchFamily="2" charset="-79"/>
              <a:cs typeface="Heebo" panose="00000500000000000000" pitchFamily="2" charset="-79"/>
            </a:endParaRPr>
          </a:p>
          <a:p>
            <a:pPr algn="just">
              <a:lnSpc>
                <a:spcPct val="150000"/>
              </a:lnSpc>
            </a:pPr>
            <a:r>
              <a:rPr lang="he-IL" sz="1000" dirty="0">
                <a:solidFill>
                  <a:schemeClr val="tx1">
                    <a:lumMod val="75000"/>
                    <a:lumOff val="25000"/>
                  </a:schemeClr>
                </a:solidFill>
                <a:latin typeface="Heebo" panose="00000500000000000000" pitchFamily="2" charset="-79"/>
                <a:cs typeface="Heebo" panose="00000500000000000000" pitchFamily="2" charset="-79"/>
              </a:rPr>
              <a:t>למועד פרסום הדוחות הכספיים יתרות הנזילות שלנו עומדות על כ- 2.4 מיליארד ש"ח לאחר תאריך המאזן כפי שחיים ציין קיבלנו את התמורה ממכירת הנכס בגרמניה בסך של כ- 87 מיליון אירו וקיבלנו את התמורה מגיוס החוב בברזיל בסך של כ- 650 מיליון ריאל. כפי שניתן לראות יתרות נזילות אלו גבוהות </a:t>
            </a:r>
            <a:r>
              <a:rPr lang="he-IL" sz="1000" b="1" dirty="0">
                <a:solidFill>
                  <a:schemeClr val="tx1">
                    <a:lumMod val="75000"/>
                    <a:lumOff val="25000"/>
                  </a:schemeClr>
                </a:solidFill>
                <a:latin typeface="Heebo" panose="00000500000000000000" pitchFamily="2" charset="-79"/>
                <a:cs typeface="Heebo" panose="00000500000000000000" pitchFamily="2" charset="-79"/>
              </a:rPr>
              <a:t>לעומת פרעון של קרן בסך 1.7 מיליארד ש"ח מאגרות החוב שלנו עד תום שנת </a:t>
            </a:r>
            <a:r>
              <a:rPr lang="he-IL" sz="1000" dirty="0">
                <a:solidFill>
                  <a:schemeClr val="tx1">
                    <a:lumMod val="75000"/>
                    <a:lumOff val="25000"/>
                  </a:schemeClr>
                </a:solidFill>
                <a:latin typeface="Heebo" panose="00000500000000000000" pitchFamily="2" charset="-79"/>
                <a:cs typeface="Heebo" panose="00000500000000000000" pitchFamily="2" charset="-79"/>
              </a:rPr>
              <a:t>2023.</a:t>
            </a:r>
            <a:endParaRPr lang="he-IL" sz="1000" b="1" dirty="0">
              <a:solidFill>
                <a:schemeClr val="tx1">
                  <a:lumMod val="75000"/>
                  <a:lumOff val="25000"/>
                </a:schemeClr>
              </a:solidFill>
              <a:latin typeface="Heebo" panose="00000500000000000000" pitchFamily="2" charset="-79"/>
              <a:cs typeface="Heebo" panose="00000500000000000000" pitchFamily="2" charset="-79"/>
            </a:endParaRPr>
          </a:p>
          <a:p>
            <a:pPr algn="just">
              <a:lnSpc>
                <a:spcPct val="150000"/>
              </a:lnSpc>
            </a:pPr>
            <a:endParaRPr lang="he-IL" sz="1000" b="1" dirty="0">
              <a:solidFill>
                <a:schemeClr val="tx1">
                  <a:lumMod val="75000"/>
                  <a:lumOff val="25000"/>
                </a:schemeClr>
              </a:solidFill>
              <a:latin typeface="Heebo" panose="00000500000000000000" pitchFamily="2" charset="-79"/>
              <a:cs typeface="Heebo" panose="00000500000000000000" pitchFamily="2" charset="-79"/>
            </a:endParaRPr>
          </a:p>
          <a:p>
            <a:pPr algn="just">
              <a:lnSpc>
                <a:spcPct val="150000"/>
              </a:lnSpc>
            </a:pPr>
            <a:r>
              <a:rPr lang="he-IL" sz="1000" b="1" dirty="0">
                <a:solidFill>
                  <a:schemeClr val="tx1">
                    <a:lumMod val="75000"/>
                    <a:lumOff val="25000"/>
                  </a:schemeClr>
                </a:solidFill>
                <a:latin typeface="Heebo" panose="00000500000000000000" pitchFamily="2" charset="-79"/>
                <a:cs typeface="Heebo" panose="00000500000000000000" pitchFamily="2" charset="-79"/>
              </a:rPr>
              <a:t>בשקף 15 אפשר לראות את לוח הסילוקין של אגרות החוב שלנו,</a:t>
            </a:r>
          </a:p>
        </p:txBody>
      </p:sp>
    </p:spTree>
    <p:extLst>
      <p:ext uri="{BB962C8B-B14F-4D97-AF65-F5344CB8AC3E}">
        <p14:creationId xmlns:p14="http://schemas.microsoft.com/office/powerpoint/2010/main" val="271877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198563"/>
            <a:ext cx="5759450" cy="3240087"/>
          </a:xfrm>
          <a:prstGeom prst="rect">
            <a:avLst/>
          </a:prstGeom>
        </p:spPr>
      </p:sp>
      <p:sp>
        <p:nvSpPr>
          <p:cNvPr id="4" name="Header Placeholder 3"/>
          <p:cNvSpPr>
            <a:spLocks noGrp="1"/>
          </p:cNvSpPr>
          <p:nvPr>
            <p:ph type="hdr" sz="quarter" idx="10"/>
          </p:nvPr>
        </p:nvSpPr>
        <p:spPr>
          <a:xfrm>
            <a:off x="4145301" y="33"/>
            <a:ext cx="3169920" cy="481727"/>
          </a:xfrm>
          <a:prstGeom prst="rect">
            <a:avLst/>
          </a:prstGeom>
        </p:spPr>
        <p:txBody>
          <a:bodyPr lIns="94659" tIns="47329" rIns="94659" bIns="47329"/>
          <a:lstStyle/>
          <a:p>
            <a:r>
              <a:rPr lang="en-US">
                <a:solidFill>
                  <a:prstClr val="black"/>
                </a:solidFill>
              </a:rPr>
              <a:t>DRAFT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13</a:t>
            </a:fld>
            <a:endParaRPr lang="en-US" dirty="0">
              <a:solidFill>
                <a:prstClr val="black"/>
              </a:solidFill>
            </a:endParaRPr>
          </a:p>
        </p:txBody>
      </p:sp>
      <p:sp>
        <p:nvSpPr>
          <p:cNvPr id="3" name="Notes Placeholder 2">
            <a:extLst>
              <a:ext uri="{FF2B5EF4-FFF2-40B4-BE49-F238E27FC236}">
                <a16:creationId xmlns:a16="http://schemas.microsoft.com/office/drawing/2014/main" id="{28D9E50F-3F5D-4F13-BD97-C0A27D2BCE46}"/>
              </a:ext>
            </a:extLst>
          </p:cNvPr>
          <p:cNvSpPr>
            <a:spLocks noGrp="1"/>
          </p:cNvSpPr>
          <p:nvPr>
            <p:ph type="body" idx="1"/>
          </p:nvPr>
        </p:nvSpPr>
        <p:spPr>
          <a:xfrm>
            <a:off x="447805" y="4438407"/>
            <a:ext cx="6412765" cy="4724494"/>
          </a:xfrm>
          <a:prstGeom prst="rect">
            <a:avLst/>
          </a:prstGeom>
        </p:spPr>
        <p:txBody>
          <a:bodyPr lIns="91405" tIns="45703" rIns="91405" bIns="45703"/>
          <a:lstStyle/>
          <a:p>
            <a:pPr algn="just">
              <a:lnSpc>
                <a:spcPct val="150000"/>
              </a:lnSpc>
            </a:pPr>
            <a:r>
              <a:rPr lang="he-IL" sz="1000" b="1" dirty="0">
                <a:solidFill>
                  <a:schemeClr val="tx1">
                    <a:lumMod val="75000"/>
                    <a:lumOff val="25000"/>
                  </a:schemeClr>
                </a:solidFill>
                <a:latin typeface="Heebo" panose="00000500000000000000" pitchFamily="2" charset="-79"/>
                <a:cs typeface="Heebo" panose="00000500000000000000" pitchFamily="2" charset="-79"/>
              </a:rPr>
              <a:t>אני בשקף 18</a:t>
            </a:r>
          </a:p>
          <a:p>
            <a:pPr algn="just">
              <a:lnSpc>
                <a:spcPct val="150000"/>
              </a:lnSpc>
            </a:pPr>
            <a:r>
              <a:rPr lang="he-IL" sz="1000" b="1" dirty="0">
                <a:solidFill>
                  <a:schemeClr val="tx1">
                    <a:lumMod val="75000"/>
                    <a:lumOff val="25000"/>
                  </a:schemeClr>
                </a:solidFill>
                <a:latin typeface="Heebo" panose="00000500000000000000" pitchFamily="2" charset="-79"/>
                <a:cs typeface="Heebo" panose="00000500000000000000" pitchFamily="2" charset="-79"/>
              </a:rPr>
              <a:t>סה"כ עד תום שנת 2024 יש לנו </a:t>
            </a:r>
            <a:r>
              <a:rPr lang="he-IL" sz="1000" b="1" dirty="0" err="1">
                <a:solidFill>
                  <a:schemeClr val="tx1">
                    <a:lumMod val="75000"/>
                    <a:lumOff val="25000"/>
                  </a:schemeClr>
                </a:solidFill>
                <a:latin typeface="Heebo" panose="00000500000000000000" pitchFamily="2" charset="-79"/>
                <a:cs typeface="Heebo" panose="00000500000000000000" pitchFamily="2" charset="-79"/>
              </a:rPr>
              <a:t>פרעונות</a:t>
            </a:r>
            <a:r>
              <a:rPr lang="he-IL" sz="1000" b="1" dirty="0">
                <a:solidFill>
                  <a:schemeClr val="tx1">
                    <a:lumMod val="75000"/>
                    <a:lumOff val="25000"/>
                  </a:schemeClr>
                </a:solidFill>
                <a:latin typeface="Heebo" panose="00000500000000000000" pitchFamily="2" charset="-79"/>
                <a:cs typeface="Heebo" panose="00000500000000000000" pitchFamily="2" charset="-79"/>
              </a:rPr>
              <a:t> אג"ח של 3.5 מיליארד ש"ח לעומת כ- 4.2 מיליארד ש"ח  </a:t>
            </a:r>
          </a:p>
          <a:p>
            <a:pPr algn="just">
              <a:lnSpc>
                <a:spcPct val="150000"/>
              </a:lnSpc>
            </a:pPr>
            <a:endParaRPr lang="he-IL" sz="1000" b="1" dirty="0">
              <a:solidFill>
                <a:schemeClr val="tx1">
                  <a:lumMod val="75000"/>
                  <a:lumOff val="25000"/>
                </a:schemeClr>
              </a:solidFill>
              <a:latin typeface="Heebo" panose="00000500000000000000" pitchFamily="2" charset="-79"/>
              <a:cs typeface="Heebo" panose="00000500000000000000" pitchFamily="2" charset="-79"/>
            </a:endParaRPr>
          </a:p>
          <a:p>
            <a:pPr algn="just">
              <a:lnSpc>
                <a:spcPct val="150000"/>
              </a:lnSpc>
            </a:pPr>
            <a:r>
              <a:rPr lang="he-IL" sz="1000" dirty="0">
                <a:solidFill>
                  <a:schemeClr val="tx1">
                    <a:lumMod val="75000"/>
                    <a:lumOff val="25000"/>
                  </a:schemeClr>
                </a:solidFill>
                <a:latin typeface="Heebo" panose="00000500000000000000" pitchFamily="2" charset="-79"/>
                <a:cs typeface="Heebo" panose="00000500000000000000" pitchFamily="2" charset="-79"/>
              </a:rPr>
              <a:t>במהלך הרבעון ולאחריו ביצענו ביי-</a:t>
            </a:r>
            <a:r>
              <a:rPr lang="he-IL" sz="1000" dirty="0" err="1">
                <a:solidFill>
                  <a:schemeClr val="tx1">
                    <a:lumMod val="75000"/>
                    <a:lumOff val="25000"/>
                  </a:schemeClr>
                </a:solidFill>
                <a:latin typeface="Heebo" panose="00000500000000000000" pitchFamily="2" charset="-79"/>
                <a:cs typeface="Heebo" panose="00000500000000000000" pitchFamily="2" charset="-79"/>
              </a:rPr>
              <a:t>בק</a:t>
            </a:r>
            <a:r>
              <a:rPr lang="he-IL" sz="1000" dirty="0">
                <a:solidFill>
                  <a:schemeClr val="tx1">
                    <a:lumMod val="75000"/>
                    <a:lumOff val="25000"/>
                  </a:schemeClr>
                </a:solidFill>
                <a:latin typeface="Heebo" panose="00000500000000000000" pitchFamily="2" charset="-79"/>
                <a:cs typeface="Heebo" panose="00000500000000000000" pitchFamily="2" charset="-79"/>
              </a:rPr>
              <a:t> של </a:t>
            </a:r>
            <a:r>
              <a:rPr lang="he-IL" sz="1000" dirty="0" err="1">
                <a:solidFill>
                  <a:schemeClr val="tx1">
                    <a:lumMod val="75000"/>
                    <a:lumOff val="25000"/>
                  </a:schemeClr>
                </a:solidFill>
                <a:latin typeface="Heebo" panose="00000500000000000000" pitchFamily="2" charset="-79"/>
                <a:cs typeface="Heebo" panose="00000500000000000000" pitchFamily="2" charset="-79"/>
              </a:rPr>
              <a:t>האג"ח</a:t>
            </a:r>
            <a:r>
              <a:rPr lang="he-IL" sz="1000" dirty="0">
                <a:solidFill>
                  <a:schemeClr val="tx1">
                    <a:lumMod val="75000"/>
                    <a:lumOff val="25000"/>
                  </a:schemeClr>
                </a:solidFill>
                <a:latin typeface="Heebo" panose="00000500000000000000" pitchFamily="2" charset="-79"/>
                <a:cs typeface="Heebo" panose="00000500000000000000" pitchFamily="2" charset="-79"/>
              </a:rPr>
              <a:t> של אטריום(סה"כ כ- 81 מיליון אירו), בעיקר של הסדרה העומדת לפירעון בשנת 2025, צריך לזכור שבאטריום היה ליום החתך כ- 200 מיליון אירו ועוד קו אשראי חתום לא מנוצל של כ- 300 מיליון אירו. אחד הדברים המהותיים בהשלמת המיזוג עם אטריום היא האפשרות לנהל את המזומן בקבוצה בצורה יעילה יותר. כך אנו יכולים להשתמש במזומן שנמצא בבנק בריבית שלילית של כ- 0.5% לטובת חסכון אמיתי בעלויות המימון שלנו. כל זאת כמובן תוך כדי שמירת הנזילות שלנו ובלי לקצר את </a:t>
            </a:r>
            <a:r>
              <a:rPr lang="he-IL" sz="1000" dirty="0" err="1">
                <a:solidFill>
                  <a:schemeClr val="tx1">
                    <a:lumMod val="75000"/>
                    <a:lumOff val="25000"/>
                  </a:schemeClr>
                </a:solidFill>
                <a:latin typeface="Heebo" panose="00000500000000000000" pitchFamily="2" charset="-79"/>
                <a:cs typeface="Heebo" panose="00000500000000000000" pitchFamily="2" charset="-79"/>
              </a:rPr>
              <a:t>מח"מ</a:t>
            </a:r>
            <a:r>
              <a:rPr lang="he-IL" sz="1000" dirty="0">
                <a:solidFill>
                  <a:schemeClr val="tx1">
                    <a:lumMod val="75000"/>
                    <a:lumOff val="25000"/>
                  </a:schemeClr>
                </a:solidFill>
                <a:latin typeface="Heebo" panose="00000500000000000000" pitchFamily="2" charset="-79"/>
                <a:cs typeface="Heebo" panose="00000500000000000000" pitchFamily="2" charset="-79"/>
              </a:rPr>
              <a:t> החוב.</a:t>
            </a:r>
          </a:p>
          <a:p>
            <a:pPr algn="just" defTabSz="1027364">
              <a:lnSpc>
                <a:spcPct val="150000"/>
              </a:lnSpc>
              <a:defRPr/>
            </a:pPr>
            <a:endParaRPr lang="he-IL" sz="1000" dirty="0">
              <a:solidFill>
                <a:schemeClr val="tx1">
                  <a:lumMod val="75000"/>
                  <a:lumOff val="25000"/>
                </a:schemeClr>
              </a:solidFill>
              <a:latin typeface="Heebo" panose="00000500000000000000" pitchFamily="2" charset="-79"/>
              <a:cs typeface="Heebo" panose="00000500000000000000" pitchFamily="2" charset="-79"/>
            </a:endParaRPr>
          </a:p>
          <a:p>
            <a:pPr algn="just" defTabSz="1027364">
              <a:lnSpc>
                <a:spcPct val="150000"/>
              </a:lnSpc>
              <a:defRPr/>
            </a:pPr>
            <a:r>
              <a:rPr lang="he-IL" sz="1000" b="1" dirty="0">
                <a:solidFill>
                  <a:schemeClr val="tx1">
                    <a:lumMod val="75000"/>
                    <a:lumOff val="25000"/>
                  </a:schemeClr>
                </a:solidFill>
                <a:latin typeface="Heebo" panose="00000500000000000000" pitchFamily="2" charset="-79"/>
                <a:cs typeface="Heebo" panose="00000500000000000000" pitchFamily="2" charset="-79"/>
              </a:rPr>
              <a:t>מילה על </a:t>
            </a:r>
            <a:r>
              <a:rPr lang="he-IL" sz="1000" b="1" dirty="0" err="1">
                <a:solidFill>
                  <a:schemeClr val="tx1">
                    <a:lumMod val="75000"/>
                    <a:lumOff val="25000"/>
                  </a:schemeClr>
                </a:solidFill>
                <a:latin typeface="Heebo" panose="00000500000000000000" pitchFamily="2" charset="-79"/>
                <a:cs typeface="Heebo" panose="00000500000000000000" pitchFamily="2" charset="-79"/>
              </a:rPr>
              <a:t>סיטיקון</a:t>
            </a:r>
            <a:r>
              <a:rPr lang="he-IL" sz="1000" b="1" dirty="0">
                <a:solidFill>
                  <a:schemeClr val="tx1">
                    <a:lumMod val="75000"/>
                    <a:lumOff val="25000"/>
                  </a:schemeClr>
                </a:solidFill>
                <a:latin typeface="Heebo" panose="00000500000000000000" pitchFamily="2" charset="-79"/>
                <a:cs typeface="Heebo" panose="00000500000000000000" pitchFamily="2" charset="-79"/>
              </a:rPr>
              <a:t>,</a:t>
            </a:r>
          </a:p>
          <a:p>
            <a:pPr algn="just" defTabSz="1027364">
              <a:lnSpc>
                <a:spcPct val="150000"/>
              </a:lnSpc>
              <a:defRPr/>
            </a:pPr>
            <a:r>
              <a:rPr lang="he-IL" sz="1000" b="1" dirty="0" err="1">
                <a:solidFill>
                  <a:schemeClr val="tx1">
                    <a:lumMod val="75000"/>
                    <a:lumOff val="25000"/>
                  </a:schemeClr>
                </a:solidFill>
                <a:latin typeface="Heebo" panose="00000500000000000000" pitchFamily="2" charset="-79"/>
                <a:cs typeface="Heebo" panose="00000500000000000000" pitchFamily="2" charset="-79"/>
              </a:rPr>
              <a:t>סיטיקון</a:t>
            </a:r>
            <a:r>
              <a:rPr lang="he-IL" sz="1000" b="1" dirty="0">
                <a:solidFill>
                  <a:schemeClr val="tx1">
                    <a:lumMod val="75000"/>
                    <a:lumOff val="25000"/>
                  </a:schemeClr>
                </a:solidFill>
                <a:latin typeface="Heebo" panose="00000500000000000000" pitchFamily="2" charset="-79"/>
                <a:cs typeface="Heebo" panose="00000500000000000000" pitchFamily="2" charset="-79"/>
              </a:rPr>
              <a:t> </a:t>
            </a:r>
            <a:r>
              <a:rPr lang="he-IL" sz="1000" dirty="0">
                <a:solidFill>
                  <a:schemeClr val="tx1">
                    <a:lumMod val="75000"/>
                    <a:lumOff val="25000"/>
                  </a:schemeClr>
                </a:solidFill>
                <a:latin typeface="Heebo" panose="00000500000000000000" pitchFamily="2" charset="-79"/>
                <a:cs typeface="Heebo" panose="00000500000000000000" pitchFamily="2" charset="-79"/>
              </a:rPr>
              <a:t>נמצאת ברמת מינוף של כ-</a:t>
            </a:r>
            <a:r>
              <a:rPr lang="en-US" sz="1000" dirty="0">
                <a:solidFill>
                  <a:schemeClr val="tx1">
                    <a:lumMod val="75000"/>
                    <a:lumOff val="25000"/>
                  </a:schemeClr>
                </a:solidFill>
                <a:latin typeface="Heebo" panose="00000500000000000000" pitchFamily="2" charset="-79"/>
                <a:cs typeface="Heebo" panose="00000500000000000000" pitchFamily="2" charset="-79"/>
              </a:rPr>
              <a:t>40.4%</a:t>
            </a:r>
            <a:r>
              <a:rPr lang="he-IL" sz="1000" dirty="0">
                <a:solidFill>
                  <a:schemeClr val="tx1">
                    <a:lumMod val="75000"/>
                    <a:lumOff val="25000"/>
                  </a:schemeClr>
                </a:solidFill>
                <a:latin typeface="Heebo" panose="00000500000000000000" pitchFamily="2" charset="-79"/>
                <a:cs typeface="Heebo" panose="00000500000000000000" pitchFamily="2" charset="-79"/>
              </a:rPr>
              <a:t> עם יתרות נזילות של כ- 604 מיליון אירו. </a:t>
            </a:r>
          </a:p>
          <a:p>
            <a:pPr algn="just" defTabSz="1027364">
              <a:lnSpc>
                <a:spcPct val="150000"/>
              </a:lnSpc>
              <a:defRPr/>
            </a:pPr>
            <a:r>
              <a:rPr lang="he-IL" sz="1000" dirty="0" err="1">
                <a:solidFill>
                  <a:schemeClr val="tx1">
                    <a:lumMod val="75000"/>
                    <a:lumOff val="25000"/>
                  </a:schemeClr>
                </a:solidFill>
                <a:latin typeface="Heebo" panose="00000500000000000000" pitchFamily="2" charset="-79"/>
                <a:cs typeface="Heebo" panose="00000500000000000000" pitchFamily="2" charset="-79"/>
              </a:rPr>
              <a:t>סיטיקון</a:t>
            </a:r>
            <a:r>
              <a:rPr lang="he-IL" sz="1000" dirty="0">
                <a:solidFill>
                  <a:schemeClr val="tx1">
                    <a:lumMod val="75000"/>
                    <a:lumOff val="25000"/>
                  </a:schemeClr>
                </a:solidFill>
                <a:latin typeface="Heebo" panose="00000500000000000000" pitchFamily="2" charset="-79"/>
                <a:cs typeface="Heebo" panose="00000500000000000000" pitchFamily="2" charset="-79"/>
              </a:rPr>
              <a:t> מדורגת  בדירוג השקעה עם אופק יציב על ידי שלושת חברות הדירוג: </a:t>
            </a:r>
            <a:r>
              <a:rPr lang="en-US" sz="1000" dirty="0">
                <a:solidFill>
                  <a:schemeClr val="tx1">
                    <a:lumMod val="75000"/>
                    <a:lumOff val="25000"/>
                  </a:schemeClr>
                </a:solidFill>
                <a:latin typeface="Heebo" panose="00000500000000000000" pitchFamily="2" charset="-79"/>
                <a:cs typeface="Heebo" panose="00000500000000000000" pitchFamily="2" charset="-79"/>
              </a:rPr>
              <a:t>Moody’s: Baa3/Stable</a:t>
            </a:r>
            <a:r>
              <a:rPr lang="he-IL" sz="1000" dirty="0">
                <a:solidFill>
                  <a:schemeClr val="tx1">
                    <a:lumMod val="75000"/>
                    <a:lumOff val="25000"/>
                  </a:schemeClr>
                </a:solidFill>
                <a:latin typeface="Heebo" panose="00000500000000000000" pitchFamily="2" charset="-79"/>
                <a:cs typeface="Heebo" panose="00000500000000000000" pitchFamily="2" charset="-79"/>
              </a:rPr>
              <a:t> , </a:t>
            </a:r>
            <a:r>
              <a:rPr lang="en-US" sz="1000" dirty="0">
                <a:solidFill>
                  <a:schemeClr val="tx1">
                    <a:lumMod val="75000"/>
                    <a:lumOff val="25000"/>
                  </a:schemeClr>
                </a:solidFill>
                <a:latin typeface="Heebo" panose="00000500000000000000" pitchFamily="2" charset="-79"/>
                <a:cs typeface="Heebo" panose="00000500000000000000" pitchFamily="2" charset="-79"/>
              </a:rPr>
              <a:t>S&amp;P: BBB-/Stable</a:t>
            </a:r>
            <a:r>
              <a:rPr lang="he-IL" sz="1000" dirty="0">
                <a:solidFill>
                  <a:schemeClr val="tx1">
                    <a:lumMod val="75000"/>
                    <a:lumOff val="25000"/>
                  </a:schemeClr>
                </a:solidFill>
                <a:latin typeface="Heebo" panose="00000500000000000000" pitchFamily="2" charset="-79"/>
                <a:cs typeface="Heebo" panose="00000500000000000000" pitchFamily="2" charset="-79"/>
              </a:rPr>
              <a:t> , </a:t>
            </a:r>
            <a:endParaRPr lang="he-IL" sz="1000" b="1" dirty="0">
              <a:solidFill>
                <a:schemeClr val="tx1">
                  <a:lumMod val="75000"/>
                  <a:lumOff val="25000"/>
                </a:schemeClr>
              </a:solidFill>
              <a:latin typeface="Heebo" panose="00000500000000000000" pitchFamily="2" charset="-79"/>
              <a:cs typeface="Heebo" panose="00000500000000000000" pitchFamily="2" charset="-79"/>
            </a:endParaRPr>
          </a:p>
          <a:p>
            <a:pPr algn="just" defTabSz="1027364">
              <a:lnSpc>
                <a:spcPct val="150000"/>
              </a:lnSpc>
              <a:defRPr/>
            </a:pPr>
            <a:endParaRPr lang="he-IL" sz="1000" b="1" dirty="0">
              <a:solidFill>
                <a:schemeClr val="tx1">
                  <a:lumMod val="75000"/>
                  <a:lumOff val="25000"/>
                </a:schemeClr>
              </a:solidFill>
              <a:latin typeface="Heebo" panose="00000500000000000000" pitchFamily="2" charset="-79"/>
              <a:cs typeface="Heebo" panose="00000500000000000000" pitchFamily="2" charset="-79"/>
            </a:endParaRPr>
          </a:p>
          <a:p>
            <a:pPr algn="just">
              <a:lnSpc>
                <a:spcPct val="150000"/>
              </a:lnSpc>
            </a:pPr>
            <a:endParaRPr lang="en-IL" sz="1000" dirty="0">
              <a:solidFill>
                <a:schemeClr val="tx1">
                  <a:lumMod val="75000"/>
                  <a:lumOff val="25000"/>
                </a:schemeClr>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267052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19200"/>
            <a:ext cx="5856287" cy="3294063"/>
          </a:xfrm>
          <a:prstGeom prst="rect">
            <a:avLst/>
          </a:prstGeom>
        </p:spPr>
      </p:sp>
      <p:sp>
        <p:nvSpPr>
          <p:cNvPr id="4" name="Header Placeholder 3"/>
          <p:cNvSpPr>
            <a:spLocks noGrp="1"/>
          </p:cNvSpPr>
          <p:nvPr>
            <p:ph type="hdr" sz="quarter" idx="10"/>
          </p:nvPr>
        </p:nvSpPr>
        <p:spPr>
          <a:xfrm>
            <a:off x="4237419" y="31"/>
            <a:ext cx="3240363" cy="489756"/>
          </a:xfrm>
          <a:prstGeom prst="rect">
            <a:avLst/>
          </a:prstGeom>
        </p:spPr>
        <p:txBody>
          <a:bodyPr lIns="96486" tIns="48243" rIns="96486" bIns="48243"/>
          <a:lstStyle/>
          <a:p>
            <a:r>
              <a:rPr lang="en-US">
                <a:solidFill>
                  <a:prstClr val="black"/>
                </a:solidFill>
              </a:rPr>
              <a:t>DRAFT</a:t>
            </a:r>
            <a:endParaRPr lang="en-US" dirty="0">
              <a:solidFill>
                <a:prstClr val="black"/>
              </a:solidFill>
            </a:endParaRP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14</a:t>
            </a:fld>
            <a:endParaRPr lang="en-US" dirty="0">
              <a:solidFill>
                <a:prstClr val="black"/>
              </a:solidFill>
            </a:endParaRPr>
          </a:p>
        </p:txBody>
      </p:sp>
      <p:sp>
        <p:nvSpPr>
          <p:cNvPr id="6" name="Notes Placeholder 5"/>
          <p:cNvSpPr>
            <a:spLocks noGrp="1"/>
          </p:cNvSpPr>
          <p:nvPr>
            <p:ph type="body" sz="quarter" idx="12"/>
          </p:nvPr>
        </p:nvSpPr>
        <p:spPr>
          <a:xfrm>
            <a:off x="747777" y="4697606"/>
            <a:ext cx="5982208" cy="3843481"/>
          </a:xfrm>
          <a:prstGeom prst="rect">
            <a:avLst/>
          </a:prstGeom>
        </p:spPr>
        <p:txBody>
          <a:bodyPr lIns="96486" tIns="48243" rIns="96486" bIns="48243"/>
          <a:lstStyle/>
          <a:p>
            <a:endParaRPr lang="he-IL" dirty="0"/>
          </a:p>
        </p:txBody>
      </p:sp>
    </p:spTree>
    <p:extLst>
      <p:ext uri="{BB962C8B-B14F-4D97-AF65-F5344CB8AC3E}">
        <p14:creationId xmlns:p14="http://schemas.microsoft.com/office/powerpoint/2010/main" val="522516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1213" y="1219200"/>
            <a:ext cx="5856287" cy="3294063"/>
          </a:xfrm>
          <a:prstGeom prst="rect">
            <a:avLst/>
          </a:prstGeom>
        </p:spPr>
      </p:sp>
      <p:sp>
        <p:nvSpPr>
          <p:cNvPr id="3" name="Notes Placeholder 2"/>
          <p:cNvSpPr>
            <a:spLocks noGrp="1"/>
          </p:cNvSpPr>
          <p:nvPr>
            <p:ph type="body" idx="1"/>
          </p:nvPr>
        </p:nvSpPr>
        <p:spPr>
          <a:xfrm>
            <a:off x="747777" y="4697606"/>
            <a:ext cx="5982208" cy="3843481"/>
          </a:xfrm>
          <a:prstGeom prst="rect">
            <a:avLst/>
          </a:prstGeom>
        </p:spPr>
        <p:txBody>
          <a:bodyPr lIns="96494" tIns="48248" rIns="96494" bIns="48248"/>
          <a:lstStyle/>
          <a:p>
            <a:endParaRPr lang="he-IL" dirty="0"/>
          </a:p>
        </p:txBody>
      </p:sp>
      <p:sp>
        <p:nvSpPr>
          <p:cNvPr id="4" name="Header Placeholder 3"/>
          <p:cNvSpPr>
            <a:spLocks noGrp="1"/>
          </p:cNvSpPr>
          <p:nvPr>
            <p:ph type="hdr" sz="quarter" idx="10"/>
          </p:nvPr>
        </p:nvSpPr>
        <p:spPr>
          <a:xfrm>
            <a:off x="4237419" y="22"/>
            <a:ext cx="3240363" cy="489756"/>
          </a:xfrm>
          <a:prstGeom prst="rect">
            <a:avLst/>
          </a:prstGeom>
        </p:spPr>
        <p:txBody>
          <a:bodyPr lIns="96494" tIns="48248" rIns="96494" bIns="48248"/>
          <a:lstStyle/>
          <a:p>
            <a:r>
              <a:rPr lang="en-US" dirty="0">
                <a:solidFill>
                  <a:prstClr val="black"/>
                </a:solidFill>
              </a:rPr>
              <a:t>DRAFT</a:t>
            </a: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62760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1160463"/>
            <a:ext cx="5570537" cy="3133725"/>
          </a:xfrm>
        </p:spPr>
      </p:sp>
      <p:sp>
        <p:nvSpPr>
          <p:cNvPr id="4" name="Header Placeholder 3"/>
          <p:cNvSpPr>
            <a:spLocks noGrp="1"/>
          </p:cNvSpPr>
          <p:nvPr>
            <p:ph type="hdr" sz="quarter" idx="10"/>
          </p:nvPr>
        </p:nvSpPr>
        <p:spPr/>
        <p:txBody>
          <a:bodyPr lIns="94659" tIns="47329" rIns="94659" bIns="47329"/>
          <a:lstStyle/>
          <a:p>
            <a:pPr defTabSz="1218564">
              <a:defRPr/>
            </a:pPr>
            <a:r>
              <a:rPr lang="en-US" dirty="0">
                <a:solidFill>
                  <a:prstClr val="black"/>
                </a:solidFill>
                <a:latin typeface="Calibri" panose="020F0502020204030204"/>
              </a:rPr>
              <a:t>DRAFT</a:t>
            </a:r>
          </a:p>
        </p:txBody>
      </p:sp>
      <p:sp>
        <p:nvSpPr>
          <p:cNvPr id="5" name="Slide Number Placeholder 4"/>
          <p:cNvSpPr>
            <a:spLocks noGrp="1"/>
          </p:cNvSpPr>
          <p:nvPr>
            <p:ph type="sldNum" sz="quarter" idx="11"/>
          </p:nvPr>
        </p:nvSpPr>
        <p:spPr/>
        <p:txBody>
          <a:bodyPr/>
          <a:lstStyle/>
          <a:p>
            <a:pPr defTabSz="1218564">
              <a:defRPr/>
            </a:pPr>
            <a:fld id="{E480A0EA-4EE1-4B39-9127-13C7B7A81A21}" type="slidenum">
              <a:rPr lang="en-US">
                <a:solidFill>
                  <a:prstClr val="black"/>
                </a:solidFill>
                <a:latin typeface="Calibri" panose="020F0502020204030204"/>
              </a:rPr>
              <a:pPr defTabSz="1218564">
                <a:defRPr/>
              </a:pPr>
              <a:t>3</a:t>
            </a:fld>
            <a:endParaRPr lang="en-US" dirty="0">
              <a:solidFill>
                <a:prstClr val="black"/>
              </a:solidFill>
              <a:latin typeface="Calibri" panose="020F0502020204030204"/>
            </a:endParaRPr>
          </a:p>
        </p:txBody>
      </p:sp>
      <p:sp>
        <p:nvSpPr>
          <p:cNvPr id="3" name="Notes Placeholder 2"/>
          <p:cNvSpPr>
            <a:spLocks noGrp="1"/>
          </p:cNvSpPr>
          <p:nvPr>
            <p:ph type="body" idx="1"/>
          </p:nvPr>
        </p:nvSpPr>
        <p:spPr/>
        <p:txBody>
          <a:bodyPr lIns="94659" tIns="47329" rIns="94659" bIns="47329"/>
          <a:lstStyle/>
          <a:p>
            <a:endParaRPr lang="he-IL" dirty="0"/>
          </a:p>
        </p:txBody>
      </p:sp>
    </p:spTree>
    <p:extLst>
      <p:ext uri="{BB962C8B-B14F-4D97-AF65-F5344CB8AC3E}">
        <p14:creationId xmlns:p14="http://schemas.microsoft.com/office/powerpoint/2010/main" val="159790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4738" y="1123950"/>
            <a:ext cx="5392737" cy="3033713"/>
          </a:xfrm>
        </p:spPr>
      </p:sp>
      <p:sp>
        <p:nvSpPr>
          <p:cNvPr id="4" name="Header Placeholder 3"/>
          <p:cNvSpPr>
            <a:spLocks noGrp="1"/>
          </p:cNvSpPr>
          <p:nvPr>
            <p:ph type="hdr" sz="quarter" idx="10"/>
          </p:nvPr>
        </p:nvSpPr>
        <p:spPr/>
        <p:txBody>
          <a:bodyPr lIns="94645" tIns="47322" rIns="94645" bIns="47322"/>
          <a:lstStyle/>
          <a:p>
            <a:pPr defTabSz="1218386">
              <a:defRPr/>
            </a:pPr>
            <a:r>
              <a:rPr lang="en-US" dirty="0">
                <a:solidFill>
                  <a:prstClr val="black"/>
                </a:solidFill>
                <a:latin typeface="Calibri" panose="020F0502020204030204"/>
              </a:rPr>
              <a:t>DRAFT</a:t>
            </a:r>
          </a:p>
        </p:txBody>
      </p:sp>
      <p:sp>
        <p:nvSpPr>
          <p:cNvPr id="5" name="Slide Number Placeholder 4"/>
          <p:cNvSpPr>
            <a:spLocks noGrp="1"/>
          </p:cNvSpPr>
          <p:nvPr>
            <p:ph type="sldNum" sz="quarter" idx="11"/>
          </p:nvPr>
        </p:nvSpPr>
        <p:spPr/>
        <p:txBody>
          <a:bodyPr/>
          <a:lstStyle/>
          <a:p>
            <a:pPr defTabSz="1218386">
              <a:defRPr/>
            </a:pPr>
            <a:fld id="{E480A0EA-4EE1-4B39-9127-13C7B7A81A21}" type="slidenum">
              <a:rPr lang="en-US">
                <a:solidFill>
                  <a:prstClr val="black"/>
                </a:solidFill>
                <a:latin typeface="Calibri" panose="020F0502020204030204"/>
              </a:rPr>
              <a:pPr defTabSz="1218386">
                <a:defRPr/>
              </a:pPr>
              <a:t>4</a:t>
            </a:fld>
            <a:endParaRPr lang="en-US" dirty="0">
              <a:solidFill>
                <a:prstClr val="black"/>
              </a:solidFill>
              <a:latin typeface="Calibri" panose="020F0502020204030204"/>
            </a:endParaRPr>
          </a:p>
        </p:txBody>
      </p:sp>
      <p:sp>
        <p:nvSpPr>
          <p:cNvPr id="3" name="Notes Placeholder 2"/>
          <p:cNvSpPr>
            <a:spLocks noGrp="1"/>
          </p:cNvSpPr>
          <p:nvPr>
            <p:ph type="body" idx="1"/>
          </p:nvPr>
        </p:nvSpPr>
        <p:spPr/>
        <p:txBody>
          <a:bodyPr lIns="94645" tIns="47322" rIns="94645" bIns="47322"/>
          <a:lstStyle/>
          <a:p>
            <a:endParaRPr lang="he-IL" dirty="0"/>
          </a:p>
        </p:txBody>
      </p:sp>
    </p:spTree>
    <p:extLst>
      <p:ext uri="{BB962C8B-B14F-4D97-AF65-F5344CB8AC3E}">
        <p14:creationId xmlns:p14="http://schemas.microsoft.com/office/powerpoint/2010/main" val="372585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1304925"/>
            <a:ext cx="6261100" cy="3521075"/>
          </a:xfrm>
        </p:spPr>
      </p:sp>
      <p:sp>
        <p:nvSpPr>
          <p:cNvPr id="4" name="Header Placeholder 3"/>
          <p:cNvSpPr>
            <a:spLocks noGrp="1"/>
          </p:cNvSpPr>
          <p:nvPr>
            <p:ph type="hdr" sz="quarter" idx="10"/>
          </p:nvPr>
        </p:nvSpPr>
        <p:spPr/>
        <p:txBody>
          <a:bodyPr lIns="91391" tIns="45696" rIns="91391" bIns="45696"/>
          <a:lstStyle/>
          <a:p>
            <a:pPr algn="l" defTabSz="913917" rtl="0">
              <a:defRPr/>
            </a:pPr>
            <a:r>
              <a:rPr lang="en-US" sz="1200" dirty="0">
                <a:solidFill>
                  <a:prstClr val="black"/>
                </a:solidFill>
                <a:latin typeface="Calibri" panose="020F0502020204030204"/>
              </a:rPr>
              <a:t>DRAFT</a:t>
            </a:r>
          </a:p>
        </p:txBody>
      </p:sp>
      <p:sp>
        <p:nvSpPr>
          <p:cNvPr id="5" name="Slide Number Placeholder 4"/>
          <p:cNvSpPr>
            <a:spLocks noGrp="1"/>
          </p:cNvSpPr>
          <p:nvPr>
            <p:ph type="sldNum" sz="quarter" idx="11"/>
          </p:nvPr>
        </p:nvSpPr>
        <p:spPr/>
        <p:txBody>
          <a:bodyPr/>
          <a:lstStyle/>
          <a:p>
            <a:pPr algn="r" defTabSz="913917" rtl="0">
              <a:defRPr/>
            </a:pPr>
            <a:fld id="{E480A0EA-4EE1-4B39-9127-13C7B7A81A21}" type="slidenum">
              <a:rPr lang="en-US">
                <a:solidFill>
                  <a:prstClr val="black"/>
                </a:solidFill>
                <a:latin typeface="Calibri" panose="020F0502020204030204"/>
              </a:rPr>
              <a:pPr algn="r" defTabSz="913917" rtl="0">
                <a:defRPr/>
              </a:pPr>
              <a:t>5</a:t>
            </a:fld>
            <a:endParaRPr lang="en-US" dirty="0">
              <a:solidFill>
                <a:prstClr val="black"/>
              </a:solidFill>
              <a:latin typeface="Calibri" panose="020F0502020204030204"/>
            </a:endParaRPr>
          </a:p>
        </p:txBody>
      </p:sp>
      <p:sp>
        <p:nvSpPr>
          <p:cNvPr id="3" name="Notes Placeholder 2"/>
          <p:cNvSpPr>
            <a:spLocks noGrp="1"/>
          </p:cNvSpPr>
          <p:nvPr>
            <p:ph type="body" idx="1"/>
          </p:nvPr>
        </p:nvSpPr>
        <p:spPr/>
        <p:txBody>
          <a:bodyPr lIns="91391" tIns="45696" rIns="91391" bIns="45696"/>
          <a:lstStyle/>
          <a:p>
            <a:pPr algn="r" rtl="1"/>
            <a:endParaRPr lang="he-IL" dirty="0"/>
          </a:p>
        </p:txBody>
      </p:sp>
    </p:spTree>
    <p:extLst>
      <p:ext uri="{BB962C8B-B14F-4D97-AF65-F5344CB8AC3E}">
        <p14:creationId xmlns:p14="http://schemas.microsoft.com/office/powerpoint/2010/main" val="1007068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0338" y="1370013"/>
            <a:ext cx="6572250" cy="3697287"/>
          </a:xfrm>
        </p:spPr>
      </p:sp>
      <p:sp>
        <p:nvSpPr>
          <p:cNvPr id="4" name="Header Placeholder 3"/>
          <p:cNvSpPr>
            <a:spLocks noGrp="1"/>
          </p:cNvSpPr>
          <p:nvPr>
            <p:ph type="hdr" sz="quarter" idx="10"/>
          </p:nvPr>
        </p:nvSpPr>
        <p:spPr/>
        <p:txBody>
          <a:bodyPr/>
          <a:lstStyle/>
          <a:p>
            <a:pPr algn="l" defTabSz="931774" rtl="0">
              <a:defRPr/>
            </a:pPr>
            <a:r>
              <a:rPr lang="en-US" dirty="0">
                <a:solidFill>
                  <a:prstClr val="black"/>
                </a:solidFill>
                <a:latin typeface="Heebo" panose="00000500000000000000" pitchFamily="2" charset="-79"/>
              </a:rPr>
              <a:t>DRAFT</a:t>
            </a:r>
          </a:p>
        </p:txBody>
      </p:sp>
      <p:sp>
        <p:nvSpPr>
          <p:cNvPr id="5" name="Slide Number Placeholder 4"/>
          <p:cNvSpPr>
            <a:spLocks noGrp="1"/>
          </p:cNvSpPr>
          <p:nvPr>
            <p:ph type="sldNum" sz="quarter" idx="11"/>
          </p:nvPr>
        </p:nvSpPr>
        <p:spPr/>
        <p:txBody>
          <a:bodyPr/>
          <a:lstStyle/>
          <a:p>
            <a:pPr algn="r" defTabSz="931774" rtl="0">
              <a:defRPr/>
            </a:pPr>
            <a:fld id="{E480A0EA-4EE1-4B39-9127-13C7B7A81A21}" type="slidenum">
              <a:rPr lang="en-US">
                <a:solidFill>
                  <a:prstClr val="black"/>
                </a:solidFill>
                <a:latin typeface="Heebo" panose="00000500000000000000" pitchFamily="2" charset="-79"/>
              </a:rPr>
              <a:pPr algn="r" defTabSz="931774" rtl="0">
                <a:defRPr/>
              </a:pPr>
              <a:t>6</a:t>
            </a:fld>
            <a:endParaRPr lang="en-US" dirty="0">
              <a:solidFill>
                <a:prstClr val="black"/>
              </a:solidFill>
              <a:latin typeface="Heebo" panose="00000500000000000000" pitchFamily="2" charset="-79"/>
            </a:endParaRPr>
          </a:p>
        </p:txBody>
      </p:sp>
      <p:sp>
        <p:nvSpPr>
          <p:cNvPr id="3" name="Notes Placeholder 2"/>
          <p:cNvSpPr>
            <a:spLocks noGrp="1"/>
          </p:cNvSpPr>
          <p:nvPr>
            <p:ph type="body" idx="1"/>
          </p:nvPr>
        </p:nvSpPr>
        <p:spPr/>
        <p:txBody>
          <a:bodyPr/>
          <a:lstStyle/>
          <a:p>
            <a:pPr defTabSz="931774" rtl="0">
              <a:defRPr/>
            </a:pPr>
            <a:r>
              <a:rPr lang="he-IL" spc="-82" dirty="0">
                <a:solidFill>
                  <a:srgbClr val="0070C0"/>
                </a:solidFill>
                <a:latin typeface="Heebo" panose="00000500000000000000" pitchFamily="2" charset="-79"/>
                <a:cs typeface="Heebo" panose="00000500000000000000" pitchFamily="2" charset="-79"/>
              </a:rPr>
              <a:t>הקניונים שלנו מתאימים את עצמם למציאות משתנה וערוכים לפעילות מלאה</a:t>
            </a:r>
            <a:endParaRPr lang="he-IL" b="1" spc="-82" dirty="0">
              <a:solidFill>
                <a:srgbClr val="FF0000"/>
              </a:solidFill>
              <a:latin typeface="Heebo" panose="00000500000000000000" pitchFamily="2" charset="-79"/>
              <a:cs typeface="Heebo" panose="00000500000000000000" pitchFamily="2" charset="-79"/>
            </a:endParaRPr>
          </a:p>
          <a:p>
            <a:pPr defTabSz="931774">
              <a:defRPr/>
            </a:pPr>
            <a:r>
              <a:rPr lang="he-IL" spc="-82" dirty="0">
                <a:solidFill>
                  <a:srgbClr val="0070C0"/>
                </a:solidFill>
                <a:latin typeface="Heebo" panose="00000500000000000000" pitchFamily="2" charset="-79"/>
                <a:cs typeface="Heebo" panose="00000500000000000000" pitchFamily="2" charset="-79"/>
              </a:rPr>
              <a:t>תיק נכסים אורבאני </a:t>
            </a:r>
            <a:r>
              <a:rPr lang="he-IL" spc="-82" dirty="0">
                <a:solidFill>
                  <a:srgbClr val="FF0000"/>
                </a:solidFill>
                <a:latin typeface="Heebo" panose="00000500000000000000" pitchFamily="2" charset="-79"/>
                <a:cs typeface="Heebo" panose="00000500000000000000" pitchFamily="2" charset="-79"/>
              </a:rPr>
              <a:t>המשרת צרכים ושירותים יומיומיים, מפוזר גיאוגרפית וללא תלות בדיירים מהותיים</a:t>
            </a:r>
            <a:endParaRPr lang="he-IL" b="1" spc="-82" dirty="0">
              <a:solidFill>
                <a:srgbClr val="FF0000"/>
              </a:solidFill>
              <a:latin typeface="Heebo" panose="00000500000000000000" pitchFamily="2" charset="-79"/>
              <a:cs typeface="Heebo" panose="00000500000000000000" pitchFamily="2" charset="-79"/>
            </a:endParaRPr>
          </a:p>
          <a:p>
            <a:pPr algn="r" rtl="1"/>
            <a:endParaRPr lang="he-IL" dirty="0"/>
          </a:p>
        </p:txBody>
      </p:sp>
    </p:spTree>
    <p:extLst>
      <p:ext uri="{BB962C8B-B14F-4D97-AF65-F5344CB8AC3E}">
        <p14:creationId xmlns:p14="http://schemas.microsoft.com/office/powerpoint/2010/main" val="1007068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7675" y="1262063"/>
            <a:ext cx="6053138" cy="3405187"/>
          </a:xfrm>
        </p:spPr>
      </p:sp>
      <p:sp>
        <p:nvSpPr>
          <p:cNvPr id="4" name="Header Placeholder 3"/>
          <p:cNvSpPr>
            <a:spLocks noGrp="1"/>
          </p:cNvSpPr>
          <p:nvPr>
            <p:ph type="hdr" sz="quarter" idx="10"/>
          </p:nvPr>
        </p:nvSpPr>
        <p:spPr/>
        <p:txBody>
          <a:bodyPr lIns="96494" tIns="48248" rIns="96494" bIns="48248"/>
          <a:lstStyle/>
          <a:p>
            <a:r>
              <a:rPr lang="en-US" dirty="0">
                <a:solidFill>
                  <a:prstClr val="black"/>
                </a:solidFill>
              </a:rPr>
              <a:t>DRAFT</a:t>
            </a:r>
          </a:p>
        </p:txBody>
      </p:sp>
      <p:sp>
        <p:nvSpPr>
          <p:cNvPr id="5" name="Slide Number Placeholder 4"/>
          <p:cNvSpPr>
            <a:spLocks noGrp="1"/>
          </p:cNvSpPr>
          <p:nvPr>
            <p:ph type="sldNum" sz="quarter" idx="11"/>
          </p:nvPr>
        </p:nvSpPr>
        <p:spPr/>
        <p:txBody>
          <a:bodyPr/>
          <a:lstStyle/>
          <a:p>
            <a:fld id="{E480A0EA-4EE1-4B39-9127-13C7B7A81A21}" type="slidenum">
              <a:rPr lang="en-US" smtClean="0">
                <a:solidFill>
                  <a:prstClr val="black"/>
                </a:solidFill>
              </a:rPr>
              <a:pPr/>
              <a:t>7</a:t>
            </a:fld>
            <a:endParaRPr lang="en-US" dirty="0">
              <a:solidFill>
                <a:prstClr val="black"/>
              </a:solidFill>
            </a:endParaRPr>
          </a:p>
        </p:txBody>
      </p:sp>
      <p:sp>
        <p:nvSpPr>
          <p:cNvPr id="3" name="Notes Placeholder 2"/>
          <p:cNvSpPr>
            <a:spLocks noGrp="1"/>
          </p:cNvSpPr>
          <p:nvPr>
            <p:ph type="body" idx="1"/>
          </p:nvPr>
        </p:nvSpPr>
        <p:spPr/>
        <p:txBody>
          <a:bodyPr lIns="96494" tIns="48248" rIns="96494" bIns="48248"/>
          <a:lstStyle/>
          <a:p>
            <a:endParaRPr lang="he-IL" dirty="0"/>
          </a:p>
        </p:txBody>
      </p:sp>
    </p:spTree>
    <p:extLst>
      <p:ext uri="{BB962C8B-B14F-4D97-AF65-F5344CB8AC3E}">
        <p14:creationId xmlns:p14="http://schemas.microsoft.com/office/powerpoint/2010/main" val="3647719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0463"/>
            <a:ext cx="5575300" cy="3136900"/>
          </a:xfrm>
          <a:prstGeom prst="rect">
            <a:avLst/>
          </a:prstGeom>
        </p:spPr>
      </p:sp>
      <p:sp>
        <p:nvSpPr>
          <p:cNvPr id="4" name="Header Placeholder 3"/>
          <p:cNvSpPr>
            <a:spLocks noGrp="1"/>
          </p:cNvSpPr>
          <p:nvPr>
            <p:ph type="hdr" sz="quarter" idx="10"/>
          </p:nvPr>
        </p:nvSpPr>
        <p:spPr>
          <a:xfrm>
            <a:off x="3972580" y="37"/>
            <a:ext cx="3037840" cy="466434"/>
          </a:xfrm>
          <a:prstGeom prst="rect">
            <a:avLst/>
          </a:prstGeom>
        </p:spPr>
        <p:txBody>
          <a:bodyPr lIns="94645" tIns="47322" rIns="94645" bIns="47322"/>
          <a:lstStyle/>
          <a:p>
            <a:pPr defTabSz="1218852">
              <a:defRPr/>
            </a:pPr>
            <a:r>
              <a:rPr lang="en-US">
                <a:solidFill>
                  <a:prstClr val="black"/>
                </a:solidFill>
                <a:latin typeface="Calibri" panose="020F0502020204030204"/>
              </a:rPr>
              <a:t>DRAFT</a:t>
            </a:r>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1218852">
              <a:defRPr/>
            </a:pPr>
            <a:fld id="{E480A0EA-4EE1-4B39-9127-13C7B7A81A21}" type="slidenum">
              <a:rPr lang="en-US">
                <a:solidFill>
                  <a:prstClr val="black"/>
                </a:solidFill>
                <a:latin typeface="Calibri" panose="020F0502020204030204"/>
              </a:rPr>
              <a:pPr defTabSz="1218852">
                <a:defRPr/>
              </a:pPr>
              <a:t>8</a:t>
            </a:fld>
            <a:endParaRPr lang="en-US"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A28ECCDF-B07F-4335-965E-D6B2EA7622D8}"/>
              </a:ext>
            </a:extLst>
          </p:cNvPr>
          <p:cNvSpPr>
            <a:spLocks noGrp="1"/>
          </p:cNvSpPr>
          <p:nvPr>
            <p:ph type="body" idx="1"/>
          </p:nvPr>
        </p:nvSpPr>
        <p:spPr>
          <a:xfrm>
            <a:off x="429152" y="4297507"/>
            <a:ext cx="6145566" cy="4596552"/>
          </a:xfrm>
          <a:prstGeom prst="rect">
            <a:avLst/>
          </a:prstGeom>
        </p:spPr>
        <p:txBody>
          <a:bodyPr lIns="91391" tIns="45696" rIns="91391" bIns="45696"/>
          <a:lstStyle/>
          <a:p>
            <a:pPr algn="just">
              <a:lnSpc>
                <a:spcPct val="150000"/>
              </a:lnSpc>
            </a:pPr>
            <a:endParaRPr lang="he-IL" sz="1000" dirty="0"/>
          </a:p>
        </p:txBody>
      </p:sp>
    </p:spTree>
    <p:extLst>
      <p:ext uri="{BB962C8B-B14F-4D97-AF65-F5344CB8AC3E}">
        <p14:creationId xmlns:p14="http://schemas.microsoft.com/office/powerpoint/2010/main" val="414861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722" y="4473518"/>
            <a:ext cx="5608975" cy="3660281"/>
          </a:xfrm>
          <a:prstGeom prst="rect">
            <a:avLst/>
          </a:prstGeom>
        </p:spPr>
        <p:txBody>
          <a:bodyPr lIns="91400" tIns="45701" rIns="91400" bIns="45701"/>
          <a:lstStyle/>
          <a:p>
            <a:endParaRPr lang="en-US" dirty="0"/>
          </a:p>
        </p:txBody>
      </p:sp>
      <p:sp>
        <p:nvSpPr>
          <p:cNvPr id="4" name="Slide Number Placeholder 3"/>
          <p:cNvSpPr>
            <a:spLocks noGrp="1"/>
          </p:cNvSpPr>
          <p:nvPr>
            <p:ph type="sldNum" sz="quarter" idx="5"/>
          </p:nvPr>
        </p:nvSpPr>
        <p:spPr/>
        <p:txBody>
          <a:bodyPr/>
          <a:lstStyle/>
          <a:p>
            <a:pPr defTabSz="1218495">
              <a:defRPr/>
            </a:pPr>
            <a:fld id="{C21B16D8-54C1-43A5-B442-BB3A55339888}" type="slidenum">
              <a:rPr lang="he-IL">
                <a:solidFill>
                  <a:prstClr val="black"/>
                </a:solidFill>
                <a:latin typeface="Calibri" panose="020F0502020204030204"/>
                <a:cs typeface="Arial" panose="020B0604020202020204" pitchFamily="34" charset="0"/>
              </a:rPr>
              <a:pPr defTabSz="1218495">
                <a:defRPr/>
              </a:pPr>
              <a:t>9</a:t>
            </a:fld>
            <a:endParaRPr lang="he-IL">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96015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3555-798A-48A4-93DB-2920E5A8B118}"/>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IL"/>
          </a:p>
        </p:txBody>
      </p:sp>
      <p:sp>
        <p:nvSpPr>
          <p:cNvPr id="3" name="Subtitle 2">
            <a:extLst>
              <a:ext uri="{FF2B5EF4-FFF2-40B4-BE49-F238E27FC236}">
                <a16:creationId xmlns:a16="http://schemas.microsoft.com/office/drawing/2014/main" id="{D881313D-9933-4F6C-A8CE-761F408F1299}"/>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4600C2DD-E26D-4100-BD93-0E444592B14A}"/>
              </a:ext>
            </a:extLst>
          </p:cNvPr>
          <p:cNvSpPr>
            <a:spLocks noGrp="1"/>
          </p:cNvSpPr>
          <p:nvPr>
            <p:ph type="dt" sz="half" idx="10"/>
          </p:nvPr>
        </p:nvSpPr>
        <p:spPr/>
        <p:txBody>
          <a:bodyPr/>
          <a:lstStyle/>
          <a:p>
            <a:fld id="{6ACDED42-1C59-4C5E-8ACA-B6A7F10274A1}" type="datetime8">
              <a:rPr lang="en-IL" smtClean="0"/>
              <a:t>11/07/2023 09:15</a:t>
            </a:fld>
            <a:endParaRPr lang="en-IL"/>
          </a:p>
        </p:txBody>
      </p:sp>
      <p:sp>
        <p:nvSpPr>
          <p:cNvPr id="5" name="Footer Placeholder 4">
            <a:extLst>
              <a:ext uri="{FF2B5EF4-FFF2-40B4-BE49-F238E27FC236}">
                <a16:creationId xmlns:a16="http://schemas.microsoft.com/office/drawing/2014/main" id="{487EDD70-2EB3-4A63-BB79-110E4507D179}"/>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1293E0A-0317-4B9D-960A-3CE0E41CB011}"/>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5286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763C6-0516-4EEE-9A32-2167070F385E}"/>
              </a:ext>
            </a:extLst>
          </p:cNvPr>
          <p:cNvSpPr>
            <a:spLocks noGrp="1"/>
          </p:cNvSpPr>
          <p:nvPr>
            <p:ph type="dt" sz="half" idx="10"/>
          </p:nvPr>
        </p:nvSpPr>
        <p:spPr/>
        <p:txBody>
          <a:bodyPr/>
          <a:lstStyle/>
          <a:p>
            <a:fld id="{645B4724-2158-48AC-87C8-EB3906526D08}" type="datetime8">
              <a:rPr lang="en-IL" smtClean="0"/>
              <a:t>11/07/2023 09:15</a:t>
            </a:fld>
            <a:endParaRPr lang="en-IL"/>
          </a:p>
        </p:txBody>
      </p:sp>
      <p:sp>
        <p:nvSpPr>
          <p:cNvPr id="3" name="Footer Placeholder 2">
            <a:extLst>
              <a:ext uri="{FF2B5EF4-FFF2-40B4-BE49-F238E27FC236}">
                <a16:creationId xmlns:a16="http://schemas.microsoft.com/office/drawing/2014/main" id="{FB5922C4-84B1-433F-A422-BA59A87960D4}"/>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68D724AE-B191-4C29-B5E5-AF0DC53CC607}"/>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97374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763C6-0516-4EEE-9A32-2167070F385E}"/>
              </a:ext>
            </a:extLst>
          </p:cNvPr>
          <p:cNvSpPr>
            <a:spLocks noGrp="1"/>
          </p:cNvSpPr>
          <p:nvPr>
            <p:ph type="dt" sz="half" idx="10"/>
          </p:nvPr>
        </p:nvSpPr>
        <p:spPr/>
        <p:txBody>
          <a:bodyPr/>
          <a:lstStyle/>
          <a:p>
            <a:fld id="{645B4724-2158-48AC-87C8-EB3906526D08}" type="datetime8">
              <a:rPr lang="en-IL" smtClean="0"/>
              <a:t>11/07/2023 09:15</a:t>
            </a:fld>
            <a:endParaRPr lang="en-IL"/>
          </a:p>
        </p:txBody>
      </p:sp>
      <p:sp>
        <p:nvSpPr>
          <p:cNvPr id="3" name="Footer Placeholder 2">
            <a:extLst>
              <a:ext uri="{FF2B5EF4-FFF2-40B4-BE49-F238E27FC236}">
                <a16:creationId xmlns:a16="http://schemas.microsoft.com/office/drawing/2014/main" id="{FB5922C4-84B1-433F-A422-BA59A87960D4}"/>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68D724AE-B191-4C29-B5E5-AF0DC53CC607}"/>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5" name="Rectangle 4">
            <a:extLst>
              <a:ext uri="{FF2B5EF4-FFF2-40B4-BE49-F238E27FC236}">
                <a16:creationId xmlns:a16="http://schemas.microsoft.com/office/drawing/2014/main" id="{21A83C21-DD40-4AA6-8DBC-DCB0BF2EE1EB}"/>
              </a:ext>
            </a:extLst>
          </p:cNvPr>
          <p:cNvSpPr/>
          <p:nvPr userDrawn="1"/>
        </p:nvSpPr>
        <p:spPr>
          <a:xfrm>
            <a:off x="0" y="0"/>
            <a:ext cx="86305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297853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730-9871-4790-8227-3C029578385C}"/>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1D10ABE-AC72-4421-8FEA-49DE9C24DAEE}"/>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DE4102E3-DD14-43BE-B473-E2A34B09564B}"/>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CB9024D-4D54-4DA1-B6B7-8644A154A12C}"/>
              </a:ext>
            </a:extLst>
          </p:cNvPr>
          <p:cNvSpPr>
            <a:spLocks noGrp="1"/>
          </p:cNvSpPr>
          <p:nvPr>
            <p:ph type="dt" sz="half" idx="10"/>
          </p:nvPr>
        </p:nvSpPr>
        <p:spPr/>
        <p:txBody>
          <a:bodyPr/>
          <a:lstStyle/>
          <a:p>
            <a:fld id="{398416D2-883A-4730-80A4-DE40838BFDBC}" type="datetime8">
              <a:rPr lang="en-IL" smtClean="0"/>
              <a:t>11/07/2023 09:15</a:t>
            </a:fld>
            <a:endParaRPr lang="en-IL"/>
          </a:p>
        </p:txBody>
      </p:sp>
      <p:sp>
        <p:nvSpPr>
          <p:cNvPr id="6" name="Footer Placeholder 5">
            <a:extLst>
              <a:ext uri="{FF2B5EF4-FFF2-40B4-BE49-F238E27FC236}">
                <a16:creationId xmlns:a16="http://schemas.microsoft.com/office/drawing/2014/main" id="{23483C75-F3A8-4C9D-AA57-5C100568C2AF}"/>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D9222AD5-1F6B-430D-B54E-FE8D4A64849D}"/>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52345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8837-EF3A-4245-9BF0-D4EF8186878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FE8F609A-69CA-425F-91B7-6BBE4F0D6F6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IL"/>
          </a:p>
        </p:txBody>
      </p:sp>
      <p:sp>
        <p:nvSpPr>
          <p:cNvPr id="4" name="Text Placeholder 3">
            <a:extLst>
              <a:ext uri="{FF2B5EF4-FFF2-40B4-BE49-F238E27FC236}">
                <a16:creationId xmlns:a16="http://schemas.microsoft.com/office/drawing/2014/main" id="{C1916FD0-C972-4037-8FF6-A2A6996BD9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2E8D218-3CDF-4B35-9813-01EE133CA218}"/>
              </a:ext>
            </a:extLst>
          </p:cNvPr>
          <p:cNvSpPr>
            <a:spLocks noGrp="1"/>
          </p:cNvSpPr>
          <p:nvPr>
            <p:ph type="dt" sz="half" idx="10"/>
          </p:nvPr>
        </p:nvSpPr>
        <p:spPr/>
        <p:txBody>
          <a:bodyPr/>
          <a:lstStyle/>
          <a:p>
            <a:fld id="{50B42046-0643-4AC9-A1C9-898E89E79398}" type="datetime8">
              <a:rPr lang="en-IL" smtClean="0"/>
              <a:t>11/07/2023 09:15</a:t>
            </a:fld>
            <a:endParaRPr lang="en-IL"/>
          </a:p>
        </p:txBody>
      </p:sp>
      <p:sp>
        <p:nvSpPr>
          <p:cNvPr id="6" name="Footer Placeholder 5">
            <a:extLst>
              <a:ext uri="{FF2B5EF4-FFF2-40B4-BE49-F238E27FC236}">
                <a16:creationId xmlns:a16="http://schemas.microsoft.com/office/drawing/2014/main" id="{B5511443-6B76-4478-AFE8-C30C39369854}"/>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39D71D7-2384-468E-845F-6CF1E98B8F98}"/>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144685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802C-FFE8-49DA-895F-F6C5DB289A26}"/>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901CF5E9-0359-47FE-8BC2-67539D31BF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B3942009-CE22-4236-BF9B-F5B471B9B53C}"/>
              </a:ext>
            </a:extLst>
          </p:cNvPr>
          <p:cNvSpPr>
            <a:spLocks noGrp="1"/>
          </p:cNvSpPr>
          <p:nvPr>
            <p:ph type="dt" sz="half" idx="10"/>
          </p:nvPr>
        </p:nvSpPr>
        <p:spPr/>
        <p:txBody>
          <a:bodyPr/>
          <a:lstStyle/>
          <a:p>
            <a:fld id="{DE4F9945-5D08-4CED-A382-129A7331801C}" type="datetime8">
              <a:rPr lang="en-IL" smtClean="0"/>
              <a:t>11/07/2023 09:15</a:t>
            </a:fld>
            <a:endParaRPr lang="en-IL"/>
          </a:p>
        </p:txBody>
      </p:sp>
      <p:sp>
        <p:nvSpPr>
          <p:cNvPr id="5" name="Footer Placeholder 4">
            <a:extLst>
              <a:ext uri="{FF2B5EF4-FFF2-40B4-BE49-F238E27FC236}">
                <a16:creationId xmlns:a16="http://schemas.microsoft.com/office/drawing/2014/main" id="{13E7BDC7-333E-4F16-880D-7BF78B59D435}"/>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7FBD416D-1077-43C4-BA53-3DE3FF65A88A}"/>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19242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C7B41-F125-49C1-A697-5A9F9E98A906}"/>
              </a:ext>
            </a:extLst>
          </p:cNvPr>
          <p:cNvSpPr>
            <a:spLocks noGrp="1"/>
          </p:cNvSpPr>
          <p:nvPr>
            <p:ph type="title" orient="vert"/>
          </p:nvPr>
        </p:nvSpPr>
        <p:spPr>
          <a:xfrm>
            <a:off x="8724901" y="366185"/>
            <a:ext cx="2628900" cy="5810249"/>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C62BC266-6259-48D0-BA9B-4A76D4DFB08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3DC1027B-554C-4E9A-BA42-860038B1687E}"/>
              </a:ext>
            </a:extLst>
          </p:cNvPr>
          <p:cNvSpPr>
            <a:spLocks noGrp="1"/>
          </p:cNvSpPr>
          <p:nvPr>
            <p:ph type="dt" sz="half" idx="10"/>
          </p:nvPr>
        </p:nvSpPr>
        <p:spPr/>
        <p:txBody>
          <a:bodyPr/>
          <a:lstStyle/>
          <a:p>
            <a:fld id="{DC50B98A-F844-4BEC-A07D-C285B3A74E19}" type="datetime8">
              <a:rPr lang="en-IL" smtClean="0"/>
              <a:t>11/07/2023 09:15</a:t>
            </a:fld>
            <a:endParaRPr lang="en-IL"/>
          </a:p>
        </p:txBody>
      </p:sp>
      <p:sp>
        <p:nvSpPr>
          <p:cNvPr id="5" name="Footer Placeholder 4">
            <a:extLst>
              <a:ext uri="{FF2B5EF4-FFF2-40B4-BE49-F238E27FC236}">
                <a16:creationId xmlns:a16="http://schemas.microsoft.com/office/drawing/2014/main" id="{618521DA-C127-45C6-9064-8C8926FB700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26E4D58-6E91-4070-80B0-486595B7ABBE}"/>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59272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D85732-B2C2-4218-B10B-6587C661B699}"/>
              </a:ext>
            </a:extLst>
          </p:cNvPr>
          <p:cNvSpPr>
            <a:spLocks noGrp="1"/>
          </p:cNvSpPr>
          <p:nvPr>
            <p:ph type="pic" sz="quarter" idx="13"/>
          </p:nvPr>
        </p:nvSpPr>
        <p:spPr>
          <a:xfrm>
            <a:off x="0" y="0"/>
            <a:ext cx="6858000" cy="6858000"/>
          </a:xfrm>
          <a:prstGeom prst="round1Rect">
            <a:avLst>
              <a:gd name="adj" fmla="val 50000"/>
            </a:avLst>
          </a:prstGeom>
        </p:spPr>
        <p:txBody>
          <a:bodyPr/>
          <a:lstStyle/>
          <a:p>
            <a:endParaRPr lang="en-IL"/>
          </a:p>
        </p:txBody>
      </p:sp>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6096000" y="171452"/>
            <a:ext cx="5865962"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3434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4869713" y="171452"/>
            <a:ext cx="7092250"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13" name="Picture Placeholder 12">
            <a:extLst>
              <a:ext uri="{FF2B5EF4-FFF2-40B4-BE49-F238E27FC236}">
                <a16:creationId xmlns:a16="http://schemas.microsoft.com/office/drawing/2014/main" id="{C2125B4B-6929-C43F-6E2D-B34764EB29BD}"/>
              </a:ext>
            </a:extLst>
          </p:cNvPr>
          <p:cNvSpPr>
            <a:spLocks noGrp="1"/>
          </p:cNvSpPr>
          <p:nvPr>
            <p:ph type="pic" sz="quarter" idx="16"/>
          </p:nvPr>
        </p:nvSpPr>
        <p:spPr>
          <a:xfrm>
            <a:off x="834811" y="0"/>
            <a:ext cx="3843515" cy="6858000"/>
          </a:xfrm>
        </p:spPr>
        <p:txBody>
          <a:bodyPr/>
          <a:lstStyle/>
          <a:p>
            <a:endParaRPr lang="en-IL"/>
          </a:p>
        </p:txBody>
      </p:sp>
    </p:spTree>
    <p:extLst>
      <p:ext uri="{BB962C8B-B14F-4D97-AF65-F5344CB8AC3E}">
        <p14:creationId xmlns:p14="http://schemas.microsoft.com/office/powerpoint/2010/main" val="371204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C41A27-F3CF-A102-B6A5-498DFFE5BF6E}"/>
              </a:ext>
            </a:extLst>
          </p:cNvPr>
          <p:cNvSpPr>
            <a:spLocks noGrp="1"/>
          </p:cNvSpPr>
          <p:nvPr>
            <p:ph type="pic" sz="quarter" idx="20"/>
          </p:nvPr>
        </p:nvSpPr>
        <p:spPr>
          <a:xfrm>
            <a:off x="1" y="3534770"/>
            <a:ext cx="7791788" cy="3323230"/>
          </a:xfrm>
          <a:custGeom>
            <a:avLst/>
            <a:gdLst>
              <a:gd name="connsiteX0" fmla="*/ 2014029 w 7791788"/>
              <a:gd name="connsiteY0" fmla="*/ 0 h 3323230"/>
              <a:gd name="connsiteX1" fmla="*/ 4368129 w 7791788"/>
              <a:gd name="connsiteY1" fmla="*/ 0 h 3323230"/>
              <a:gd name="connsiteX2" fmla="*/ 4380492 w 7791788"/>
              <a:gd name="connsiteY2" fmla="*/ 244825 h 3323230"/>
              <a:gd name="connsiteX3" fmla="*/ 7791788 w 7791788"/>
              <a:gd name="connsiteY3" fmla="*/ 3323230 h 3323230"/>
              <a:gd name="connsiteX4" fmla="*/ 2718302 w 7791788"/>
              <a:gd name="connsiteY4" fmla="*/ 3323230 h 3323230"/>
              <a:gd name="connsiteX5" fmla="*/ 2014029 w 7791788"/>
              <a:gd name="connsiteY5" fmla="*/ 3323230 h 3323230"/>
              <a:gd name="connsiteX6" fmla="*/ 2014029 w 7791788"/>
              <a:gd name="connsiteY6" fmla="*/ 3323229 h 3323230"/>
              <a:gd name="connsiteX7" fmla="*/ 0 w 7791788"/>
              <a:gd name="connsiteY7" fmla="*/ 3323229 h 3323230"/>
              <a:gd name="connsiteX8" fmla="*/ 0 w 7791788"/>
              <a:gd name="connsiteY8" fmla="*/ 593 h 3323230"/>
              <a:gd name="connsiteX9" fmla="*/ 2014029 w 7791788"/>
              <a:gd name="connsiteY9" fmla="*/ 593 h 332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1788" h="3323230">
                <a:moveTo>
                  <a:pt x="2014029" y="0"/>
                </a:moveTo>
                <a:lnTo>
                  <a:pt x="4368129" y="0"/>
                </a:lnTo>
                <a:lnTo>
                  <a:pt x="4380492" y="244825"/>
                </a:lnTo>
                <a:cubicBezTo>
                  <a:pt x="4556091" y="1973919"/>
                  <a:pt x="6016366" y="3323230"/>
                  <a:pt x="7791788" y="3323230"/>
                </a:cubicBezTo>
                <a:lnTo>
                  <a:pt x="2718302" y="3323230"/>
                </a:lnTo>
                <a:lnTo>
                  <a:pt x="2014029" y="3323230"/>
                </a:lnTo>
                <a:lnTo>
                  <a:pt x="2014029" y="3323229"/>
                </a:lnTo>
                <a:lnTo>
                  <a:pt x="0" y="3323229"/>
                </a:lnTo>
                <a:lnTo>
                  <a:pt x="0" y="593"/>
                </a:lnTo>
                <a:lnTo>
                  <a:pt x="2014029" y="593"/>
                </a:lnTo>
                <a:close/>
              </a:path>
            </a:pathLst>
          </a:custGeom>
        </p:spPr>
        <p:txBody>
          <a:bodyPr wrap="square">
            <a:noAutofit/>
          </a:bodyPr>
          <a:lstStyle/>
          <a:p>
            <a:endParaRPr lang="en-IL"/>
          </a:p>
        </p:txBody>
      </p:sp>
      <p:sp>
        <p:nvSpPr>
          <p:cNvPr id="17" name="Picture Placeholder 16">
            <a:extLst>
              <a:ext uri="{FF2B5EF4-FFF2-40B4-BE49-F238E27FC236}">
                <a16:creationId xmlns:a16="http://schemas.microsoft.com/office/drawing/2014/main" id="{99D4CE45-6F1F-1213-54A9-DE6541AC57A9}"/>
              </a:ext>
            </a:extLst>
          </p:cNvPr>
          <p:cNvSpPr>
            <a:spLocks noGrp="1"/>
          </p:cNvSpPr>
          <p:nvPr>
            <p:ph type="pic" sz="quarter" idx="21"/>
          </p:nvPr>
        </p:nvSpPr>
        <p:spPr>
          <a:xfrm>
            <a:off x="0" y="-4594"/>
            <a:ext cx="4365410" cy="3496806"/>
          </a:xfrm>
          <a:custGeom>
            <a:avLst/>
            <a:gdLst>
              <a:gd name="connsiteX0" fmla="*/ 0 w 5932781"/>
              <a:gd name="connsiteY0" fmla="*/ 0 h 3496806"/>
              <a:gd name="connsiteX1" fmla="*/ 2832842 w 5932781"/>
              <a:gd name="connsiteY1" fmla="*/ 0 h 3496806"/>
              <a:gd name="connsiteX2" fmla="*/ 3803515 w 5932781"/>
              <a:gd name="connsiteY2" fmla="*/ 0 h 3496806"/>
              <a:gd name="connsiteX3" fmla="*/ 4285674 w 5932781"/>
              <a:gd name="connsiteY3" fmla="*/ 0 h 3496806"/>
              <a:gd name="connsiteX4" fmla="*/ 5930160 w 5932781"/>
              <a:gd name="connsiteY4" fmla="*/ 0 h 3496806"/>
              <a:gd name="connsiteX5" fmla="*/ 5930160 w 5932781"/>
              <a:gd name="connsiteY5" fmla="*/ 3444666 h 3496806"/>
              <a:gd name="connsiteX6" fmla="*/ 5932781 w 5932781"/>
              <a:gd name="connsiteY6" fmla="*/ 3496806 h 3496806"/>
              <a:gd name="connsiteX7" fmla="*/ 3803515 w 5932781"/>
              <a:gd name="connsiteY7" fmla="*/ 3496806 h 3496806"/>
              <a:gd name="connsiteX8" fmla="*/ 2832842 w 5932781"/>
              <a:gd name="connsiteY8" fmla="*/ 3496806 h 3496806"/>
              <a:gd name="connsiteX9" fmla="*/ 0 w 5932781"/>
              <a:gd name="connsiteY9" fmla="*/ 3496806 h 349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2781" h="3496806">
                <a:moveTo>
                  <a:pt x="0" y="0"/>
                </a:moveTo>
                <a:lnTo>
                  <a:pt x="2832842" y="0"/>
                </a:lnTo>
                <a:lnTo>
                  <a:pt x="3803515" y="0"/>
                </a:lnTo>
                <a:lnTo>
                  <a:pt x="4285674" y="0"/>
                </a:lnTo>
                <a:lnTo>
                  <a:pt x="5930160" y="0"/>
                </a:lnTo>
                <a:lnTo>
                  <a:pt x="5930160" y="3444666"/>
                </a:lnTo>
                <a:lnTo>
                  <a:pt x="5932781" y="3496806"/>
                </a:lnTo>
                <a:lnTo>
                  <a:pt x="3803515" y="3496806"/>
                </a:lnTo>
                <a:lnTo>
                  <a:pt x="2832842" y="3496806"/>
                </a:lnTo>
                <a:lnTo>
                  <a:pt x="0" y="3496806"/>
                </a:lnTo>
                <a:close/>
              </a:path>
            </a:pathLst>
          </a:custGeom>
        </p:spPr>
        <p:txBody>
          <a:bodyPr wrap="square">
            <a:noAutofit/>
          </a:bodyPr>
          <a:lstStyle/>
          <a:p>
            <a:endParaRPr lang="en-IL"/>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13" name="Title 1">
            <a:extLst>
              <a:ext uri="{FF2B5EF4-FFF2-40B4-BE49-F238E27FC236}">
                <a16:creationId xmlns:a16="http://schemas.microsoft.com/office/drawing/2014/main" id="{79914395-79E7-45E4-F6C3-FA423F571021}"/>
              </a:ext>
            </a:extLst>
          </p:cNvPr>
          <p:cNvSpPr>
            <a:spLocks noGrp="1"/>
          </p:cNvSpPr>
          <p:nvPr>
            <p:ph type="title"/>
          </p:nvPr>
        </p:nvSpPr>
        <p:spPr>
          <a:xfrm>
            <a:off x="6096000" y="171452"/>
            <a:ext cx="5865962" cy="649816"/>
          </a:xfrm>
        </p:spPr>
        <p:txBody>
          <a:bodyPr/>
          <a:lstStyle/>
          <a:p>
            <a:r>
              <a:rPr lang="en-US" dirty="0"/>
              <a:t>Click to edit Master title style</a:t>
            </a:r>
            <a:endParaRPr lang="en-IL" dirty="0"/>
          </a:p>
        </p:txBody>
      </p:sp>
    </p:spTree>
    <p:extLst>
      <p:ext uri="{BB962C8B-B14F-4D97-AF65-F5344CB8AC3E}">
        <p14:creationId xmlns:p14="http://schemas.microsoft.com/office/powerpoint/2010/main" val="137663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2845749" y="171452"/>
            <a:ext cx="5632783"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13" name="Picture Placeholder 12">
            <a:extLst>
              <a:ext uri="{FF2B5EF4-FFF2-40B4-BE49-F238E27FC236}">
                <a16:creationId xmlns:a16="http://schemas.microsoft.com/office/drawing/2014/main" id="{C2125B4B-6929-C43F-6E2D-B34764EB29BD}"/>
              </a:ext>
            </a:extLst>
          </p:cNvPr>
          <p:cNvSpPr>
            <a:spLocks noGrp="1"/>
          </p:cNvSpPr>
          <p:nvPr>
            <p:ph type="pic" sz="quarter" idx="16"/>
          </p:nvPr>
        </p:nvSpPr>
        <p:spPr>
          <a:xfrm>
            <a:off x="8800858" y="0"/>
            <a:ext cx="3391142" cy="6858000"/>
          </a:xfrm>
        </p:spPr>
        <p:txBody>
          <a:bodyPr/>
          <a:lstStyle/>
          <a:p>
            <a:endParaRPr lang="en-IL"/>
          </a:p>
        </p:txBody>
      </p:sp>
    </p:spTree>
    <p:extLst>
      <p:ext uri="{BB962C8B-B14F-4D97-AF65-F5344CB8AC3E}">
        <p14:creationId xmlns:p14="http://schemas.microsoft.com/office/powerpoint/2010/main" val="224026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6448-646D-4A16-9C0B-2ED00AD9D81D}"/>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8CD3C933-D30E-4237-8581-F9B41FA89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FEE7536-7F2B-4367-AC23-460D0C70CE37}"/>
              </a:ext>
            </a:extLst>
          </p:cNvPr>
          <p:cNvSpPr>
            <a:spLocks noGrp="1"/>
          </p:cNvSpPr>
          <p:nvPr>
            <p:ph type="dt" sz="half" idx="10"/>
          </p:nvPr>
        </p:nvSpPr>
        <p:spPr/>
        <p:txBody>
          <a:bodyPr/>
          <a:lstStyle/>
          <a:p>
            <a:fld id="{04649C09-66B0-45B6-BDF6-EA331A9001E8}" type="datetime8">
              <a:rPr lang="en-IL" smtClean="0"/>
              <a:t>11/07/2023 09:15</a:t>
            </a:fld>
            <a:endParaRPr lang="en-IL"/>
          </a:p>
        </p:txBody>
      </p:sp>
      <p:sp>
        <p:nvSpPr>
          <p:cNvPr id="5" name="Footer Placeholder 4">
            <a:extLst>
              <a:ext uri="{FF2B5EF4-FFF2-40B4-BE49-F238E27FC236}">
                <a16:creationId xmlns:a16="http://schemas.microsoft.com/office/drawing/2014/main" id="{AB2E69FE-2A3A-4796-8588-56BF0A539FC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4AACFA1-2709-4B0C-AA73-6E9D86F8C6C8}"/>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084837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3555-798A-48A4-93DB-2920E5A8B118}"/>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endParaRPr lang="en-IL"/>
          </a:p>
        </p:txBody>
      </p:sp>
      <p:sp>
        <p:nvSpPr>
          <p:cNvPr id="3" name="Subtitle 2">
            <a:extLst>
              <a:ext uri="{FF2B5EF4-FFF2-40B4-BE49-F238E27FC236}">
                <a16:creationId xmlns:a16="http://schemas.microsoft.com/office/drawing/2014/main" id="{D881313D-9933-4F6C-A8CE-761F408F1299}"/>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4600C2DD-E26D-4100-BD93-0E444592B14A}"/>
              </a:ext>
            </a:extLst>
          </p:cNvPr>
          <p:cNvSpPr>
            <a:spLocks noGrp="1"/>
          </p:cNvSpPr>
          <p:nvPr>
            <p:ph type="dt" sz="half" idx="10"/>
          </p:nvPr>
        </p:nvSpPr>
        <p:spPr/>
        <p:txBody>
          <a:bodyPr/>
          <a:lstStyle/>
          <a:p>
            <a:fld id="{6ACDED42-1C59-4C5E-8ACA-B6A7F10274A1}" type="datetime8">
              <a:rPr lang="en-IL" smtClean="0"/>
              <a:t>11/07/2023 09:15</a:t>
            </a:fld>
            <a:endParaRPr lang="en-IL"/>
          </a:p>
        </p:txBody>
      </p:sp>
      <p:sp>
        <p:nvSpPr>
          <p:cNvPr id="5" name="Footer Placeholder 4">
            <a:extLst>
              <a:ext uri="{FF2B5EF4-FFF2-40B4-BE49-F238E27FC236}">
                <a16:creationId xmlns:a16="http://schemas.microsoft.com/office/drawing/2014/main" id="{487EDD70-2EB3-4A63-BB79-110E4507D179}"/>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1293E0A-0317-4B9D-960A-3CE0E41CB011}"/>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72158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26448-646D-4A16-9C0B-2ED00AD9D81D}"/>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8CD3C933-D30E-4237-8581-F9B41FA896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1FEE7536-7F2B-4367-AC23-460D0C70CE37}"/>
              </a:ext>
            </a:extLst>
          </p:cNvPr>
          <p:cNvSpPr>
            <a:spLocks noGrp="1"/>
          </p:cNvSpPr>
          <p:nvPr>
            <p:ph type="dt" sz="half" idx="10"/>
          </p:nvPr>
        </p:nvSpPr>
        <p:spPr/>
        <p:txBody>
          <a:bodyPr/>
          <a:lstStyle/>
          <a:p>
            <a:fld id="{04649C09-66B0-45B6-BDF6-EA331A9001E8}" type="datetime8">
              <a:rPr lang="en-IL" smtClean="0"/>
              <a:t>11/07/2023 09:15</a:t>
            </a:fld>
            <a:endParaRPr lang="en-IL"/>
          </a:p>
        </p:txBody>
      </p:sp>
      <p:sp>
        <p:nvSpPr>
          <p:cNvPr id="5" name="Footer Placeholder 4">
            <a:extLst>
              <a:ext uri="{FF2B5EF4-FFF2-40B4-BE49-F238E27FC236}">
                <a16:creationId xmlns:a16="http://schemas.microsoft.com/office/drawing/2014/main" id="{AB2E69FE-2A3A-4796-8588-56BF0A539FC4}"/>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4AACFA1-2709-4B0C-AA73-6E9D86F8C6C8}"/>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3339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DE21-9108-41F8-963E-BA6C56525DB1}"/>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E72F4FE5-A1E6-402C-A76D-D3988FD25299}"/>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B4C47-8764-4E35-97C7-AAE1D2132B98}"/>
              </a:ext>
            </a:extLst>
          </p:cNvPr>
          <p:cNvSpPr>
            <a:spLocks noGrp="1"/>
          </p:cNvSpPr>
          <p:nvPr>
            <p:ph type="dt" sz="half" idx="10"/>
          </p:nvPr>
        </p:nvSpPr>
        <p:spPr/>
        <p:txBody>
          <a:bodyPr/>
          <a:lstStyle/>
          <a:p>
            <a:fld id="{BBABABF3-C7F7-4ECC-A830-B41F686B0359}" type="datetime8">
              <a:rPr lang="en-IL" smtClean="0"/>
              <a:t>11/07/2023 09:15</a:t>
            </a:fld>
            <a:endParaRPr lang="en-IL"/>
          </a:p>
        </p:txBody>
      </p:sp>
      <p:sp>
        <p:nvSpPr>
          <p:cNvPr id="5" name="Footer Placeholder 4">
            <a:extLst>
              <a:ext uri="{FF2B5EF4-FFF2-40B4-BE49-F238E27FC236}">
                <a16:creationId xmlns:a16="http://schemas.microsoft.com/office/drawing/2014/main" id="{F94147C6-7DA7-4392-B6B8-DFB85939EF67}"/>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80B3B36E-8141-4A5B-A090-9E088A37FF78}"/>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87294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2D42-2E3C-4D0F-8B7B-8980892D2C9E}"/>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91EAC701-EE2F-462F-8A74-FCC21083D8DA}"/>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731BF129-8CE9-482F-8955-96F1D0DEC10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1A554AAD-23E0-4E64-8AA9-C2D964F39D94}"/>
              </a:ext>
            </a:extLst>
          </p:cNvPr>
          <p:cNvSpPr>
            <a:spLocks noGrp="1"/>
          </p:cNvSpPr>
          <p:nvPr>
            <p:ph type="dt" sz="half" idx="10"/>
          </p:nvPr>
        </p:nvSpPr>
        <p:spPr/>
        <p:txBody>
          <a:bodyPr/>
          <a:lstStyle/>
          <a:p>
            <a:fld id="{0423A7C3-6733-4711-99B1-CA1B0163A86F}" type="datetime8">
              <a:rPr lang="en-IL" smtClean="0"/>
              <a:t>11/07/2023 09:15</a:t>
            </a:fld>
            <a:endParaRPr lang="en-IL"/>
          </a:p>
        </p:txBody>
      </p:sp>
      <p:sp>
        <p:nvSpPr>
          <p:cNvPr id="6" name="Footer Placeholder 5">
            <a:extLst>
              <a:ext uri="{FF2B5EF4-FFF2-40B4-BE49-F238E27FC236}">
                <a16:creationId xmlns:a16="http://schemas.microsoft.com/office/drawing/2014/main" id="{4BBF8A20-0524-4C07-B179-51F15A99A422}"/>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6D65BBAF-24D1-4618-89DA-40808C07107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154993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B6B0-54FE-4681-A844-F2B061FF7000}"/>
              </a:ext>
            </a:extLst>
          </p:cNvPr>
          <p:cNvSpPr>
            <a:spLocks noGrp="1"/>
          </p:cNvSpPr>
          <p:nvPr>
            <p:ph type="title"/>
          </p:nvPr>
        </p:nvSpPr>
        <p:spPr>
          <a:xfrm>
            <a:off x="840317" y="366185"/>
            <a:ext cx="10515600" cy="132503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58F99561-F25D-4F7F-A37B-D4E660CABE6B}"/>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4B6A847-A170-424A-AD93-DB259ECF504F}"/>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58393F6-2D6F-4539-94B6-E8E674411280}"/>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54A0FBA-E093-414C-ACE2-03186AB12A4E}"/>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ACC01470-C00C-43B9-9887-C320AF46781C}"/>
              </a:ext>
            </a:extLst>
          </p:cNvPr>
          <p:cNvSpPr>
            <a:spLocks noGrp="1"/>
          </p:cNvSpPr>
          <p:nvPr>
            <p:ph type="dt" sz="half" idx="10"/>
          </p:nvPr>
        </p:nvSpPr>
        <p:spPr/>
        <p:txBody>
          <a:bodyPr/>
          <a:lstStyle/>
          <a:p>
            <a:fld id="{21B2E920-BDF1-4478-AF9E-8DFE46172F06}" type="datetime8">
              <a:rPr lang="en-IL" smtClean="0"/>
              <a:t>11/07/2023 09:15</a:t>
            </a:fld>
            <a:endParaRPr lang="en-IL"/>
          </a:p>
        </p:txBody>
      </p:sp>
      <p:sp>
        <p:nvSpPr>
          <p:cNvPr id="8" name="Footer Placeholder 7">
            <a:extLst>
              <a:ext uri="{FF2B5EF4-FFF2-40B4-BE49-F238E27FC236}">
                <a16:creationId xmlns:a16="http://schemas.microsoft.com/office/drawing/2014/main" id="{2EF9A3F1-B00A-4AFD-96B5-D8819DBBD5A2}"/>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00067560-6298-41AB-9E90-A93C284C346D}"/>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6768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63543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89452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D85732-B2C2-4218-B10B-6587C661B699}"/>
              </a:ext>
            </a:extLst>
          </p:cNvPr>
          <p:cNvSpPr>
            <a:spLocks noGrp="1"/>
          </p:cNvSpPr>
          <p:nvPr>
            <p:ph type="pic" sz="quarter" idx="13"/>
          </p:nvPr>
        </p:nvSpPr>
        <p:spPr>
          <a:xfrm>
            <a:off x="0" y="0"/>
            <a:ext cx="6858000" cy="6858000"/>
          </a:xfrm>
          <a:prstGeom prst="round1Rect">
            <a:avLst>
              <a:gd name="adj" fmla="val 50000"/>
            </a:avLst>
          </a:prstGeom>
        </p:spPr>
        <p:txBody>
          <a:bodyPr/>
          <a:lstStyle/>
          <a:p>
            <a:endParaRPr lang="en-IL"/>
          </a:p>
        </p:txBody>
      </p:sp>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6096000" y="171452"/>
            <a:ext cx="5865962"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18420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6096000" y="171452"/>
            <a:ext cx="5865962"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11" name="Picture Placeholder 10">
            <a:extLst>
              <a:ext uri="{FF2B5EF4-FFF2-40B4-BE49-F238E27FC236}">
                <a16:creationId xmlns:a16="http://schemas.microsoft.com/office/drawing/2014/main" id="{599C0508-DA71-4B7C-A22E-AE0FD5F468F1}"/>
              </a:ext>
            </a:extLst>
          </p:cNvPr>
          <p:cNvSpPr>
            <a:spLocks noGrp="1"/>
          </p:cNvSpPr>
          <p:nvPr>
            <p:ph type="pic" sz="quarter" idx="14"/>
          </p:nvPr>
        </p:nvSpPr>
        <p:spPr>
          <a:xfrm>
            <a:off x="1" y="0"/>
            <a:ext cx="7439279" cy="6858000"/>
          </a:xfrm>
          <a:custGeom>
            <a:avLst/>
            <a:gdLst>
              <a:gd name="connsiteX0" fmla="*/ 0 w 7439279"/>
              <a:gd name="connsiteY0" fmla="*/ 0 h 6858000"/>
              <a:gd name="connsiteX1" fmla="*/ 7439279 w 7439279"/>
              <a:gd name="connsiteY1" fmla="*/ 0 h 6858000"/>
              <a:gd name="connsiteX2" fmla="*/ 4010279 w 7439279"/>
              <a:gd name="connsiteY2" fmla="*/ 3429000 h 6858000"/>
              <a:gd name="connsiteX3" fmla="*/ 4010279 w 7439279"/>
              <a:gd name="connsiteY3" fmla="*/ 6858000 h 6858000"/>
              <a:gd name="connsiteX4" fmla="*/ 0 w 743927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9279" h="6858000">
                <a:moveTo>
                  <a:pt x="0" y="0"/>
                </a:moveTo>
                <a:lnTo>
                  <a:pt x="7439279" y="0"/>
                </a:lnTo>
                <a:cubicBezTo>
                  <a:pt x="5545495" y="0"/>
                  <a:pt x="4010279" y="1535216"/>
                  <a:pt x="4010279" y="3429000"/>
                </a:cubicBezTo>
                <a:lnTo>
                  <a:pt x="4010279" y="6858000"/>
                </a:lnTo>
                <a:lnTo>
                  <a:pt x="0" y="6858000"/>
                </a:lnTo>
                <a:close/>
              </a:path>
            </a:pathLst>
          </a:custGeom>
        </p:spPr>
        <p:txBody>
          <a:bodyPr wrap="square">
            <a:noAutofit/>
          </a:bodyPr>
          <a:lstStyle/>
          <a:p>
            <a:endParaRPr lang="en-IL"/>
          </a:p>
        </p:txBody>
      </p:sp>
    </p:spTree>
    <p:extLst>
      <p:ext uri="{BB962C8B-B14F-4D97-AF65-F5344CB8AC3E}">
        <p14:creationId xmlns:p14="http://schemas.microsoft.com/office/powerpoint/2010/main" val="150545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6EE2F6F-BC93-4200-B37D-A4E89FCE0374}"/>
              </a:ext>
            </a:extLst>
          </p:cNvPr>
          <p:cNvSpPr>
            <a:spLocks noGrp="1"/>
          </p:cNvSpPr>
          <p:nvPr>
            <p:ph type="pic" sz="quarter" idx="20"/>
          </p:nvPr>
        </p:nvSpPr>
        <p:spPr>
          <a:xfrm>
            <a:off x="0" y="3534770"/>
            <a:ext cx="9359159" cy="3323230"/>
          </a:xfrm>
          <a:custGeom>
            <a:avLst/>
            <a:gdLst>
              <a:gd name="connsiteX0" fmla="*/ 3581400 w 9359159"/>
              <a:gd name="connsiteY0" fmla="*/ 0 h 3323230"/>
              <a:gd name="connsiteX1" fmla="*/ 5935500 w 9359159"/>
              <a:gd name="connsiteY1" fmla="*/ 0 h 3323230"/>
              <a:gd name="connsiteX2" fmla="*/ 5947863 w 9359159"/>
              <a:gd name="connsiteY2" fmla="*/ 244825 h 3323230"/>
              <a:gd name="connsiteX3" fmla="*/ 9359159 w 9359159"/>
              <a:gd name="connsiteY3" fmla="*/ 3323230 h 3323230"/>
              <a:gd name="connsiteX4" fmla="*/ 4285673 w 9359159"/>
              <a:gd name="connsiteY4" fmla="*/ 3323230 h 3323230"/>
              <a:gd name="connsiteX5" fmla="*/ 3581400 w 9359159"/>
              <a:gd name="connsiteY5" fmla="*/ 3323230 h 3323230"/>
              <a:gd name="connsiteX6" fmla="*/ 3581400 w 9359159"/>
              <a:gd name="connsiteY6" fmla="*/ 3323229 h 3323230"/>
              <a:gd name="connsiteX7" fmla="*/ 0 w 9359159"/>
              <a:gd name="connsiteY7" fmla="*/ 3323229 h 3323230"/>
              <a:gd name="connsiteX8" fmla="*/ 0 w 9359159"/>
              <a:gd name="connsiteY8" fmla="*/ 593 h 3323230"/>
              <a:gd name="connsiteX9" fmla="*/ 3581400 w 9359159"/>
              <a:gd name="connsiteY9" fmla="*/ 593 h 332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59159" h="3323230">
                <a:moveTo>
                  <a:pt x="3581400" y="0"/>
                </a:moveTo>
                <a:lnTo>
                  <a:pt x="5935500" y="0"/>
                </a:lnTo>
                <a:lnTo>
                  <a:pt x="5947863" y="244825"/>
                </a:lnTo>
                <a:cubicBezTo>
                  <a:pt x="6123462" y="1973919"/>
                  <a:pt x="7583737" y="3323230"/>
                  <a:pt x="9359159" y="3323230"/>
                </a:cubicBezTo>
                <a:lnTo>
                  <a:pt x="4285673" y="3323230"/>
                </a:lnTo>
                <a:lnTo>
                  <a:pt x="3581400" y="3323230"/>
                </a:lnTo>
                <a:lnTo>
                  <a:pt x="3581400" y="3323229"/>
                </a:lnTo>
                <a:lnTo>
                  <a:pt x="0" y="3323229"/>
                </a:lnTo>
                <a:lnTo>
                  <a:pt x="0" y="593"/>
                </a:lnTo>
                <a:lnTo>
                  <a:pt x="3581400" y="593"/>
                </a:lnTo>
                <a:close/>
              </a:path>
            </a:pathLst>
          </a:custGeom>
        </p:spPr>
        <p:txBody>
          <a:bodyPr wrap="square">
            <a:noAutofit/>
          </a:bodyPr>
          <a:lstStyle/>
          <a:p>
            <a:endParaRPr lang="en-IL"/>
          </a:p>
        </p:txBody>
      </p:sp>
      <p:sp>
        <p:nvSpPr>
          <p:cNvPr id="17" name="Picture Placeholder 16">
            <a:extLst>
              <a:ext uri="{FF2B5EF4-FFF2-40B4-BE49-F238E27FC236}">
                <a16:creationId xmlns:a16="http://schemas.microsoft.com/office/drawing/2014/main" id="{99D4CE45-6F1F-1213-54A9-DE6541AC57A9}"/>
              </a:ext>
            </a:extLst>
          </p:cNvPr>
          <p:cNvSpPr>
            <a:spLocks noGrp="1"/>
          </p:cNvSpPr>
          <p:nvPr>
            <p:ph type="pic" sz="quarter" idx="21"/>
          </p:nvPr>
        </p:nvSpPr>
        <p:spPr>
          <a:xfrm>
            <a:off x="-1" y="-4594"/>
            <a:ext cx="5932781" cy="3496806"/>
          </a:xfrm>
          <a:custGeom>
            <a:avLst/>
            <a:gdLst>
              <a:gd name="connsiteX0" fmla="*/ 0 w 5932781"/>
              <a:gd name="connsiteY0" fmla="*/ 0 h 3496806"/>
              <a:gd name="connsiteX1" fmla="*/ 2832842 w 5932781"/>
              <a:gd name="connsiteY1" fmla="*/ 0 h 3496806"/>
              <a:gd name="connsiteX2" fmla="*/ 3803515 w 5932781"/>
              <a:gd name="connsiteY2" fmla="*/ 0 h 3496806"/>
              <a:gd name="connsiteX3" fmla="*/ 4285674 w 5932781"/>
              <a:gd name="connsiteY3" fmla="*/ 0 h 3496806"/>
              <a:gd name="connsiteX4" fmla="*/ 5930160 w 5932781"/>
              <a:gd name="connsiteY4" fmla="*/ 0 h 3496806"/>
              <a:gd name="connsiteX5" fmla="*/ 5930160 w 5932781"/>
              <a:gd name="connsiteY5" fmla="*/ 3444666 h 3496806"/>
              <a:gd name="connsiteX6" fmla="*/ 5932781 w 5932781"/>
              <a:gd name="connsiteY6" fmla="*/ 3496806 h 3496806"/>
              <a:gd name="connsiteX7" fmla="*/ 3803515 w 5932781"/>
              <a:gd name="connsiteY7" fmla="*/ 3496806 h 3496806"/>
              <a:gd name="connsiteX8" fmla="*/ 2832842 w 5932781"/>
              <a:gd name="connsiteY8" fmla="*/ 3496806 h 3496806"/>
              <a:gd name="connsiteX9" fmla="*/ 0 w 5932781"/>
              <a:gd name="connsiteY9" fmla="*/ 3496806 h 3496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32781" h="3496806">
                <a:moveTo>
                  <a:pt x="0" y="0"/>
                </a:moveTo>
                <a:lnTo>
                  <a:pt x="2832842" y="0"/>
                </a:lnTo>
                <a:lnTo>
                  <a:pt x="3803515" y="0"/>
                </a:lnTo>
                <a:lnTo>
                  <a:pt x="4285674" y="0"/>
                </a:lnTo>
                <a:lnTo>
                  <a:pt x="5930160" y="0"/>
                </a:lnTo>
                <a:lnTo>
                  <a:pt x="5930160" y="3444666"/>
                </a:lnTo>
                <a:lnTo>
                  <a:pt x="5932781" y="3496806"/>
                </a:lnTo>
                <a:lnTo>
                  <a:pt x="3803515" y="3496806"/>
                </a:lnTo>
                <a:lnTo>
                  <a:pt x="2832842" y="3496806"/>
                </a:lnTo>
                <a:lnTo>
                  <a:pt x="0" y="3496806"/>
                </a:lnTo>
                <a:close/>
              </a:path>
            </a:pathLst>
          </a:custGeom>
        </p:spPr>
        <p:txBody>
          <a:bodyPr wrap="square">
            <a:noAutofit/>
          </a:bodyPr>
          <a:lstStyle/>
          <a:p>
            <a:endParaRPr lang="en-IL"/>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13" name="Title 1">
            <a:extLst>
              <a:ext uri="{FF2B5EF4-FFF2-40B4-BE49-F238E27FC236}">
                <a16:creationId xmlns:a16="http://schemas.microsoft.com/office/drawing/2014/main" id="{79914395-79E7-45E4-F6C3-FA423F571021}"/>
              </a:ext>
            </a:extLst>
          </p:cNvPr>
          <p:cNvSpPr>
            <a:spLocks noGrp="1"/>
          </p:cNvSpPr>
          <p:nvPr>
            <p:ph type="title"/>
          </p:nvPr>
        </p:nvSpPr>
        <p:spPr>
          <a:xfrm>
            <a:off x="6096000" y="171452"/>
            <a:ext cx="5865962" cy="649816"/>
          </a:xfrm>
        </p:spPr>
        <p:txBody>
          <a:bodyPr/>
          <a:lstStyle/>
          <a:p>
            <a:r>
              <a:rPr lang="en-US" dirty="0"/>
              <a:t>Click to edit Master title style</a:t>
            </a:r>
            <a:endParaRPr lang="en-IL" dirty="0"/>
          </a:p>
        </p:txBody>
      </p:sp>
    </p:spTree>
    <p:extLst>
      <p:ext uri="{BB962C8B-B14F-4D97-AF65-F5344CB8AC3E}">
        <p14:creationId xmlns:p14="http://schemas.microsoft.com/office/powerpoint/2010/main" val="28733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DE21-9108-41F8-963E-BA6C56525DB1}"/>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endParaRPr lang="en-IL"/>
          </a:p>
        </p:txBody>
      </p:sp>
      <p:sp>
        <p:nvSpPr>
          <p:cNvPr id="3" name="Text Placeholder 2">
            <a:extLst>
              <a:ext uri="{FF2B5EF4-FFF2-40B4-BE49-F238E27FC236}">
                <a16:creationId xmlns:a16="http://schemas.microsoft.com/office/drawing/2014/main" id="{E72F4FE5-A1E6-402C-A76D-D3988FD25299}"/>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B4C47-8764-4E35-97C7-AAE1D2132B98}"/>
              </a:ext>
            </a:extLst>
          </p:cNvPr>
          <p:cNvSpPr>
            <a:spLocks noGrp="1"/>
          </p:cNvSpPr>
          <p:nvPr>
            <p:ph type="dt" sz="half" idx="10"/>
          </p:nvPr>
        </p:nvSpPr>
        <p:spPr/>
        <p:txBody>
          <a:bodyPr/>
          <a:lstStyle/>
          <a:p>
            <a:fld id="{BBABABF3-C7F7-4ECC-A830-B41F686B0359}" type="datetime8">
              <a:rPr lang="en-IL" smtClean="0"/>
              <a:t>11/07/2023 09:15</a:t>
            </a:fld>
            <a:endParaRPr lang="en-IL"/>
          </a:p>
        </p:txBody>
      </p:sp>
      <p:sp>
        <p:nvSpPr>
          <p:cNvPr id="5" name="Footer Placeholder 4">
            <a:extLst>
              <a:ext uri="{FF2B5EF4-FFF2-40B4-BE49-F238E27FC236}">
                <a16:creationId xmlns:a16="http://schemas.microsoft.com/office/drawing/2014/main" id="{F94147C6-7DA7-4392-B6B8-DFB85939EF67}"/>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80B3B36E-8141-4A5B-A090-9E088A37FF78}"/>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165753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763C6-0516-4EEE-9A32-2167070F385E}"/>
              </a:ext>
            </a:extLst>
          </p:cNvPr>
          <p:cNvSpPr>
            <a:spLocks noGrp="1"/>
          </p:cNvSpPr>
          <p:nvPr>
            <p:ph type="dt" sz="half" idx="10"/>
          </p:nvPr>
        </p:nvSpPr>
        <p:spPr/>
        <p:txBody>
          <a:bodyPr/>
          <a:lstStyle/>
          <a:p>
            <a:fld id="{645B4724-2158-48AC-87C8-EB3906526D08}" type="datetime8">
              <a:rPr lang="en-IL" smtClean="0"/>
              <a:t>11/07/2023 09:15</a:t>
            </a:fld>
            <a:endParaRPr lang="en-IL"/>
          </a:p>
        </p:txBody>
      </p:sp>
      <p:sp>
        <p:nvSpPr>
          <p:cNvPr id="3" name="Footer Placeholder 2">
            <a:extLst>
              <a:ext uri="{FF2B5EF4-FFF2-40B4-BE49-F238E27FC236}">
                <a16:creationId xmlns:a16="http://schemas.microsoft.com/office/drawing/2014/main" id="{FB5922C4-84B1-433F-A422-BA59A87960D4}"/>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68D724AE-B191-4C29-B5E5-AF0DC53CC607}"/>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497083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0763C6-0516-4EEE-9A32-2167070F385E}"/>
              </a:ext>
            </a:extLst>
          </p:cNvPr>
          <p:cNvSpPr>
            <a:spLocks noGrp="1"/>
          </p:cNvSpPr>
          <p:nvPr>
            <p:ph type="dt" sz="half" idx="10"/>
          </p:nvPr>
        </p:nvSpPr>
        <p:spPr/>
        <p:txBody>
          <a:bodyPr/>
          <a:lstStyle/>
          <a:p>
            <a:fld id="{645B4724-2158-48AC-87C8-EB3906526D08}" type="datetime8">
              <a:rPr lang="en-IL" smtClean="0"/>
              <a:t>11/07/2023 09:15</a:t>
            </a:fld>
            <a:endParaRPr lang="en-IL"/>
          </a:p>
        </p:txBody>
      </p:sp>
      <p:sp>
        <p:nvSpPr>
          <p:cNvPr id="3" name="Footer Placeholder 2">
            <a:extLst>
              <a:ext uri="{FF2B5EF4-FFF2-40B4-BE49-F238E27FC236}">
                <a16:creationId xmlns:a16="http://schemas.microsoft.com/office/drawing/2014/main" id="{FB5922C4-84B1-433F-A422-BA59A87960D4}"/>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68D724AE-B191-4C29-B5E5-AF0DC53CC607}"/>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5" name="Rectangle 4">
            <a:extLst>
              <a:ext uri="{FF2B5EF4-FFF2-40B4-BE49-F238E27FC236}">
                <a16:creationId xmlns:a16="http://schemas.microsoft.com/office/drawing/2014/main" id="{21A83C21-DD40-4AA6-8DBC-DCB0BF2EE1EB}"/>
              </a:ext>
            </a:extLst>
          </p:cNvPr>
          <p:cNvSpPr/>
          <p:nvPr userDrawn="1"/>
        </p:nvSpPr>
        <p:spPr>
          <a:xfrm>
            <a:off x="0" y="0"/>
            <a:ext cx="86305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65947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730-9871-4790-8227-3C029578385C}"/>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IL"/>
          </a:p>
        </p:txBody>
      </p:sp>
      <p:sp>
        <p:nvSpPr>
          <p:cNvPr id="3" name="Content Placeholder 2">
            <a:extLst>
              <a:ext uri="{FF2B5EF4-FFF2-40B4-BE49-F238E27FC236}">
                <a16:creationId xmlns:a16="http://schemas.microsoft.com/office/drawing/2014/main" id="{11D10ABE-AC72-4421-8FEA-49DE9C24DAEE}"/>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Text Placeholder 3">
            <a:extLst>
              <a:ext uri="{FF2B5EF4-FFF2-40B4-BE49-F238E27FC236}">
                <a16:creationId xmlns:a16="http://schemas.microsoft.com/office/drawing/2014/main" id="{DE4102E3-DD14-43BE-B473-E2A34B09564B}"/>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CB9024D-4D54-4DA1-B6B7-8644A154A12C}"/>
              </a:ext>
            </a:extLst>
          </p:cNvPr>
          <p:cNvSpPr>
            <a:spLocks noGrp="1"/>
          </p:cNvSpPr>
          <p:nvPr>
            <p:ph type="dt" sz="half" idx="10"/>
          </p:nvPr>
        </p:nvSpPr>
        <p:spPr/>
        <p:txBody>
          <a:bodyPr/>
          <a:lstStyle/>
          <a:p>
            <a:fld id="{398416D2-883A-4730-80A4-DE40838BFDBC}" type="datetime8">
              <a:rPr lang="en-IL" smtClean="0"/>
              <a:t>11/07/2023 09:15</a:t>
            </a:fld>
            <a:endParaRPr lang="en-IL"/>
          </a:p>
        </p:txBody>
      </p:sp>
      <p:sp>
        <p:nvSpPr>
          <p:cNvPr id="6" name="Footer Placeholder 5">
            <a:extLst>
              <a:ext uri="{FF2B5EF4-FFF2-40B4-BE49-F238E27FC236}">
                <a16:creationId xmlns:a16="http://schemas.microsoft.com/office/drawing/2014/main" id="{23483C75-F3A8-4C9D-AA57-5C100568C2AF}"/>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D9222AD5-1F6B-430D-B54E-FE8D4A64849D}"/>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63472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8837-EF3A-4245-9BF0-D4EF81868783}"/>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endParaRPr lang="en-IL"/>
          </a:p>
        </p:txBody>
      </p:sp>
      <p:sp>
        <p:nvSpPr>
          <p:cNvPr id="3" name="Picture Placeholder 2">
            <a:extLst>
              <a:ext uri="{FF2B5EF4-FFF2-40B4-BE49-F238E27FC236}">
                <a16:creationId xmlns:a16="http://schemas.microsoft.com/office/drawing/2014/main" id="{FE8F609A-69CA-425F-91B7-6BBE4F0D6F6E}"/>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IL"/>
          </a:p>
        </p:txBody>
      </p:sp>
      <p:sp>
        <p:nvSpPr>
          <p:cNvPr id="4" name="Text Placeholder 3">
            <a:extLst>
              <a:ext uri="{FF2B5EF4-FFF2-40B4-BE49-F238E27FC236}">
                <a16:creationId xmlns:a16="http://schemas.microsoft.com/office/drawing/2014/main" id="{C1916FD0-C972-4037-8FF6-A2A6996BD9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92E8D218-3CDF-4B35-9813-01EE133CA218}"/>
              </a:ext>
            </a:extLst>
          </p:cNvPr>
          <p:cNvSpPr>
            <a:spLocks noGrp="1"/>
          </p:cNvSpPr>
          <p:nvPr>
            <p:ph type="dt" sz="half" idx="10"/>
          </p:nvPr>
        </p:nvSpPr>
        <p:spPr/>
        <p:txBody>
          <a:bodyPr/>
          <a:lstStyle/>
          <a:p>
            <a:fld id="{50B42046-0643-4AC9-A1C9-898E89E79398}" type="datetime8">
              <a:rPr lang="en-IL" smtClean="0"/>
              <a:t>11/07/2023 09:15</a:t>
            </a:fld>
            <a:endParaRPr lang="en-IL"/>
          </a:p>
        </p:txBody>
      </p:sp>
      <p:sp>
        <p:nvSpPr>
          <p:cNvPr id="6" name="Footer Placeholder 5">
            <a:extLst>
              <a:ext uri="{FF2B5EF4-FFF2-40B4-BE49-F238E27FC236}">
                <a16:creationId xmlns:a16="http://schemas.microsoft.com/office/drawing/2014/main" id="{B5511443-6B76-4478-AFE8-C30C39369854}"/>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439D71D7-2384-468E-845F-6CF1E98B8F98}"/>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32700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3802C-FFE8-49DA-895F-F6C5DB289A26}"/>
              </a:ext>
            </a:extLst>
          </p:cNvPr>
          <p:cNvSpPr>
            <a:spLocks noGrp="1"/>
          </p:cNvSpPr>
          <p:nvPr>
            <p:ph type="title"/>
          </p:nvPr>
        </p:nvSpPr>
        <p:spPr/>
        <p:txBody>
          <a:bodyPr/>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901CF5E9-0359-47FE-8BC2-67539D31BF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B3942009-CE22-4236-BF9B-F5B471B9B53C}"/>
              </a:ext>
            </a:extLst>
          </p:cNvPr>
          <p:cNvSpPr>
            <a:spLocks noGrp="1"/>
          </p:cNvSpPr>
          <p:nvPr>
            <p:ph type="dt" sz="half" idx="10"/>
          </p:nvPr>
        </p:nvSpPr>
        <p:spPr/>
        <p:txBody>
          <a:bodyPr/>
          <a:lstStyle/>
          <a:p>
            <a:fld id="{DE4F9945-5D08-4CED-A382-129A7331801C}" type="datetime8">
              <a:rPr lang="en-IL" smtClean="0"/>
              <a:t>11/07/2023 09:15</a:t>
            </a:fld>
            <a:endParaRPr lang="en-IL"/>
          </a:p>
        </p:txBody>
      </p:sp>
      <p:sp>
        <p:nvSpPr>
          <p:cNvPr id="5" name="Footer Placeholder 4">
            <a:extLst>
              <a:ext uri="{FF2B5EF4-FFF2-40B4-BE49-F238E27FC236}">
                <a16:creationId xmlns:a16="http://schemas.microsoft.com/office/drawing/2014/main" id="{13E7BDC7-333E-4F16-880D-7BF78B59D435}"/>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7FBD416D-1077-43C4-BA53-3DE3FF65A88A}"/>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9691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C7B41-F125-49C1-A697-5A9F9E98A906}"/>
              </a:ext>
            </a:extLst>
          </p:cNvPr>
          <p:cNvSpPr>
            <a:spLocks noGrp="1"/>
          </p:cNvSpPr>
          <p:nvPr>
            <p:ph type="title" orient="vert"/>
          </p:nvPr>
        </p:nvSpPr>
        <p:spPr>
          <a:xfrm>
            <a:off x="8724901" y="366185"/>
            <a:ext cx="2628900" cy="5810249"/>
          </a:xfrm>
        </p:spPr>
        <p:txBody>
          <a:bodyPr vert="eaVert"/>
          <a:lstStyle/>
          <a:p>
            <a:r>
              <a:rPr lang="en-US"/>
              <a:t>Click to edit Master title style</a:t>
            </a:r>
            <a:endParaRPr lang="en-IL"/>
          </a:p>
        </p:txBody>
      </p:sp>
      <p:sp>
        <p:nvSpPr>
          <p:cNvPr id="3" name="Vertical Text Placeholder 2">
            <a:extLst>
              <a:ext uri="{FF2B5EF4-FFF2-40B4-BE49-F238E27FC236}">
                <a16:creationId xmlns:a16="http://schemas.microsoft.com/office/drawing/2014/main" id="{C62BC266-6259-48D0-BA9B-4A76D4DFB08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3DC1027B-554C-4E9A-BA42-860038B1687E}"/>
              </a:ext>
            </a:extLst>
          </p:cNvPr>
          <p:cNvSpPr>
            <a:spLocks noGrp="1"/>
          </p:cNvSpPr>
          <p:nvPr>
            <p:ph type="dt" sz="half" idx="10"/>
          </p:nvPr>
        </p:nvSpPr>
        <p:spPr/>
        <p:txBody>
          <a:bodyPr/>
          <a:lstStyle/>
          <a:p>
            <a:fld id="{DC50B98A-F844-4BEC-A07D-C285B3A74E19}" type="datetime8">
              <a:rPr lang="en-IL" smtClean="0"/>
              <a:t>11/07/2023 09:15</a:t>
            </a:fld>
            <a:endParaRPr lang="en-IL"/>
          </a:p>
        </p:txBody>
      </p:sp>
      <p:sp>
        <p:nvSpPr>
          <p:cNvPr id="5" name="Footer Placeholder 4">
            <a:extLst>
              <a:ext uri="{FF2B5EF4-FFF2-40B4-BE49-F238E27FC236}">
                <a16:creationId xmlns:a16="http://schemas.microsoft.com/office/drawing/2014/main" id="{618521DA-C127-45C6-9064-8C8926FB7006}"/>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26E4D58-6E91-4070-80B0-486595B7ABBE}"/>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87887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B2D42-2E3C-4D0F-8B7B-8980892D2C9E}"/>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91EAC701-EE2F-462F-8A74-FCC21083D8DA}"/>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Content Placeholder 3">
            <a:extLst>
              <a:ext uri="{FF2B5EF4-FFF2-40B4-BE49-F238E27FC236}">
                <a16:creationId xmlns:a16="http://schemas.microsoft.com/office/drawing/2014/main" id="{731BF129-8CE9-482F-8955-96F1D0DEC10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Date Placeholder 4">
            <a:extLst>
              <a:ext uri="{FF2B5EF4-FFF2-40B4-BE49-F238E27FC236}">
                <a16:creationId xmlns:a16="http://schemas.microsoft.com/office/drawing/2014/main" id="{1A554AAD-23E0-4E64-8AA9-C2D964F39D94}"/>
              </a:ext>
            </a:extLst>
          </p:cNvPr>
          <p:cNvSpPr>
            <a:spLocks noGrp="1"/>
          </p:cNvSpPr>
          <p:nvPr>
            <p:ph type="dt" sz="half" idx="10"/>
          </p:nvPr>
        </p:nvSpPr>
        <p:spPr/>
        <p:txBody>
          <a:bodyPr/>
          <a:lstStyle/>
          <a:p>
            <a:fld id="{0423A7C3-6733-4711-99B1-CA1B0163A86F}" type="datetime8">
              <a:rPr lang="en-IL" smtClean="0"/>
              <a:t>11/07/2023 09:15</a:t>
            </a:fld>
            <a:endParaRPr lang="en-IL"/>
          </a:p>
        </p:txBody>
      </p:sp>
      <p:sp>
        <p:nvSpPr>
          <p:cNvPr id="6" name="Footer Placeholder 5">
            <a:extLst>
              <a:ext uri="{FF2B5EF4-FFF2-40B4-BE49-F238E27FC236}">
                <a16:creationId xmlns:a16="http://schemas.microsoft.com/office/drawing/2014/main" id="{4BBF8A20-0524-4C07-B179-51F15A99A422}"/>
              </a:ext>
            </a:extLst>
          </p:cNvPr>
          <p:cNvSpPr>
            <a:spLocks noGrp="1"/>
          </p:cNvSpPr>
          <p:nvPr>
            <p:ph type="ftr" sz="quarter" idx="11"/>
          </p:nvPr>
        </p:nvSpPr>
        <p:spPr/>
        <p:txBody>
          <a:bodyPr/>
          <a:lstStyle/>
          <a:p>
            <a:endParaRPr lang="en-IL"/>
          </a:p>
        </p:txBody>
      </p:sp>
      <p:sp>
        <p:nvSpPr>
          <p:cNvPr id="7" name="Slide Number Placeholder 6">
            <a:extLst>
              <a:ext uri="{FF2B5EF4-FFF2-40B4-BE49-F238E27FC236}">
                <a16:creationId xmlns:a16="http://schemas.microsoft.com/office/drawing/2014/main" id="{6D65BBAF-24D1-4618-89DA-40808C07107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146804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B6B0-54FE-4681-A844-F2B061FF7000}"/>
              </a:ext>
            </a:extLst>
          </p:cNvPr>
          <p:cNvSpPr>
            <a:spLocks noGrp="1"/>
          </p:cNvSpPr>
          <p:nvPr>
            <p:ph type="title"/>
          </p:nvPr>
        </p:nvSpPr>
        <p:spPr>
          <a:xfrm>
            <a:off x="840317" y="366185"/>
            <a:ext cx="10515600" cy="1325033"/>
          </a:xfrm>
        </p:spPr>
        <p:txBody>
          <a:bodyPr/>
          <a:lstStyle/>
          <a:p>
            <a:r>
              <a:rPr lang="en-US"/>
              <a:t>Click to edit Master title style</a:t>
            </a:r>
            <a:endParaRPr lang="en-IL"/>
          </a:p>
        </p:txBody>
      </p:sp>
      <p:sp>
        <p:nvSpPr>
          <p:cNvPr id="3" name="Text Placeholder 2">
            <a:extLst>
              <a:ext uri="{FF2B5EF4-FFF2-40B4-BE49-F238E27FC236}">
                <a16:creationId xmlns:a16="http://schemas.microsoft.com/office/drawing/2014/main" id="{58F99561-F25D-4F7F-A37B-D4E660CABE6B}"/>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D4B6A847-A170-424A-AD93-DB259ECF504F}"/>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5" name="Text Placeholder 4">
            <a:extLst>
              <a:ext uri="{FF2B5EF4-FFF2-40B4-BE49-F238E27FC236}">
                <a16:creationId xmlns:a16="http://schemas.microsoft.com/office/drawing/2014/main" id="{358393F6-2D6F-4539-94B6-E8E674411280}"/>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A54A0FBA-E093-414C-ACE2-03186AB12A4E}"/>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7" name="Date Placeholder 6">
            <a:extLst>
              <a:ext uri="{FF2B5EF4-FFF2-40B4-BE49-F238E27FC236}">
                <a16:creationId xmlns:a16="http://schemas.microsoft.com/office/drawing/2014/main" id="{ACC01470-C00C-43B9-9887-C320AF46781C}"/>
              </a:ext>
            </a:extLst>
          </p:cNvPr>
          <p:cNvSpPr>
            <a:spLocks noGrp="1"/>
          </p:cNvSpPr>
          <p:nvPr>
            <p:ph type="dt" sz="half" idx="10"/>
          </p:nvPr>
        </p:nvSpPr>
        <p:spPr/>
        <p:txBody>
          <a:bodyPr/>
          <a:lstStyle/>
          <a:p>
            <a:fld id="{21B2E920-BDF1-4478-AF9E-8DFE46172F06}" type="datetime8">
              <a:rPr lang="en-IL" smtClean="0"/>
              <a:t>11/07/2023 09:15</a:t>
            </a:fld>
            <a:endParaRPr lang="en-IL"/>
          </a:p>
        </p:txBody>
      </p:sp>
      <p:sp>
        <p:nvSpPr>
          <p:cNvPr id="8" name="Footer Placeholder 7">
            <a:extLst>
              <a:ext uri="{FF2B5EF4-FFF2-40B4-BE49-F238E27FC236}">
                <a16:creationId xmlns:a16="http://schemas.microsoft.com/office/drawing/2014/main" id="{2EF9A3F1-B00A-4AFD-96B5-D8819DBBD5A2}"/>
              </a:ext>
            </a:extLst>
          </p:cNvPr>
          <p:cNvSpPr>
            <a:spLocks noGrp="1"/>
          </p:cNvSpPr>
          <p:nvPr>
            <p:ph type="ftr" sz="quarter" idx="11"/>
          </p:nvPr>
        </p:nvSpPr>
        <p:spPr/>
        <p:txBody>
          <a:bodyPr/>
          <a:lstStyle/>
          <a:p>
            <a:endParaRPr lang="en-IL"/>
          </a:p>
        </p:txBody>
      </p:sp>
      <p:sp>
        <p:nvSpPr>
          <p:cNvPr id="9" name="Slide Number Placeholder 8">
            <a:extLst>
              <a:ext uri="{FF2B5EF4-FFF2-40B4-BE49-F238E27FC236}">
                <a16:creationId xmlns:a16="http://schemas.microsoft.com/office/drawing/2014/main" id="{00067560-6298-41AB-9E90-A93C284C346D}"/>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463473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161255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p:txBody>
          <a:bodyPr/>
          <a:lstStyle/>
          <a:p>
            <a:r>
              <a:rPr lang="en-US"/>
              <a:t>Click to edit Master title style</a:t>
            </a:r>
            <a:endParaRPr lang="en-IL"/>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grpSp>
        <p:nvGrpSpPr>
          <p:cNvPr id="6" name="Group 5">
            <a:extLst>
              <a:ext uri="{FF2B5EF4-FFF2-40B4-BE49-F238E27FC236}">
                <a16:creationId xmlns:a16="http://schemas.microsoft.com/office/drawing/2014/main" id="{6D0ECF84-DCBB-4D7E-BD22-D05C198B6CA0}"/>
              </a:ext>
            </a:extLst>
          </p:cNvPr>
          <p:cNvGrpSpPr/>
          <p:nvPr userDrawn="1"/>
        </p:nvGrpSpPr>
        <p:grpSpPr>
          <a:xfrm>
            <a:off x="11514068" y="982892"/>
            <a:ext cx="522515" cy="522514"/>
            <a:chOff x="839755" y="123164"/>
            <a:chExt cx="522515" cy="522514"/>
          </a:xfrm>
        </p:grpSpPr>
        <p:sp>
          <p:nvSpPr>
            <p:cNvPr id="7" name="Rectangle: Single Corner Rounded 6">
              <a:extLst>
                <a:ext uri="{FF2B5EF4-FFF2-40B4-BE49-F238E27FC236}">
                  <a16:creationId xmlns:a16="http://schemas.microsoft.com/office/drawing/2014/main" id="{9AC689F2-CF3A-43A2-8657-3558E55A441B}"/>
                </a:ext>
              </a:extLst>
            </p:cNvPr>
            <p:cNvSpPr/>
            <p:nvPr/>
          </p:nvSpPr>
          <p:spPr>
            <a:xfrm rot="5400000">
              <a:off x="839755" y="123164"/>
              <a:ext cx="522514" cy="522514"/>
            </a:xfrm>
            <a:prstGeom prst="round1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8" name="TextBox 86">
              <a:extLst>
                <a:ext uri="{FF2B5EF4-FFF2-40B4-BE49-F238E27FC236}">
                  <a16:creationId xmlns:a16="http://schemas.microsoft.com/office/drawing/2014/main" id="{97755E09-A62C-44C7-8C61-48B84F76FD4D}"/>
                </a:ext>
              </a:extLst>
            </p:cNvPr>
            <p:cNvSpPr txBox="1"/>
            <p:nvPr/>
          </p:nvSpPr>
          <p:spPr>
            <a:xfrm>
              <a:off x="839755" y="243357"/>
              <a:ext cx="522515" cy="282129"/>
            </a:xfrm>
            <a:prstGeom prst="rect">
              <a:avLst/>
            </a:prstGeom>
            <a:noFill/>
          </p:spPr>
          <p:txBody>
            <a:bodyPr wrap="square" lIns="36000" tIns="0" rIns="36000" bIns="0" rtlCol="1" anchor="ctr">
              <a:spAutoFit/>
            </a:bodyPr>
            <a:lstStyle/>
            <a:p>
              <a:pPr algn="ctr" defTabSz="914377" rtl="0"/>
              <a:r>
                <a:rPr lang="en-US" sz="900" dirty="0">
                  <a:solidFill>
                    <a:schemeClr val="bg1"/>
                  </a:solidFill>
                  <a:latin typeface="Heebo" panose="00000500000000000000" pitchFamily="2" charset="-79"/>
                  <a:cs typeface="Heebo" panose="00000500000000000000" pitchFamily="2" charset="-79"/>
                </a:rPr>
                <a:t>GAZIT</a:t>
              </a:r>
              <a:endParaRPr lang="he-IL" sz="900" dirty="0">
                <a:solidFill>
                  <a:schemeClr val="bg1"/>
                </a:solidFill>
                <a:latin typeface="Heebo" panose="00000500000000000000" pitchFamily="2" charset="-79"/>
                <a:cs typeface="Heebo" panose="00000500000000000000" pitchFamily="2" charset="-79"/>
              </a:endParaRPr>
            </a:p>
            <a:p>
              <a:pPr algn="ctr" defTabSz="914377" rtl="0"/>
              <a:r>
                <a:rPr lang="en-US" sz="900" b="1" dirty="0">
                  <a:solidFill>
                    <a:srgbClr val="96805B"/>
                  </a:solidFill>
                  <a:latin typeface="Heebo" panose="00000500000000000000" pitchFamily="2" charset="-79"/>
                  <a:cs typeface="Heebo" panose="00000500000000000000" pitchFamily="2" charset="-79"/>
                </a:rPr>
                <a:t>GLOBE</a:t>
              </a:r>
              <a:endParaRPr lang="he-IL" sz="900" b="1" dirty="0">
                <a:solidFill>
                  <a:srgbClr val="96805B"/>
                </a:solidFill>
                <a:latin typeface="Heebo" panose="00000500000000000000" pitchFamily="2" charset="-79"/>
                <a:cs typeface="Heebo" panose="00000500000000000000" pitchFamily="2" charset="-79"/>
              </a:endParaRPr>
            </a:p>
          </p:txBody>
        </p:sp>
      </p:grpSp>
    </p:spTree>
    <p:extLst>
      <p:ext uri="{BB962C8B-B14F-4D97-AF65-F5344CB8AC3E}">
        <p14:creationId xmlns:p14="http://schemas.microsoft.com/office/powerpoint/2010/main" val="289852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230039" y="171452"/>
            <a:ext cx="5865962"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
        <p:nvSpPr>
          <p:cNvPr id="10" name="Picture Placeholder 9">
            <a:extLst>
              <a:ext uri="{FF2B5EF4-FFF2-40B4-BE49-F238E27FC236}">
                <a16:creationId xmlns:a16="http://schemas.microsoft.com/office/drawing/2014/main" id="{63B8ECE7-CA14-0023-7EBE-B2587F20A885}"/>
              </a:ext>
            </a:extLst>
          </p:cNvPr>
          <p:cNvSpPr>
            <a:spLocks noGrp="1"/>
          </p:cNvSpPr>
          <p:nvPr>
            <p:ph type="pic" sz="quarter" idx="14"/>
          </p:nvPr>
        </p:nvSpPr>
        <p:spPr>
          <a:xfrm>
            <a:off x="5334000" y="0"/>
            <a:ext cx="6858000" cy="6858000"/>
          </a:xfrm>
          <a:custGeom>
            <a:avLst/>
            <a:gdLst>
              <a:gd name="connsiteX0" fmla="*/ 3429000 w 6858000"/>
              <a:gd name="connsiteY0" fmla="*/ 0 h 6858000"/>
              <a:gd name="connsiteX1" fmla="*/ 6858000 w 6858000"/>
              <a:gd name="connsiteY1" fmla="*/ 0 h 6858000"/>
              <a:gd name="connsiteX2" fmla="*/ 6858000 w 6858000"/>
              <a:gd name="connsiteY2" fmla="*/ 6858000 h 6858000"/>
              <a:gd name="connsiteX3" fmla="*/ 0 w 6858000"/>
              <a:gd name="connsiteY3" fmla="*/ 6858000 h 6858000"/>
              <a:gd name="connsiteX4" fmla="*/ 0 w 6858000"/>
              <a:gd name="connsiteY4" fmla="*/ 3429000 h 6858000"/>
              <a:gd name="connsiteX5" fmla="*/ 3429000 w 6858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6858000">
                <a:moveTo>
                  <a:pt x="3429000" y="0"/>
                </a:moveTo>
                <a:lnTo>
                  <a:pt x="6858000" y="0"/>
                </a:lnTo>
                <a:lnTo>
                  <a:pt x="6858000" y="6858000"/>
                </a:lnTo>
                <a:lnTo>
                  <a:pt x="0" y="6858000"/>
                </a:lnTo>
                <a:lnTo>
                  <a:pt x="0" y="3429000"/>
                </a:lnTo>
                <a:cubicBezTo>
                  <a:pt x="0" y="1535216"/>
                  <a:pt x="1535216" y="0"/>
                  <a:pt x="3429000" y="0"/>
                </a:cubicBezTo>
                <a:close/>
              </a:path>
            </a:pathLst>
          </a:custGeom>
        </p:spPr>
        <p:txBody>
          <a:bodyPr wrap="square">
            <a:noAutofit/>
          </a:bodyPr>
          <a:lstStyle/>
          <a:p>
            <a:endParaRPr lang="en-IL"/>
          </a:p>
        </p:txBody>
      </p:sp>
    </p:spTree>
    <p:extLst>
      <p:ext uri="{BB962C8B-B14F-4D97-AF65-F5344CB8AC3E}">
        <p14:creationId xmlns:p14="http://schemas.microsoft.com/office/powerpoint/2010/main" val="351304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B838A44-4DA9-4A61-AEA9-5D5A51D37F0D}"/>
              </a:ext>
            </a:extLst>
          </p:cNvPr>
          <p:cNvSpPr>
            <a:spLocks noGrp="1"/>
          </p:cNvSpPr>
          <p:nvPr>
            <p:ph type="pic" sz="quarter" idx="15"/>
          </p:nvPr>
        </p:nvSpPr>
        <p:spPr>
          <a:xfrm>
            <a:off x="4876800" y="0"/>
            <a:ext cx="7315200" cy="6858000"/>
          </a:xfrm>
          <a:custGeom>
            <a:avLst/>
            <a:gdLst>
              <a:gd name="connsiteX0" fmla="*/ 0 w 7315200"/>
              <a:gd name="connsiteY0" fmla="*/ 0 h 6858000"/>
              <a:gd name="connsiteX1" fmla="*/ 7315200 w 7315200"/>
              <a:gd name="connsiteY1" fmla="*/ 0 h 6858000"/>
              <a:gd name="connsiteX2" fmla="*/ 7315200 w 7315200"/>
              <a:gd name="connsiteY2" fmla="*/ 6858000 h 6858000"/>
              <a:gd name="connsiteX3" fmla="*/ 3429000 w 7315200"/>
              <a:gd name="connsiteY3" fmla="*/ 6858000 h 6858000"/>
              <a:gd name="connsiteX4" fmla="*/ 3429000 w 7315200"/>
              <a:gd name="connsiteY4" fmla="*/ 3429000 h 6858000"/>
              <a:gd name="connsiteX5" fmla="*/ 0 w 73152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5200" h="6858000">
                <a:moveTo>
                  <a:pt x="0" y="0"/>
                </a:moveTo>
                <a:lnTo>
                  <a:pt x="7315200" y="0"/>
                </a:lnTo>
                <a:lnTo>
                  <a:pt x="7315200" y="6858000"/>
                </a:lnTo>
                <a:lnTo>
                  <a:pt x="3429000" y="6858000"/>
                </a:lnTo>
                <a:lnTo>
                  <a:pt x="3429000" y="3429000"/>
                </a:lnTo>
                <a:cubicBezTo>
                  <a:pt x="3429000" y="1535216"/>
                  <a:pt x="1893784" y="0"/>
                  <a:pt x="0" y="0"/>
                </a:cubicBezTo>
                <a:close/>
              </a:path>
            </a:pathLst>
          </a:custGeom>
        </p:spPr>
        <p:txBody>
          <a:bodyPr wrap="square">
            <a:noAutofit/>
          </a:bodyPr>
          <a:lstStyle/>
          <a:p>
            <a:endParaRPr lang="en-IL"/>
          </a:p>
        </p:txBody>
      </p:sp>
      <p:sp>
        <p:nvSpPr>
          <p:cNvPr id="2" name="Title 1">
            <a:extLst>
              <a:ext uri="{FF2B5EF4-FFF2-40B4-BE49-F238E27FC236}">
                <a16:creationId xmlns:a16="http://schemas.microsoft.com/office/drawing/2014/main" id="{EBAA6999-6DA6-4020-96DC-4F1A85AC918B}"/>
              </a:ext>
            </a:extLst>
          </p:cNvPr>
          <p:cNvSpPr>
            <a:spLocks noGrp="1"/>
          </p:cNvSpPr>
          <p:nvPr>
            <p:ph type="title"/>
          </p:nvPr>
        </p:nvSpPr>
        <p:spPr>
          <a:xfrm>
            <a:off x="230039" y="171452"/>
            <a:ext cx="5865962" cy="649816"/>
          </a:xfrm>
        </p:spPr>
        <p:txBody>
          <a:bodyPr/>
          <a:lstStyle/>
          <a:p>
            <a:r>
              <a:rPr lang="en-US" dirty="0"/>
              <a:t>Click to edit Master title style</a:t>
            </a:r>
            <a:endParaRPr lang="en-IL" dirty="0"/>
          </a:p>
        </p:txBody>
      </p:sp>
      <p:sp>
        <p:nvSpPr>
          <p:cNvPr id="3" name="Date Placeholder 2">
            <a:extLst>
              <a:ext uri="{FF2B5EF4-FFF2-40B4-BE49-F238E27FC236}">
                <a16:creationId xmlns:a16="http://schemas.microsoft.com/office/drawing/2014/main" id="{8A10EAD9-86EA-495E-B283-69A2FAFFD544}"/>
              </a:ext>
            </a:extLst>
          </p:cNvPr>
          <p:cNvSpPr>
            <a:spLocks noGrp="1"/>
          </p:cNvSpPr>
          <p:nvPr>
            <p:ph type="dt" sz="half" idx="10"/>
          </p:nvPr>
        </p:nvSpPr>
        <p:spPr/>
        <p:txBody>
          <a:bodyPr/>
          <a:lstStyle/>
          <a:p>
            <a:fld id="{3945ED48-855E-45C5-B90F-8CE3BEB6D069}" type="datetime8">
              <a:rPr lang="en-IL" smtClean="0"/>
              <a:t>11/07/2023 09:15</a:t>
            </a:fld>
            <a:endParaRPr lang="en-IL"/>
          </a:p>
        </p:txBody>
      </p:sp>
      <p:sp>
        <p:nvSpPr>
          <p:cNvPr id="4" name="Footer Placeholder 3">
            <a:extLst>
              <a:ext uri="{FF2B5EF4-FFF2-40B4-BE49-F238E27FC236}">
                <a16:creationId xmlns:a16="http://schemas.microsoft.com/office/drawing/2014/main" id="{83E3E964-10C1-4146-B043-E0B1FD0E2F71}"/>
              </a:ext>
            </a:extLst>
          </p:cNvPr>
          <p:cNvSpPr>
            <a:spLocks noGrp="1"/>
          </p:cNvSpPr>
          <p:nvPr>
            <p:ph type="ftr" sz="quarter" idx="11"/>
          </p:nvPr>
        </p:nvSpPr>
        <p:spPr/>
        <p:txBody>
          <a:bodyPr/>
          <a:lstStyle/>
          <a:p>
            <a:endParaRPr lang="en-IL"/>
          </a:p>
        </p:txBody>
      </p:sp>
      <p:sp>
        <p:nvSpPr>
          <p:cNvPr id="5" name="Slide Number Placeholder 4">
            <a:extLst>
              <a:ext uri="{FF2B5EF4-FFF2-40B4-BE49-F238E27FC236}">
                <a16:creationId xmlns:a16="http://schemas.microsoft.com/office/drawing/2014/main" id="{085EA934-270D-4F44-873B-EDE60C9887E3}"/>
              </a:ext>
            </a:extLst>
          </p:cNvPr>
          <p:cNvSpPr>
            <a:spLocks noGrp="1"/>
          </p:cNvSpPr>
          <p:nvPr>
            <p:ph type="sldNum" sz="quarter" idx="12"/>
          </p:nvPr>
        </p:nvSpPr>
        <p:spPr/>
        <p:txBody>
          <a:bodyPr/>
          <a:lstStyle/>
          <a:p>
            <a:fld id="{6A08A63A-94C2-43A8-9638-6175F4256C80}" type="slidenum">
              <a:rPr lang="en-IL" smtClean="0"/>
              <a:t>‹#›</a:t>
            </a:fld>
            <a:endParaRPr lang="en-IL"/>
          </a:p>
        </p:txBody>
      </p:sp>
    </p:spTree>
    <p:extLst>
      <p:ext uri="{BB962C8B-B14F-4D97-AF65-F5344CB8AC3E}">
        <p14:creationId xmlns:p14="http://schemas.microsoft.com/office/powerpoint/2010/main" val="253754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FED05-9167-4541-AC78-34D2D6F83182}"/>
              </a:ext>
            </a:extLst>
          </p:cNvPr>
          <p:cNvSpPr>
            <a:spLocks noGrp="1"/>
          </p:cNvSpPr>
          <p:nvPr>
            <p:ph type="title"/>
          </p:nvPr>
        </p:nvSpPr>
        <p:spPr>
          <a:xfrm>
            <a:off x="230039" y="171452"/>
            <a:ext cx="8772645" cy="649816"/>
          </a:xfrm>
          <a:prstGeom prst="rect">
            <a:avLst/>
          </a:prstGeom>
        </p:spPr>
        <p:txBody>
          <a:bodyPr vert="horz" lIns="91440" tIns="45720" rIns="91440" bIns="45720" rtlCol="0" anchor="t">
            <a:noAutofit/>
          </a:bodyPr>
          <a:lstStyle/>
          <a:p>
            <a:r>
              <a:rPr lang="en-US" dirty="0"/>
              <a:t>Click to edit Master title style</a:t>
            </a:r>
            <a:endParaRPr lang="en-IL" dirty="0"/>
          </a:p>
        </p:txBody>
      </p:sp>
      <p:sp>
        <p:nvSpPr>
          <p:cNvPr id="3" name="Text Placeholder 2">
            <a:extLst>
              <a:ext uri="{FF2B5EF4-FFF2-40B4-BE49-F238E27FC236}">
                <a16:creationId xmlns:a16="http://schemas.microsoft.com/office/drawing/2014/main" id="{0283BBE9-69F7-425A-BAF6-6E1C100425C5}"/>
              </a:ext>
            </a:extLst>
          </p:cNvPr>
          <p:cNvSpPr>
            <a:spLocks noGrp="1"/>
          </p:cNvSpPr>
          <p:nvPr>
            <p:ph type="body" idx="1"/>
          </p:nvPr>
        </p:nvSpPr>
        <p:spPr>
          <a:xfrm>
            <a:off x="230039" y="931334"/>
            <a:ext cx="11731923" cy="5245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L" dirty="0"/>
          </a:p>
        </p:txBody>
      </p:sp>
      <p:sp>
        <p:nvSpPr>
          <p:cNvPr id="4" name="Date Placeholder 3">
            <a:extLst>
              <a:ext uri="{FF2B5EF4-FFF2-40B4-BE49-F238E27FC236}">
                <a16:creationId xmlns:a16="http://schemas.microsoft.com/office/drawing/2014/main" id="{AE89438E-E9B7-4B87-AB26-DE21B0C4262C}"/>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59C70C59-95A4-43C5-9CA5-A8ADC013DC0C}" type="datetime8">
              <a:rPr lang="en-IL" smtClean="0"/>
              <a:t>11/07/2023 09:15</a:t>
            </a:fld>
            <a:endParaRPr lang="en-IL"/>
          </a:p>
        </p:txBody>
      </p:sp>
      <p:sp>
        <p:nvSpPr>
          <p:cNvPr id="5" name="Footer Placeholder 4">
            <a:extLst>
              <a:ext uri="{FF2B5EF4-FFF2-40B4-BE49-F238E27FC236}">
                <a16:creationId xmlns:a16="http://schemas.microsoft.com/office/drawing/2014/main" id="{A4912DF2-8E03-47CA-8653-E04F3F4D8DE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L"/>
          </a:p>
        </p:txBody>
      </p:sp>
      <p:sp>
        <p:nvSpPr>
          <p:cNvPr id="8" name="Rectangle: Single Corner Rounded 7">
            <a:extLst>
              <a:ext uri="{FF2B5EF4-FFF2-40B4-BE49-F238E27FC236}">
                <a16:creationId xmlns:a16="http://schemas.microsoft.com/office/drawing/2014/main" id="{7A107E63-6466-48A7-9ABC-3410A73D9C55}"/>
              </a:ext>
            </a:extLst>
          </p:cNvPr>
          <p:cNvSpPr/>
          <p:nvPr userDrawn="1"/>
        </p:nvSpPr>
        <p:spPr>
          <a:xfrm rot="16200000" flipH="1">
            <a:off x="11857871" y="6373058"/>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Slide Number Placeholder 5">
            <a:extLst>
              <a:ext uri="{FF2B5EF4-FFF2-40B4-BE49-F238E27FC236}">
                <a16:creationId xmlns:a16="http://schemas.microsoft.com/office/drawing/2014/main" id="{1BC1FA6E-9EA5-473F-A939-0392536C5633}"/>
              </a:ext>
            </a:extLst>
          </p:cNvPr>
          <p:cNvSpPr>
            <a:spLocks noGrp="1"/>
          </p:cNvSpPr>
          <p:nvPr>
            <p:ph type="sldNum" sz="quarter" idx="4"/>
          </p:nvPr>
        </p:nvSpPr>
        <p:spPr>
          <a:xfrm flipH="1">
            <a:off x="11857871" y="6372995"/>
            <a:ext cx="334129" cy="332894"/>
          </a:xfrm>
          <a:prstGeom prst="rect">
            <a:avLst/>
          </a:prstGeom>
        </p:spPr>
        <p:txBody>
          <a:bodyPr vert="horz" lIns="91440" tIns="45720" rIns="91440" bIns="45720" rtlCol="0" anchor="ctr"/>
          <a:lstStyle>
            <a:lvl1pPr algn="ctr">
              <a:defRPr sz="1000">
                <a:solidFill>
                  <a:schemeClr val="bg1"/>
                </a:solidFill>
              </a:defRPr>
            </a:lvl1pPr>
          </a:lstStyle>
          <a:p>
            <a:fld id="{6A08A63A-94C2-43A8-9638-6175F4256C80}" type="slidenum">
              <a:rPr lang="en-IL" smtClean="0"/>
              <a:pPr/>
              <a:t>‹#›</a:t>
            </a:fld>
            <a:endParaRPr lang="en-IL"/>
          </a:p>
        </p:txBody>
      </p:sp>
      <p:pic>
        <p:nvPicPr>
          <p:cNvPr id="9" name="Picture 8">
            <a:extLst>
              <a:ext uri="{FF2B5EF4-FFF2-40B4-BE49-F238E27FC236}">
                <a16:creationId xmlns:a16="http://schemas.microsoft.com/office/drawing/2014/main" id="{1EA1B0CD-E427-4D61-1D3B-191E53F11D22}"/>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p:blipFill>
        <p:spPr>
          <a:xfrm>
            <a:off x="9140485" y="136503"/>
            <a:ext cx="554869" cy="735202"/>
          </a:xfrm>
          <a:prstGeom prst="rect">
            <a:avLst/>
          </a:prstGeom>
        </p:spPr>
      </p:pic>
      <p:sp>
        <p:nvSpPr>
          <p:cNvPr id="11" name="TextBox 34">
            <a:extLst>
              <a:ext uri="{FF2B5EF4-FFF2-40B4-BE49-F238E27FC236}">
                <a16:creationId xmlns:a16="http://schemas.microsoft.com/office/drawing/2014/main" id="{FA75474D-B8F5-CADC-BE42-F117DB030C4D}"/>
              </a:ext>
            </a:extLst>
          </p:cNvPr>
          <p:cNvSpPr txBox="1"/>
          <p:nvPr userDrawn="1"/>
        </p:nvSpPr>
        <p:spPr>
          <a:xfrm>
            <a:off x="9716620" y="217749"/>
            <a:ext cx="2511400" cy="430877"/>
          </a:xfrm>
          <a:prstGeom prst="rect">
            <a:avLst/>
          </a:prstGeom>
          <a:noFill/>
        </p:spPr>
        <p:txBody>
          <a:bodyPr wrap="square" lIns="121905" tIns="60955" rIns="121905" bIns="60955" rtlCol="1">
            <a:spAutoFit/>
          </a:bodyPr>
          <a:lstStyle/>
          <a:p>
            <a:pPr algn="l" defTabSz="1219000" rtl="0"/>
            <a:r>
              <a:rPr lang="en-US" sz="2000" kern="800" spc="0"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lang="he-IL" sz="2000" kern="800" spc="0"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sp>
        <p:nvSpPr>
          <p:cNvPr id="12" name="Rectangle 11">
            <a:extLst>
              <a:ext uri="{FF2B5EF4-FFF2-40B4-BE49-F238E27FC236}">
                <a16:creationId xmlns:a16="http://schemas.microsoft.com/office/drawing/2014/main" id="{8740B7CD-59FD-17CD-12C6-910FF2B99662}"/>
              </a:ext>
            </a:extLst>
          </p:cNvPr>
          <p:cNvSpPr/>
          <p:nvPr userDrawn="1"/>
        </p:nvSpPr>
        <p:spPr>
          <a:xfrm>
            <a:off x="12353026" y="1008207"/>
            <a:ext cx="595222" cy="862641"/>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C78776-FD4C-CBC6-26E9-2C4E588FC3B7}"/>
              </a:ext>
            </a:extLst>
          </p:cNvPr>
          <p:cNvSpPr/>
          <p:nvPr userDrawn="1"/>
        </p:nvSpPr>
        <p:spPr>
          <a:xfrm>
            <a:off x="12353026" y="2033641"/>
            <a:ext cx="595222" cy="862641"/>
          </a:xfrm>
          <a:prstGeom prst="rect">
            <a:avLst/>
          </a:prstGeom>
          <a:solidFill>
            <a:srgbClr val="187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7564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60" r:id="rId16"/>
    <p:sldLayoutId id="2147483696" r:id="rId17"/>
    <p:sldLayoutId id="2147483697" r:id="rId18"/>
    <p:sldLayoutId id="2147483698"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1219170" rtl="0" eaLnBrk="1" latinLnBrk="0" hangingPunct="1">
        <a:lnSpc>
          <a:spcPct val="100000"/>
        </a:lnSpc>
        <a:spcBef>
          <a:spcPct val="0"/>
        </a:spcBef>
        <a:buNone/>
        <a:defRPr sz="2800" kern="1200" spc="-100" baseline="0">
          <a:solidFill>
            <a:schemeClr val="accent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0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4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I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FED05-9167-4541-AC78-34D2D6F83182}"/>
              </a:ext>
            </a:extLst>
          </p:cNvPr>
          <p:cNvSpPr>
            <a:spLocks noGrp="1"/>
          </p:cNvSpPr>
          <p:nvPr>
            <p:ph type="title"/>
          </p:nvPr>
        </p:nvSpPr>
        <p:spPr>
          <a:xfrm>
            <a:off x="2876764" y="171452"/>
            <a:ext cx="9085198" cy="649816"/>
          </a:xfrm>
          <a:prstGeom prst="rect">
            <a:avLst/>
          </a:prstGeom>
        </p:spPr>
        <p:txBody>
          <a:bodyPr vert="horz" lIns="91440" tIns="45720" rIns="91440" bIns="45720" rtlCol="0" anchor="t">
            <a:noAutofit/>
          </a:bodyPr>
          <a:lstStyle/>
          <a:p>
            <a:r>
              <a:rPr lang="en-US" dirty="0"/>
              <a:t>Click to edit Master title style</a:t>
            </a:r>
            <a:endParaRPr lang="en-IL" dirty="0"/>
          </a:p>
        </p:txBody>
      </p:sp>
      <p:sp>
        <p:nvSpPr>
          <p:cNvPr id="3" name="Text Placeholder 2">
            <a:extLst>
              <a:ext uri="{FF2B5EF4-FFF2-40B4-BE49-F238E27FC236}">
                <a16:creationId xmlns:a16="http://schemas.microsoft.com/office/drawing/2014/main" id="{0283BBE9-69F7-425A-BAF6-6E1C100425C5}"/>
              </a:ext>
            </a:extLst>
          </p:cNvPr>
          <p:cNvSpPr>
            <a:spLocks noGrp="1"/>
          </p:cNvSpPr>
          <p:nvPr>
            <p:ph type="body" idx="1"/>
          </p:nvPr>
        </p:nvSpPr>
        <p:spPr>
          <a:xfrm>
            <a:off x="230039" y="931334"/>
            <a:ext cx="11731923" cy="52451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L" dirty="0"/>
          </a:p>
        </p:txBody>
      </p:sp>
      <p:sp>
        <p:nvSpPr>
          <p:cNvPr id="4" name="Date Placeholder 3">
            <a:extLst>
              <a:ext uri="{FF2B5EF4-FFF2-40B4-BE49-F238E27FC236}">
                <a16:creationId xmlns:a16="http://schemas.microsoft.com/office/drawing/2014/main" id="{AE89438E-E9B7-4B87-AB26-DE21B0C4262C}"/>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59C70C59-95A4-43C5-9CA5-A8ADC013DC0C}" type="datetime8">
              <a:rPr lang="en-IL" smtClean="0"/>
              <a:t>11/07/2023 09:15</a:t>
            </a:fld>
            <a:endParaRPr lang="en-IL"/>
          </a:p>
        </p:txBody>
      </p:sp>
      <p:sp>
        <p:nvSpPr>
          <p:cNvPr id="5" name="Footer Placeholder 4">
            <a:extLst>
              <a:ext uri="{FF2B5EF4-FFF2-40B4-BE49-F238E27FC236}">
                <a16:creationId xmlns:a16="http://schemas.microsoft.com/office/drawing/2014/main" id="{A4912DF2-8E03-47CA-8653-E04F3F4D8DED}"/>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L"/>
          </a:p>
        </p:txBody>
      </p:sp>
      <p:sp>
        <p:nvSpPr>
          <p:cNvPr id="8" name="Rectangle: Single Corner Rounded 7">
            <a:extLst>
              <a:ext uri="{FF2B5EF4-FFF2-40B4-BE49-F238E27FC236}">
                <a16:creationId xmlns:a16="http://schemas.microsoft.com/office/drawing/2014/main" id="{7A107E63-6466-48A7-9ABC-3410A73D9C55}"/>
              </a:ext>
            </a:extLst>
          </p:cNvPr>
          <p:cNvSpPr/>
          <p:nvPr userDrawn="1"/>
        </p:nvSpPr>
        <p:spPr>
          <a:xfrm rot="5400000">
            <a:off x="0" y="6373058"/>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Slide Number Placeholder 5">
            <a:extLst>
              <a:ext uri="{FF2B5EF4-FFF2-40B4-BE49-F238E27FC236}">
                <a16:creationId xmlns:a16="http://schemas.microsoft.com/office/drawing/2014/main" id="{1BC1FA6E-9EA5-473F-A939-0392536C5633}"/>
              </a:ext>
            </a:extLst>
          </p:cNvPr>
          <p:cNvSpPr>
            <a:spLocks noGrp="1"/>
          </p:cNvSpPr>
          <p:nvPr>
            <p:ph type="sldNum" sz="quarter" idx="4"/>
          </p:nvPr>
        </p:nvSpPr>
        <p:spPr>
          <a:xfrm flipH="1">
            <a:off x="0" y="6372995"/>
            <a:ext cx="334129" cy="332894"/>
          </a:xfrm>
          <a:prstGeom prst="rect">
            <a:avLst/>
          </a:prstGeom>
        </p:spPr>
        <p:txBody>
          <a:bodyPr vert="horz" lIns="91440" tIns="45720" rIns="91440" bIns="45720" rtlCol="0" anchor="ctr"/>
          <a:lstStyle>
            <a:lvl1pPr algn="ctr">
              <a:defRPr sz="1000">
                <a:solidFill>
                  <a:schemeClr val="bg1"/>
                </a:solidFill>
              </a:defRPr>
            </a:lvl1pPr>
          </a:lstStyle>
          <a:p>
            <a:fld id="{6A08A63A-94C2-43A8-9638-6175F4256C80}" type="slidenum">
              <a:rPr lang="en-IL" smtClean="0"/>
              <a:pPr/>
              <a:t>‹#›</a:t>
            </a:fld>
            <a:endParaRPr lang="en-IL"/>
          </a:p>
        </p:txBody>
      </p:sp>
      <p:sp>
        <p:nvSpPr>
          <p:cNvPr id="9" name="Rectangle 8">
            <a:extLst>
              <a:ext uri="{FF2B5EF4-FFF2-40B4-BE49-F238E27FC236}">
                <a16:creationId xmlns:a16="http://schemas.microsoft.com/office/drawing/2014/main" id="{AB58374F-A3B0-46EF-98EF-39F9B63EFC87}"/>
              </a:ext>
            </a:extLst>
          </p:cNvPr>
          <p:cNvSpPr/>
          <p:nvPr userDrawn="1"/>
        </p:nvSpPr>
        <p:spPr>
          <a:xfrm>
            <a:off x="12353026" y="1008207"/>
            <a:ext cx="595222" cy="862641"/>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908AC78-9459-4DFD-94D5-25EF530ADF98}"/>
              </a:ext>
            </a:extLst>
          </p:cNvPr>
          <p:cNvSpPr/>
          <p:nvPr userDrawn="1"/>
        </p:nvSpPr>
        <p:spPr>
          <a:xfrm>
            <a:off x="12353026" y="2033641"/>
            <a:ext cx="595222" cy="862641"/>
          </a:xfrm>
          <a:prstGeom prst="rect">
            <a:avLst/>
          </a:prstGeom>
          <a:solidFill>
            <a:srgbClr val="187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6D5A53B-9D64-A3AB-7446-D156AE1DCF1E}"/>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208312" y="136503"/>
            <a:ext cx="554869" cy="735202"/>
          </a:xfrm>
          <a:prstGeom prst="rect">
            <a:avLst/>
          </a:prstGeom>
        </p:spPr>
      </p:pic>
      <p:sp>
        <p:nvSpPr>
          <p:cNvPr id="11" name="TextBox 34">
            <a:extLst>
              <a:ext uri="{FF2B5EF4-FFF2-40B4-BE49-F238E27FC236}">
                <a16:creationId xmlns:a16="http://schemas.microsoft.com/office/drawing/2014/main" id="{D131FC94-EC6A-99E8-68C3-B42AA5C0535D}"/>
              </a:ext>
            </a:extLst>
          </p:cNvPr>
          <p:cNvSpPr txBox="1"/>
          <p:nvPr userDrawn="1"/>
        </p:nvSpPr>
        <p:spPr>
          <a:xfrm>
            <a:off x="763181" y="217749"/>
            <a:ext cx="2831204" cy="430877"/>
          </a:xfrm>
          <a:prstGeom prst="rect">
            <a:avLst/>
          </a:prstGeom>
          <a:noFill/>
        </p:spPr>
        <p:txBody>
          <a:bodyPr wrap="square" lIns="121905" tIns="60955" rIns="121905" bIns="60955" rtlCol="1">
            <a:spAutoFit/>
          </a:bodyPr>
          <a:lstStyle/>
          <a:p>
            <a:pPr algn="l" defTabSz="1219000"/>
            <a:r>
              <a:rPr lang="en-US" sz="2000" kern="800" spc="-13"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lang="he-IL" sz="2000" kern="800" spc="-13"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spTree>
    <p:extLst>
      <p:ext uri="{BB962C8B-B14F-4D97-AF65-F5344CB8AC3E}">
        <p14:creationId xmlns:p14="http://schemas.microsoft.com/office/powerpoint/2010/main" val="115214925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defTabSz="1219170" rtl="1" eaLnBrk="1" latinLnBrk="0" hangingPunct="1">
        <a:lnSpc>
          <a:spcPct val="90000"/>
        </a:lnSpc>
        <a:spcBef>
          <a:spcPct val="0"/>
        </a:spcBef>
        <a:buNone/>
        <a:defRPr sz="3200" kern="1200" spc="-100" baseline="0">
          <a:solidFill>
            <a:schemeClr val="accent1"/>
          </a:solidFill>
          <a:latin typeface="+mj-lt"/>
          <a:ea typeface="+mj-ea"/>
          <a:cs typeface="+mj-cs"/>
        </a:defRPr>
      </a:lvl1pPr>
    </p:titleStyle>
    <p:bodyStyle>
      <a:lvl1pPr marL="304792" indent="-304792" algn="r" defTabSz="1219170" rtl="1" eaLnBrk="1" latinLnBrk="0" hangingPunct="1">
        <a:lnSpc>
          <a:spcPct val="90000"/>
        </a:lnSpc>
        <a:spcBef>
          <a:spcPts val="1333"/>
        </a:spcBef>
        <a:buFont typeface="Arial" panose="020B0604020202020204" pitchFamily="34" charset="0"/>
        <a:buChar char="•"/>
        <a:defRPr sz="2000" kern="1200">
          <a:solidFill>
            <a:schemeClr val="tx1"/>
          </a:solidFill>
          <a:latin typeface="+mn-lt"/>
          <a:ea typeface="+mn-ea"/>
          <a:cs typeface="+mn-cs"/>
        </a:defRPr>
      </a:lvl1pPr>
      <a:lvl2pPr marL="914377" indent="-304792" algn="r" defTabSz="1219170" rtl="1" eaLnBrk="1" latinLnBrk="0" hangingPunct="1">
        <a:lnSpc>
          <a:spcPct val="90000"/>
        </a:lnSpc>
        <a:spcBef>
          <a:spcPts val="667"/>
        </a:spcBef>
        <a:buFont typeface="Arial" panose="020B0604020202020204" pitchFamily="34" charset="0"/>
        <a:buChar char="•"/>
        <a:defRPr sz="1800" kern="1200">
          <a:solidFill>
            <a:schemeClr val="tx1"/>
          </a:solidFill>
          <a:latin typeface="+mn-lt"/>
          <a:ea typeface="+mn-ea"/>
          <a:cs typeface="+mn-cs"/>
        </a:defRPr>
      </a:lvl2pPr>
      <a:lvl3pPr marL="1523962" indent="-304792" algn="r" defTabSz="1219170" rtl="1" eaLnBrk="1" latinLnBrk="0" hangingPunct="1">
        <a:lnSpc>
          <a:spcPct val="90000"/>
        </a:lnSpc>
        <a:spcBef>
          <a:spcPts val="667"/>
        </a:spcBef>
        <a:buFont typeface="Arial" panose="020B0604020202020204" pitchFamily="34" charset="0"/>
        <a:buChar char="•"/>
        <a:defRPr sz="1400" kern="1200">
          <a:solidFill>
            <a:schemeClr val="tx1"/>
          </a:solidFill>
          <a:latin typeface="+mn-lt"/>
          <a:ea typeface="+mn-ea"/>
          <a:cs typeface="+mn-cs"/>
        </a:defRPr>
      </a:lvl3pPr>
      <a:lvl4pPr marL="2133547" indent="-304792" algn="r" defTabSz="1219170" rtl="1" eaLnBrk="1" latinLnBrk="0" hangingPunct="1">
        <a:lnSpc>
          <a:spcPct val="90000"/>
        </a:lnSpc>
        <a:spcBef>
          <a:spcPts val="667"/>
        </a:spcBef>
        <a:buFont typeface="Arial" panose="020B0604020202020204" pitchFamily="34" charset="0"/>
        <a:buChar char="•"/>
        <a:defRPr sz="1400" kern="1200">
          <a:solidFill>
            <a:schemeClr val="tx1"/>
          </a:solidFill>
          <a:latin typeface="+mn-lt"/>
          <a:ea typeface="+mn-ea"/>
          <a:cs typeface="+mn-cs"/>
        </a:defRPr>
      </a:lvl4pPr>
      <a:lvl5pPr marL="2743131" indent="-304792" algn="r" defTabSz="1219170" rtl="1" eaLnBrk="1" latinLnBrk="0" hangingPunct="1">
        <a:lnSpc>
          <a:spcPct val="90000"/>
        </a:lnSpc>
        <a:spcBef>
          <a:spcPts val="667"/>
        </a:spcBef>
        <a:buFont typeface="Arial" panose="020B0604020202020204" pitchFamily="34" charset="0"/>
        <a:buChar char="•"/>
        <a:defRPr sz="1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I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nature, night sky&#10;&#10;Description automatically generated">
            <a:extLst>
              <a:ext uri="{FF2B5EF4-FFF2-40B4-BE49-F238E27FC236}">
                <a16:creationId xmlns:a16="http://schemas.microsoft.com/office/drawing/2014/main" id="{B8235659-BF49-1E3C-897E-9E7180C835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 y="0"/>
            <a:ext cx="12191389" cy="6858000"/>
          </a:xfrm>
          <a:prstGeom prst="rect">
            <a:avLst/>
          </a:prstGeom>
        </p:spPr>
      </p:pic>
      <p:sp>
        <p:nvSpPr>
          <p:cNvPr id="12" name="Freeform: Shape 11">
            <a:extLst>
              <a:ext uri="{FF2B5EF4-FFF2-40B4-BE49-F238E27FC236}">
                <a16:creationId xmlns:a16="http://schemas.microsoft.com/office/drawing/2014/main" id="{B5ECE599-9A5A-499D-8A7F-E8826CCEDE46}"/>
              </a:ext>
            </a:extLst>
          </p:cNvPr>
          <p:cNvSpPr/>
          <p:nvPr/>
        </p:nvSpPr>
        <p:spPr>
          <a:xfrm rot="19800000" flipH="1">
            <a:off x="-1269363" y="-820963"/>
            <a:ext cx="7630344" cy="9058005"/>
          </a:xfrm>
          <a:custGeom>
            <a:avLst/>
            <a:gdLst>
              <a:gd name="connsiteX0" fmla="*/ 4128114 w 7554796"/>
              <a:gd name="connsiteY0" fmla="*/ 0 h 8968322"/>
              <a:gd name="connsiteX1" fmla="*/ 0 w 7554796"/>
              <a:gd name="connsiteY1" fmla="*/ 2383367 h 8968322"/>
              <a:gd name="connsiteX2" fmla="*/ 134975 w 7554796"/>
              <a:gd name="connsiteY2" fmla="*/ 2390183 h 8968322"/>
              <a:gd name="connsiteX3" fmla="*/ 2301253 w 7554796"/>
              <a:gd name="connsiteY3" fmla="*/ 4790718 h 8968322"/>
              <a:gd name="connsiteX4" fmla="*/ 2301253 w 7554796"/>
              <a:gd name="connsiteY4" fmla="*/ 8968322 h 8968322"/>
              <a:gd name="connsiteX5" fmla="*/ 7554796 w 7554796"/>
              <a:gd name="connsiteY5" fmla="*/ 5935188 h 8968322"/>
              <a:gd name="connsiteX6" fmla="*/ 4128114 w 7554796"/>
              <a:gd name="connsiteY6" fmla="*/ 0 h 89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4796" h="8968322">
                <a:moveTo>
                  <a:pt x="4128114" y="0"/>
                </a:moveTo>
                <a:lnTo>
                  <a:pt x="0" y="2383367"/>
                </a:lnTo>
                <a:lnTo>
                  <a:pt x="134975" y="2390183"/>
                </a:lnTo>
                <a:cubicBezTo>
                  <a:pt x="1351742" y="2513752"/>
                  <a:pt x="2301253" y="3541349"/>
                  <a:pt x="2301253" y="4790718"/>
                </a:cubicBezTo>
                <a:lnTo>
                  <a:pt x="2301253" y="8968322"/>
                </a:lnTo>
                <a:lnTo>
                  <a:pt x="7554796" y="5935188"/>
                </a:lnTo>
                <a:lnTo>
                  <a:pt x="4128114"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sp>
        <p:nvSpPr>
          <p:cNvPr id="15" name="TextBox 34">
            <a:extLst>
              <a:ext uri="{FF2B5EF4-FFF2-40B4-BE49-F238E27FC236}">
                <a16:creationId xmlns:a16="http://schemas.microsoft.com/office/drawing/2014/main" id="{9424EEC1-D8A7-4363-ADBC-F999C5440C92}"/>
              </a:ext>
            </a:extLst>
          </p:cNvPr>
          <p:cNvSpPr txBox="1"/>
          <p:nvPr/>
        </p:nvSpPr>
        <p:spPr>
          <a:xfrm>
            <a:off x="385428" y="6041282"/>
            <a:ext cx="3351824" cy="492432"/>
          </a:xfrm>
          <a:prstGeom prst="rect">
            <a:avLst/>
          </a:prstGeom>
          <a:noFill/>
        </p:spPr>
        <p:txBody>
          <a:bodyPr wrap="square" lIns="121905" tIns="60955" rIns="121905" bIns="60955" rtlCol="1">
            <a:spAutoFit/>
          </a:bodyPr>
          <a:lstStyle/>
          <a:p>
            <a:pPr algn="ctr" defTabSz="1219000"/>
            <a:r>
              <a:rPr lang="en-US" kern="800" spc="-13" dirty="0">
                <a:solidFill>
                  <a:schemeClr val="bg1"/>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lang="he-IL" kern="800" spc="-13" dirty="0">
              <a:solidFill>
                <a:schemeClr val="bg1"/>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sp>
        <p:nvSpPr>
          <p:cNvPr id="7" name="Title 3">
            <a:extLst>
              <a:ext uri="{FF2B5EF4-FFF2-40B4-BE49-F238E27FC236}">
                <a16:creationId xmlns:a16="http://schemas.microsoft.com/office/drawing/2014/main" id="{BB77D19A-FA0D-41E4-BF81-C5165A67D3E8}"/>
              </a:ext>
            </a:extLst>
          </p:cNvPr>
          <p:cNvSpPr txBox="1">
            <a:spLocks/>
          </p:cNvSpPr>
          <p:nvPr/>
        </p:nvSpPr>
        <p:spPr>
          <a:xfrm>
            <a:off x="100668" y="4330577"/>
            <a:ext cx="3921345" cy="649816"/>
          </a:xfrm>
          <a:prstGeom prst="rect">
            <a:avLst/>
          </a:prstGeom>
        </p:spPr>
        <p:txBody>
          <a:bodyPr anchor="b"/>
          <a:lstStyle>
            <a:lvl1pPr algn="r" defTabSz="1219170" rtl="1" eaLnBrk="1" latinLnBrk="0" hangingPunct="1">
              <a:lnSpc>
                <a:spcPct val="90000"/>
              </a:lnSpc>
              <a:spcBef>
                <a:spcPct val="0"/>
              </a:spcBef>
              <a:buNone/>
              <a:defRPr sz="3200" kern="1200" spc="-100" baseline="0">
                <a:solidFill>
                  <a:schemeClr val="accent1"/>
                </a:solidFill>
                <a:latin typeface="+mj-lt"/>
                <a:ea typeface="+mj-ea"/>
                <a:cs typeface="+mj-cs"/>
              </a:defRPr>
            </a:lvl1pPr>
          </a:lstStyle>
          <a:p>
            <a:pPr algn="ctr" defTabSz="1219000"/>
            <a:r>
              <a:rPr lang="en-US" sz="3000" spc="-67" dirty="0">
                <a:solidFill>
                  <a:schemeClr val="bg1"/>
                </a:solidFill>
                <a:latin typeface="Heebo" panose="00000500000000000000" pitchFamily="2" charset="-79"/>
                <a:cs typeface="Heebo" panose="00000500000000000000" pitchFamily="2" charset="-79"/>
              </a:rPr>
              <a:t>FINANCIAL RESULTS</a:t>
            </a:r>
          </a:p>
          <a:p>
            <a:pPr algn="ctr" defTabSz="1219000"/>
            <a:r>
              <a:rPr lang="en-US" sz="3000" spc="-67" dirty="0">
                <a:solidFill>
                  <a:schemeClr val="bg1"/>
                </a:solidFill>
                <a:latin typeface="Heebo" panose="00000500000000000000" pitchFamily="2" charset="-79"/>
                <a:cs typeface="Heebo" panose="00000500000000000000" pitchFamily="2" charset="-79"/>
              </a:rPr>
              <a:t>FIRST QUARTER </a:t>
            </a:r>
          </a:p>
          <a:p>
            <a:pPr algn="ctr" defTabSz="1219000"/>
            <a:r>
              <a:rPr lang="en-US" sz="3000" spc="-67" dirty="0">
                <a:solidFill>
                  <a:schemeClr val="bg1"/>
                </a:solidFill>
                <a:latin typeface="Heebo" panose="00000500000000000000" pitchFamily="2" charset="-79"/>
                <a:cs typeface="Heebo" panose="00000500000000000000" pitchFamily="2" charset="-79"/>
              </a:rPr>
              <a:t>2023</a:t>
            </a:r>
            <a:endParaRPr lang="he-IL" sz="3000" spc="-67" dirty="0">
              <a:solidFill>
                <a:schemeClr val="bg1"/>
              </a:solidFill>
              <a:latin typeface="Heebo" panose="00000500000000000000" pitchFamily="2" charset="-79"/>
              <a:cs typeface="Heebo" panose="00000500000000000000" pitchFamily="2" charset="-79"/>
            </a:endParaRPr>
          </a:p>
        </p:txBody>
      </p:sp>
      <p:sp>
        <p:nvSpPr>
          <p:cNvPr id="8" name="TextBox 19">
            <a:extLst>
              <a:ext uri="{FF2B5EF4-FFF2-40B4-BE49-F238E27FC236}">
                <a16:creationId xmlns:a16="http://schemas.microsoft.com/office/drawing/2014/main" id="{EEB00610-41DF-4B4C-AE80-574A435BAA22}"/>
              </a:ext>
            </a:extLst>
          </p:cNvPr>
          <p:cNvSpPr txBox="1"/>
          <p:nvPr/>
        </p:nvSpPr>
        <p:spPr>
          <a:xfrm>
            <a:off x="482221" y="5083491"/>
            <a:ext cx="3158238" cy="430877"/>
          </a:xfrm>
          <a:prstGeom prst="rect">
            <a:avLst/>
          </a:prstGeom>
          <a:noFill/>
        </p:spPr>
        <p:txBody>
          <a:bodyPr wrap="square" lIns="121905" tIns="60955" rIns="121905" bIns="60955" rtlCol="1">
            <a:spAutoFit/>
          </a:bodyPr>
          <a:lstStyle/>
          <a:p>
            <a:pPr algn="ctr" defTabSz="1219000"/>
            <a:r>
              <a:rPr lang="en-US" sz="2000" dirty="0">
                <a:solidFill>
                  <a:schemeClr val="accent3">
                    <a:lumMod val="40000"/>
                    <a:lumOff val="60000"/>
                  </a:schemeClr>
                </a:solidFill>
                <a:latin typeface="Heebo" panose="00000500000000000000" pitchFamily="2" charset="-79"/>
                <a:cs typeface="Heebo" panose="00000500000000000000" pitchFamily="2" charset="-79"/>
              </a:rPr>
              <a:t>MAY 2023</a:t>
            </a:r>
            <a:endParaRPr lang="he-IL" sz="2000" dirty="0">
              <a:solidFill>
                <a:schemeClr val="accent3">
                  <a:lumMod val="40000"/>
                  <a:lumOff val="60000"/>
                </a:schemeClr>
              </a:solidFill>
              <a:latin typeface="Heebo" panose="00000500000000000000" pitchFamily="2" charset="-79"/>
              <a:cs typeface="Heebo" panose="00000500000000000000" pitchFamily="2" charset="-79"/>
            </a:endParaRPr>
          </a:p>
        </p:txBody>
      </p:sp>
      <p:cxnSp>
        <p:nvCxnSpPr>
          <p:cNvPr id="9" name="Straight Connector 8">
            <a:extLst>
              <a:ext uri="{FF2B5EF4-FFF2-40B4-BE49-F238E27FC236}">
                <a16:creationId xmlns:a16="http://schemas.microsoft.com/office/drawing/2014/main" id="{59C55A76-F611-4EED-B1E7-79C00CAA30FE}"/>
              </a:ext>
            </a:extLst>
          </p:cNvPr>
          <p:cNvCxnSpPr>
            <a:cxnSpLocks/>
          </p:cNvCxnSpPr>
          <p:nvPr/>
        </p:nvCxnSpPr>
        <p:spPr>
          <a:xfrm flipH="1">
            <a:off x="798438" y="4989129"/>
            <a:ext cx="252580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8B06505-489A-4B4E-89B5-5ECA9D84E6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8561" y="584129"/>
            <a:ext cx="1605558" cy="2127364"/>
          </a:xfrm>
          <a:prstGeom prst="rect">
            <a:avLst/>
          </a:prstGeom>
        </p:spPr>
      </p:pic>
    </p:spTree>
    <p:extLst>
      <p:ext uri="{BB962C8B-B14F-4D97-AF65-F5344CB8AC3E}">
        <p14:creationId xmlns:p14="http://schemas.microsoft.com/office/powerpoint/2010/main" val="20595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2" presetClass="entr" presetSubtype="4"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A picture containing text&#10;&#10;Description automatically generated">
            <a:extLst>
              <a:ext uri="{FF2B5EF4-FFF2-40B4-BE49-F238E27FC236}">
                <a16:creationId xmlns:a16="http://schemas.microsoft.com/office/drawing/2014/main" id="{B134CC18-C0F4-41FF-855A-55A667CC8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7" y="0"/>
            <a:ext cx="10037331" cy="6858000"/>
          </a:xfrm>
          <a:prstGeom prst="rect">
            <a:avLst/>
          </a:prstGeom>
        </p:spPr>
      </p:pic>
      <p:sp>
        <p:nvSpPr>
          <p:cNvPr id="19" name="Freeform: Shape 27">
            <a:extLst>
              <a:ext uri="{FF2B5EF4-FFF2-40B4-BE49-F238E27FC236}">
                <a16:creationId xmlns:a16="http://schemas.microsoft.com/office/drawing/2014/main" id="{63D56763-6304-4E19-844C-E76498E0C278}"/>
              </a:ext>
            </a:extLst>
          </p:cNvPr>
          <p:cNvSpPr/>
          <p:nvPr/>
        </p:nvSpPr>
        <p:spPr>
          <a:xfrm rot="1800000">
            <a:off x="5809541" y="-810066"/>
            <a:ext cx="7630344" cy="9058005"/>
          </a:xfrm>
          <a:custGeom>
            <a:avLst/>
            <a:gdLst>
              <a:gd name="connsiteX0" fmla="*/ 4128114 w 7554796"/>
              <a:gd name="connsiteY0" fmla="*/ 0 h 8968322"/>
              <a:gd name="connsiteX1" fmla="*/ 0 w 7554796"/>
              <a:gd name="connsiteY1" fmla="*/ 2383367 h 8968322"/>
              <a:gd name="connsiteX2" fmla="*/ 134975 w 7554796"/>
              <a:gd name="connsiteY2" fmla="*/ 2390183 h 8968322"/>
              <a:gd name="connsiteX3" fmla="*/ 2301253 w 7554796"/>
              <a:gd name="connsiteY3" fmla="*/ 4790718 h 8968322"/>
              <a:gd name="connsiteX4" fmla="*/ 2301253 w 7554796"/>
              <a:gd name="connsiteY4" fmla="*/ 8968322 h 8968322"/>
              <a:gd name="connsiteX5" fmla="*/ 7554796 w 7554796"/>
              <a:gd name="connsiteY5" fmla="*/ 5935188 h 8968322"/>
              <a:gd name="connsiteX6" fmla="*/ 4128114 w 7554796"/>
              <a:gd name="connsiteY6" fmla="*/ 0 h 89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4796" h="8968322">
                <a:moveTo>
                  <a:pt x="4128114" y="0"/>
                </a:moveTo>
                <a:lnTo>
                  <a:pt x="0" y="2383367"/>
                </a:lnTo>
                <a:lnTo>
                  <a:pt x="134975" y="2390183"/>
                </a:lnTo>
                <a:cubicBezTo>
                  <a:pt x="1351742" y="2513752"/>
                  <a:pt x="2301253" y="3541349"/>
                  <a:pt x="2301253" y="4790718"/>
                </a:cubicBezTo>
                <a:lnTo>
                  <a:pt x="2301253" y="8968322"/>
                </a:lnTo>
                <a:lnTo>
                  <a:pt x="7554796" y="5935188"/>
                </a:lnTo>
                <a:lnTo>
                  <a:pt x="41281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latin typeface="Heebo" panose="00000500000000000000" pitchFamily="2" charset="-79"/>
              <a:cs typeface="Heebo" panose="00000500000000000000" pitchFamily="2" charset="-79"/>
            </a:endParaRPr>
          </a:p>
        </p:txBody>
      </p:sp>
      <p:sp>
        <p:nvSpPr>
          <p:cNvPr id="16" name="Slide Number Placeholder 5">
            <a:extLst>
              <a:ext uri="{FF2B5EF4-FFF2-40B4-BE49-F238E27FC236}">
                <a16:creationId xmlns:a16="http://schemas.microsoft.com/office/drawing/2014/main" id="{1E7F264A-C80B-4AB4-90B9-BF96DB1F3BA1}"/>
              </a:ext>
            </a:extLst>
          </p:cNvPr>
          <p:cNvSpPr txBox="1">
            <a:spLocks/>
          </p:cNvSpPr>
          <p:nvPr/>
        </p:nvSpPr>
        <p:spPr>
          <a:xfrm flipH="1">
            <a:off x="11857871" y="6372995"/>
            <a:ext cx="334129" cy="332894"/>
          </a:xfrm>
          <a:prstGeom prst="rect">
            <a:avLst/>
          </a:prstGeom>
        </p:spPr>
        <p:txBody>
          <a:bodyPr vert="horz" lIns="91440" tIns="45720" rIns="91440" bIns="45720" rtlCol="0" anchor="ctr"/>
          <a:lstStyle>
            <a:defPPr>
              <a:defRPr lang="he-IL"/>
            </a:defPPr>
            <a:lvl1pPr marL="0" algn="ctr" defTabSz="914400" rtl="1" eaLnBrk="1" latinLnBrk="0" hangingPunct="1">
              <a:defRPr sz="10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6A08A63A-94C2-43A8-9638-6175F4256C80}" type="slidenum">
              <a:rPr lang="en-IL" smtClean="0">
                <a:latin typeface="Heebo" panose="00000500000000000000" pitchFamily="2" charset="-79"/>
                <a:cs typeface="Heebo" panose="00000500000000000000" pitchFamily="2" charset="-79"/>
              </a:rPr>
              <a:pPr/>
              <a:t>10</a:t>
            </a:fld>
            <a:endParaRPr lang="en-IL">
              <a:latin typeface="Heebo" panose="00000500000000000000" pitchFamily="2" charset="-79"/>
              <a:cs typeface="Heebo" panose="00000500000000000000" pitchFamily="2" charset="-79"/>
            </a:endParaRPr>
          </a:p>
        </p:txBody>
      </p:sp>
      <p:sp>
        <p:nvSpPr>
          <p:cNvPr id="4" name="Title 3">
            <a:extLst>
              <a:ext uri="{FF2B5EF4-FFF2-40B4-BE49-F238E27FC236}">
                <a16:creationId xmlns:a16="http://schemas.microsoft.com/office/drawing/2014/main" id="{3609A229-EBF8-4FD0-B98E-F94E1884AF8D}"/>
              </a:ext>
            </a:extLst>
          </p:cNvPr>
          <p:cNvSpPr>
            <a:spLocks noGrp="1"/>
          </p:cNvSpPr>
          <p:nvPr>
            <p:ph type="title" idx="4294967295"/>
          </p:nvPr>
        </p:nvSpPr>
        <p:spPr>
          <a:xfrm>
            <a:off x="8925216" y="3287713"/>
            <a:ext cx="2568575" cy="650875"/>
          </a:xfrm>
        </p:spPr>
        <p:txBody>
          <a:bodyPr anchor="b">
            <a:normAutofit fontScale="90000"/>
          </a:bodyPr>
          <a:lstStyle/>
          <a:p>
            <a:pPr algn="ctr"/>
            <a:r>
              <a:rPr lang="en-US" sz="3200" dirty="0">
                <a:latin typeface="Heebo" panose="00000500000000000000" pitchFamily="2" charset="-79"/>
                <a:cs typeface="Heebo" panose="00000500000000000000" pitchFamily="2" charset="-79"/>
              </a:rPr>
              <a:t>Results and Financial Data</a:t>
            </a:r>
            <a:endParaRPr lang="en-IL" sz="3200" dirty="0">
              <a:latin typeface="Heebo" panose="00000500000000000000" pitchFamily="2" charset="-79"/>
              <a:cs typeface="Heebo" panose="00000500000000000000" pitchFamily="2" charset="-79"/>
            </a:endParaRPr>
          </a:p>
        </p:txBody>
      </p:sp>
      <p:sp>
        <p:nvSpPr>
          <p:cNvPr id="41" name="TextBox 19">
            <a:extLst>
              <a:ext uri="{FF2B5EF4-FFF2-40B4-BE49-F238E27FC236}">
                <a16:creationId xmlns:a16="http://schemas.microsoft.com/office/drawing/2014/main" id="{D09DD684-5593-4AF4-8DD7-FBE33D8FC0A7}"/>
              </a:ext>
            </a:extLst>
          </p:cNvPr>
          <p:cNvSpPr txBox="1"/>
          <p:nvPr/>
        </p:nvSpPr>
        <p:spPr>
          <a:xfrm>
            <a:off x="8743565" y="4001843"/>
            <a:ext cx="2931875" cy="430877"/>
          </a:xfrm>
          <a:prstGeom prst="rect">
            <a:avLst/>
          </a:prstGeom>
          <a:noFill/>
        </p:spPr>
        <p:txBody>
          <a:bodyPr wrap="square" lIns="121905" tIns="60955" rIns="121905" bIns="60955" rtlCol="1">
            <a:spAutoFit/>
          </a:bodyPr>
          <a:lstStyle/>
          <a:p>
            <a:pPr algn="ctr" rtl="0"/>
            <a:r>
              <a:rPr lang="en-US" sz="2000" dirty="0">
                <a:solidFill>
                  <a:schemeClr val="accent3"/>
                </a:solidFill>
                <a:latin typeface="Heebo" panose="00000500000000000000" pitchFamily="2" charset="-79"/>
                <a:cs typeface="Heebo" panose="00000500000000000000" pitchFamily="2" charset="-79"/>
              </a:rPr>
              <a:t>Second Quarter 2023</a:t>
            </a:r>
            <a:endParaRPr lang="he-IL" sz="2000" dirty="0">
              <a:solidFill>
                <a:schemeClr val="accent3"/>
              </a:solidFill>
              <a:latin typeface="Heebo" panose="00000500000000000000" pitchFamily="2" charset="-79"/>
              <a:cs typeface="Heebo" panose="00000500000000000000" pitchFamily="2" charset="-79"/>
            </a:endParaRPr>
          </a:p>
        </p:txBody>
      </p:sp>
      <p:cxnSp>
        <p:nvCxnSpPr>
          <p:cNvPr id="13" name="Straight Connector 12">
            <a:extLst>
              <a:ext uri="{FF2B5EF4-FFF2-40B4-BE49-F238E27FC236}">
                <a16:creationId xmlns:a16="http://schemas.microsoft.com/office/drawing/2014/main" id="{06D73617-C9A1-EAC6-C86D-DFFEEB9AB5F8}"/>
              </a:ext>
            </a:extLst>
          </p:cNvPr>
          <p:cNvCxnSpPr>
            <a:cxnSpLocks/>
          </p:cNvCxnSpPr>
          <p:nvPr/>
        </p:nvCxnSpPr>
        <p:spPr>
          <a:xfrm flipH="1">
            <a:off x="8681391" y="3970215"/>
            <a:ext cx="305622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20">
            <a:extLst>
              <a:ext uri="{FF2B5EF4-FFF2-40B4-BE49-F238E27FC236}">
                <a16:creationId xmlns:a16="http://schemas.microsoft.com/office/drawing/2014/main" id="{5E7D498E-1A33-1403-1096-87DA5DB82139}"/>
              </a:ext>
            </a:extLst>
          </p:cNvPr>
          <p:cNvSpPr txBox="1"/>
          <p:nvPr/>
        </p:nvSpPr>
        <p:spPr>
          <a:xfrm>
            <a:off x="0" y="6421498"/>
            <a:ext cx="1338136" cy="246211"/>
          </a:xfrm>
          <a:prstGeom prst="rect">
            <a:avLst/>
          </a:prstGeom>
          <a:solidFill>
            <a:schemeClr val="bg1"/>
          </a:solidFill>
        </p:spPr>
        <p:txBody>
          <a:bodyPr wrap="square" lIns="121905" tIns="60955" rIns="121905" bIns="60955" rtlCol="1">
            <a:spAutoFit/>
          </a:bodyPr>
          <a:lstStyle/>
          <a:p>
            <a:pPr algn="l" rtl="0"/>
            <a:r>
              <a:rPr lang="en-US" sz="800" dirty="0">
                <a:solidFill>
                  <a:srgbClr val="000032"/>
                </a:solidFill>
                <a:latin typeface="Heebo" panose="00000500000000000000" pitchFamily="2" charset="-79"/>
                <a:cs typeface="Heebo" panose="00000500000000000000" pitchFamily="2" charset="-79"/>
              </a:rPr>
              <a:t>TARGOWEK | </a:t>
            </a:r>
            <a:r>
              <a:rPr lang="en-US" sz="800" cap="small" dirty="0">
                <a:solidFill>
                  <a:srgbClr val="000032"/>
                </a:solidFill>
                <a:latin typeface="Heebo" panose="00000500000000000000" pitchFamily="2" charset="-79"/>
                <a:cs typeface="Heebo" panose="00000500000000000000" pitchFamily="2" charset="-79"/>
              </a:rPr>
              <a:t>WARSAW</a:t>
            </a:r>
            <a:endParaRPr lang="he-IL" sz="800" cap="small" dirty="0">
              <a:solidFill>
                <a:srgbClr val="000032"/>
              </a:solidFill>
              <a:latin typeface="Heebo" panose="00000500000000000000" pitchFamily="2" charset="-79"/>
              <a:cs typeface="Heebo" panose="00000500000000000000" pitchFamily="2" charset="-79"/>
            </a:endParaRPr>
          </a:p>
        </p:txBody>
      </p:sp>
      <p:sp>
        <p:nvSpPr>
          <p:cNvPr id="11" name="TextBox 34">
            <a:extLst>
              <a:ext uri="{FF2B5EF4-FFF2-40B4-BE49-F238E27FC236}">
                <a16:creationId xmlns:a16="http://schemas.microsoft.com/office/drawing/2014/main" id="{61820FBC-827F-3973-02AB-5E557358A6F7}"/>
              </a:ext>
            </a:extLst>
          </p:cNvPr>
          <p:cNvSpPr txBox="1"/>
          <p:nvPr/>
        </p:nvSpPr>
        <p:spPr>
          <a:xfrm>
            <a:off x="9716620" y="217749"/>
            <a:ext cx="2511400" cy="430877"/>
          </a:xfrm>
          <a:prstGeom prst="rect">
            <a:avLst/>
          </a:prstGeom>
          <a:noFill/>
        </p:spPr>
        <p:txBody>
          <a:bodyPr wrap="square" lIns="121905" tIns="60955" rIns="121905" bIns="60955" rtlCol="1">
            <a:spAutoFit/>
          </a:bodyPr>
          <a:lstStyle/>
          <a:p>
            <a:pPr algn="l" defTabSz="1219000" rtl="0"/>
            <a:r>
              <a:rPr lang="en-US" sz="2000" kern="800" spc="0"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lang="he-IL" sz="2000" kern="800" spc="0"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pic>
        <p:nvPicPr>
          <p:cNvPr id="15" name="Picture 14">
            <a:extLst>
              <a:ext uri="{FF2B5EF4-FFF2-40B4-BE49-F238E27FC236}">
                <a16:creationId xmlns:a16="http://schemas.microsoft.com/office/drawing/2014/main" id="{E56BB60A-8F03-6224-7144-F72C8DF63E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40485" y="136503"/>
            <a:ext cx="554869" cy="735202"/>
          </a:xfrm>
          <a:prstGeom prst="rect">
            <a:avLst/>
          </a:prstGeom>
        </p:spPr>
      </p:pic>
      <p:sp>
        <p:nvSpPr>
          <p:cNvPr id="3" name="Rectangle: Single Corner Rounded 2">
            <a:extLst>
              <a:ext uri="{FF2B5EF4-FFF2-40B4-BE49-F238E27FC236}">
                <a16:creationId xmlns:a16="http://schemas.microsoft.com/office/drawing/2014/main" id="{8924869A-DA88-2C4F-73A9-D30BB50F88C2}"/>
              </a:ext>
            </a:extLst>
          </p:cNvPr>
          <p:cNvSpPr/>
          <p:nvPr/>
        </p:nvSpPr>
        <p:spPr>
          <a:xfrm rot="16200000" flipH="1">
            <a:off x="11878298" y="6323931"/>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a:extLst>
              <a:ext uri="{FF2B5EF4-FFF2-40B4-BE49-F238E27FC236}">
                <a16:creationId xmlns:a16="http://schemas.microsoft.com/office/drawing/2014/main" id="{6E122A58-6D67-FCAC-106C-B51D2714193D}"/>
              </a:ext>
            </a:extLst>
          </p:cNvPr>
          <p:cNvSpPr txBox="1"/>
          <p:nvPr/>
        </p:nvSpPr>
        <p:spPr>
          <a:xfrm>
            <a:off x="11829662" y="6372995"/>
            <a:ext cx="431399" cy="246221"/>
          </a:xfrm>
          <a:prstGeom prst="rect">
            <a:avLst/>
          </a:prstGeom>
          <a:noFill/>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10</a:t>
            </a:fld>
            <a:endParaRPr lang="en-IL" dirty="0"/>
          </a:p>
        </p:txBody>
      </p:sp>
    </p:spTree>
    <p:extLst>
      <p:ext uri="{BB962C8B-B14F-4D97-AF65-F5344CB8AC3E}">
        <p14:creationId xmlns:p14="http://schemas.microsoft.com/office/powerpoint/2010/main" val="142597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7D9720-7F78-4A96-A023-3A8B15545145}"/>
              </a:ext>
            </a:extLst>
          </p:cNvPr>
          <p:cNvSpPr>
            <a:spLocks noGrp="1"/>
          </p:cNvSpPr>
          <p:nvPr>
            <p:ph type="title"/>
          </p:nvPr>
        </p:nvSpPr>
        <p:spPr>
          <a:xfrm>
            <a:off x="508907" y="153751"/>
            <a:ext cx="5632783" cy="649816"/>
          </a:xfrm>
        </p:spPr>
        <p:txBody>
          <a:bodyPr/>
          <a:lstStyle/>
          <a:p>
            <a:r>
              <a:rPr lang="en-US" dirty="0"/>
              <a:t>Second Quarter of 2023</a:t>
            </a:r>
            <a:endParaRPr lang="en-IL" dirty="0"/>
          </a:p>
        </p:txBody>
      </p:sp>
      <p:sp>
        <p:nvSpPr>
          <p:cNvPr id="5" name="Slide Number Placeholder 4">
            <a:extLst>
              <a:ext uri="{FF2B5EF4-FFF2-40B4-BE49-F238E27FC236}">
                <a16:creationId xmlns:a16="http://schemas.microsoft.com/office/drawing/2014/main" id="{08899EB5-15BD-4C65-ABCD-52FD7D739831}"/>
              </a:ext>
            </a:extLst>
          </p:cNvPr>
          <p:cNvSpPr>
            <a:spLocks noGrp="1"/>
          </p:cNvSpPr>
          <p:nvPr>
            <p:ph type="sldNum" sz="quarter" idx="12"/>
          </p:nvPr>
        </p:nvSpPr>
        <p:spPr/>
        <p:txBody>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11</a:t>
            </a:fld>
            <a:endParaRPr kumimoji="0" lang="en-IL" sz="1000" b="0" i="0" u="none" strike="noStrike" kern="1200" cap="none" spc="0" normalizeH="0" baseline="0" noProof="0">
              <a:ln>
                <a:noFill/>
              </a:ln>
              <a:solidFill>
                <a:prstClr val="white"/>
              </a:solidFill>
              <a:effectLst/>
              <a:uLnTx/>
              <a:uFillTx/>
              <a:latin typeface="Heebo"/>
              <a:ea typeface="+mn-ea"/>
              <a:cs typeface="Heebo"/>
            </a:endParaRPr>
          </a:p>
        </p:txBody>
      </p:sp>
      <p:sp>
        <p:nvSpPr>
          <p:cNvPr id="68" name="מלבן 1">
            <a:extLst>
              <a:ext uri="{FF2B5EF4-FFF2-40B4-BE49-F238E27FC236}">
                <a16:creationId xmlns:a16="http://schemas.microsoft.com/office/drawing/2014/main" id="{A9F39B4B-5EAE-4905-9924-CDE40CC0D222}"/>
              </a:ext>
            </a:extLst>
          </p:cNvPr>
          <p:cNvSpPr/>
          <p:nvPr/>
        </p:nvSpPr>
        <p:spPr>
          <a:xfrm>
            <a:off x="508907" y="526705"/>
            <a:ext cx="7655731" cy="400110"/>
          </a:xfrm>
          <a:prstGeom prst="rect">
            <a:avLst/>
          </a:prstGeom>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dirty="0">
                <a:ln>
                  <a:noFill/>
                </a:ln>
                <a:solidFill>
                  <a:srgbClr val="1877F2"/>
                </a:solidFill>
                <a:effectLst/>
                <a:uLnTx/>
                <a:uFillTx/>
                <a:latin typeface="Heebo" panose="00000500000000000000" pitchFamily="2" charset="-79"/>
                <a:ea typeface="+mn-ea"/>
                <a:cs typeface="Heebo" panose="00000500000000000000" pitchFamily="2" charset="-79"/>
              </a:rPr>
              <a:t>Main Results</a:t>
            </a:r>
            <a:endParaRPr kumimoji="0" lang="he-IL" sz="2000" b="0" i="0" u="none" strike="noStrike" kern="1200" cap="none" spc="-50" normalizeH="0" baseline="0" noProof="0" dirty="0">
              <a:ln>
                <a:noFill/>
              </a:ln>
              <a:solidFill>
                <a:srgbClr val="1877F2"/>
              </a:solidFill>
              <a:effectLst/>
              <a:uLnTx/>
              <a:uFillTx/>
              <a:latin typeface="Heebo" panose="00000500000000000000" pitchFamily="2" charset="-79"/>
              <a:ea typeface="+mn-ea"/>
              <a:cs typeface="Heebo"/>
            </a:endParaRPr>
          </a:p>
        </p:txBody>
      </p:sp>
      <p:graphicFrame>
        <p:nvGraphicFramePr>
          <p:cNvPr id="4" name="Table 3">
            <a:extLst>
              <a:ext uri="{FF2B5EF4-FFF2-40B4-BE49-F238E27FC236}">
                <a16:creationId xmlns:a16="http://schemas.microsoft.com/office/drawing/2014/main" id="{228F3FD9-A4C8-40DD-9E80-F6722387E8CB}"/>
              </a:ext>
            </a:extLst>
          </p:cNvPr>
          <p:cNvGraphicFramePr>
            <a:graphicFrameLocks noGrp="1"/>
          </p:cNvGraphicFramePr>
          <p:nvPr>
            <p:extLst>
              <p:ext uri="{D42A27DB-BD31-4B8C-83A1-F6EECF244321}">
                <p14:modId xmlns:p14="http://schemas.microsoft.com/office/powerpoint/2010/main" val="4264775844"/>
              </p:ext>
            </p:extLst>
          </p:nvPr>
        </p:nvGraphicFramePr>
        <p:xfrm>
          <a:off x="425302" y="926816"/>
          <a:ext cx="7397898" cy="4831721"/>
        </p:xfrm>
        <a:graphic>
          <a:graphicData uri="http://schemas.openxmlformats.org/drawingml/2006/table">
            <a:tbl>
              <a:tblPr/>
              <a:tblGrid>
                <a:gridCol w="1607380">
                  <a:extLst>
                    <a:ext uri="{9D8B030D-6E8A-4147-A177-3AD203B41FA5}">
                      <a16:colId xmlns:a16="http://schemas.microsoft.com/office/drawing/2014/main" val="3002346697"/>
                    </a:ext>
                  </a:extLst>
                </a:gridCol>
                <a:gridCol w="998385">
                  <a:extLst>
                    <a:ext uri="{9D8B030D-6E8A-4147-A177-3AD203B41FA5}">
                      <a16:colId xmlns:a16="http://schemas.microsoft.com/office/drawing/2014/main" val="516851880"/>
                    </a:ext>
                  </a:extLst>
                </a:gridCol>
                <a:gridCol w="948266">
                  <a:extLst>
                    <a:ext uri="{9D8B030D-6E8A-4147-A177-3AD203B41FA5}">
                      <a16:colId xmlns:a16="http://schemas.microsoft.com/office/drawing/2014/main" val="3450999749"/>
                    </a:ext>
                  </a:extLst>
                </a:gridCol>
                <a:gridCol w="1066800">
                  <a:extLst>
                    <a:ext uri="{9D8B030D-6E8A-4147-A177-3AD203B41FA5}">
                      <a16:colId xmlns:a16="http://schemas.microsoft.com/office/drawing/2014/main" val="1006244806"/>
                    </a:ext>
                  </a:extLst>
                </a:gridCol>
                <a:gridCol w="872067">
                  <a:extLst>
                    <a:ext uri="{9D8B030D-6E8A-4147-A177-3AD203B41FA5}">
                      <a16:colId xmlns:a16="http://schemas.microsoft.com/office/drawing/2014/main" val="4093611211"/>
                    </a:ext>
                  </a:extLst>
                </a:gridCol>
                <a:gridCol w="990600">
                  <a:extLst>
                    <a:ext uri="{9D8B030D-6E8A-4147-A177-3AD203B41FA5}">
                      <a16:colId xmlns:a16="http://schemas.microsoft.com/office/drawing/2014/main" val="2977626133"/>
                    </a:ext>
                  </a:extLst>
                </a:gridCol>
                <a:gridCol w="914400">
                  <a:extLst>
                    <a:ext uri="{9D8B030D-6E8A-4147-A177-3AD203B41FA5}">
                      <a16:colId xmlns:a16="http://schemas.microsoft.com/office/drawing/2014/main" val="4211627112"/>
                    </a:ext>
                  </a:extLst>
                </a:gridCol>
              </a:tblGrid>
              <a:tr h="404909">
                <a:tc>
                  <a:txBody>
                    <a:bodyPr/>
                    <a:lstStyle/>
                    <a:p>
                      <a:pPr marL="0" marR="0" lvl="0" indent="0" algn="l" defTabSz="1219170" rtl="1" eaLnBrk="1" fontAlgn="ctr" latinLnBrk="0" hangingPunct="1">
                        <a:lnSpc>
                          <a:spcPct val="100000"/>
                        </a:lnSpc>
                        <a:spcBef>
                          <a:spcPts val="0"/>
                        </a:spcBef>
                        <a:spcAft>
                          <a:spcPts val="0"/>
                        </a:spcAft>
                        <a:buClrTx/>
                        <a:buSzTx/>
                        <a:buFontTx/>
                        <a:buNone/>
                        <a:tabLst/>
                        <a:defRPr/>
                      </a:pPr>
                      <a:r>
                        <a:rPr lang="en-US" sz="1200" b="0" i="0" u="none" strike="noStrike" dirty="0">
                          <a:solidFill>
                            <a:schemeClr val="accent3"/>
                          </a:solidFill>
                          <a:effectLst/>
                          <a:latin typeface="Heebo" panose="00000500000000000000" pitchFamily="2" charset="-79"/>
                          <a:cs typeface="Heebo" panose="00000500000000000000" pitchFamily="2" charset="-79"/>
                        </a:rPr>
                        <a:t>NIS Millions</a:t>
                      </a:r>
                      <a:endParaRPr lang="he-IL" sz="1200" b="0" i="0" u="none" strike="noStrike" dirty="0">
                        <a:solidFill>
                          <a:schemeClr val="accent3"/>
                        </a:solidFill>
                        <a:effectLst/>
                        <a:latin typeface="Heebo" panose="00000500000000000000" pitchFamily="2" charset="-79"/>
                        <a:cs typeface="Heebo" panose="00000500000000000000" pitchFamily="2" charset="-79"/>
                      </a:endParaRPr>
                    </a:p>
                  </a:txBody>
                  <a:tcPr marL="108000" marR="108000" marT="36000" marB="36000" anchor="ctr">
                    <a:lnL>
                      <a:noFill/>
                    </a:lnL>
                    <a:lnR w="12700" cap="flat" cmpd="sng" algn="ctr">
                      <a:solidFill>
                        <a:srgbClr val="1877F2"/>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bg1"/>
                          </a:solidFill>
                          <a:effectLst/>
                          <a:latin typeface="Heebo" panose="00000500000000000000" pitchFamily="2" charset="-79"/>
                          <a:cs typeface="Heebo" panose="00000500000000000000" pitchFamily="2" charset="-79"/>
                        </a:rPr>
                        <a:t>3-6/22</a:t>
                      </a:r>
                    </a:p>
                  </a:txBody>
                  <a:tcPr marL="45720" marR="45720" anchor="ctr">
                    <a:lnL w="12700" cap="flat" cmpd="sng" algn="ctr">
                      <a:solidFill>
                        <a:srgbClr val="1877F2"/>
                      </a:solidFill>
                      <a:prstDash val="solid"/>
                      <a:round/>
                      <a:headEnd type="none" w="med" len="med"/>
                      <a:tailEnd type="none" w="med" len="med"/>
                    </a:lnL>
                    <a:lnR w="12700" cap="flat" cmpd="sng" algn="ctr">
                      <a:noFill/>
                      <a:prstDash val="sysDot"/>
                      <a:round/>
                      <a:headEnd type="none" w="med" len="med"/>
                      <a:tailEnd type="none" w="med" len="med"/>
                    </a:lnR>
                    <a:lnT w="6350" cap="flat" cmpd="sng" algn="ctr">
                      <a:noFill/>
                      <a:prstDash val="solid"/>
                      <a:round/>
                      <a:headEnd type="none" w="med" len="med"/>
                      <a:tailEnd type="none" w="med" len="med"/>
                    </a:lnT>
                    <a:lnB w="12700" cap="flat" cmpd="sng" algn="ctr">
                      <a:solidFill>
                        <a:srgbClr val="1877F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fontAlgn="ctr"/>
                      <a:r>
                        <a:rPr lang="en-US" sz="1200" b="0" i="0" u="none" strike="noStrike" dirty="0">
                          <a:solidFill>
                            <a:schemeClr val="bg1"/>
                          </a:solidFill>
                          <a:effectLst/>
                          <a:latin typeface="Heebo" panose="00000500000000000000" pitchFamily="2" charset="-79"/>
                          <a:cs typeface="Heebo" panose="00000500000000000000" pitchFamily="2" charset="-79"/>
                        </a:rPr>
                        <a:t>3-6/23</a:t>
                      </a:r>
                    </a:p>
                  </a:txBody>
                  <a:tcPr marL="45720" marR="4572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1877F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fontAlgn="ctr"/>
                      <a:r>
                        <a:rPr lang="en-US" sz="1200" b="0" i="0" u="none" strike="noStrike" dirty="0">
                          <a:solidFill>
                            <a:schemeClr val="bg1"/>
                          </a:solidFill>
                          <a:effectLst/>
                          <a:latin typeface="Heebo" panose="00000500000000000000" pitchFamily="2" charset="-79"/>
                          <a:cs typeface="Heebo" panose="00000500000000000000" pitchFamily="2" charset="-79"/>
                        </a:rPr>
                        <a:t>Change</a:t>
                      </a:r>
                      <a:endParaRPr lang="he-IL" sz="1200" b="0" i="0" u="none" strike="noStrike" dirty="0">
                        <a:solidFill>
                          <a:schemeClr val="bg1"/>
                        </a:solidFill>
                        <a:effectLst/>
                        <a:latin typeface="Heebo" panose="00000500000000000000" pitchFamily="2" charset="-79"/>
                        <a:cs typeface="Heebo" panose="00000500000000000000" pitchFamily="2" charset="-79"/>
                      </a:endParaRPr>
                    </a:p>
                  </a:txBody>
                  <a:tcPr marL="45720" marR="4572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1877F2"/>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rtl="1" fontAlgn="ctr"/>
                      <a:r>
                        <a:rPr lang="en-US" sz="1200" b="0" i="0" u="none" strike="noStrike" dirty="0">
                          <a:solidFill>
                            <a:schemeClr val="bg1"/>
                          </a:solidFill>
                          <a:effectLst/>
                          <a:latin typeface="Heebo" panose="00000500000000000000" pitchFamily="2" charset="-79"/>
                          <a:cs typeface="Heebo" panose="00000500000000000000" pitchFamily="2" charset="-79"/>
                        </a:rPr>
                        <a:t>1-6/22</a:t>
                      </a:r>
                    </a:p>
                  </a:txBody>
                  <a:tcPr marL="45720" marR="4572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1877F2"/>
                      </a:solidFill>
                      <a:prstDash val="solid"/>
                      <a:round/>
                      <a:headEnd type="none" w="med" len="med"/>
                      <a:tailEnd type="none" w="med" len="med"/>
                    </a:lnB>
                    <a:lnTlToBr w="12700" cmpd="sng">
                      <a:noFill/>
                      <a:prstDash val="solid"/>
                    </a:lnTlToBr>
                    <a:lnBlToTr w="12700" cmpd="sng">
                      <a:noFill/>
                      <a:prstDash val="solid"/>
                    </a:lnBlToTr>
                    <a:solidFill>
                      <a:srgbClr val="191919"/>
                    </a:solidFill>
                  </a:tcPr>
                </a:tc>
                <a:tc>
                  <a:txBody>
                    <a:bodyPr/>
                    <a:lstStyle/>
                    <a:p>
                      <a:pPr algn="ctr" rtl="1" fontAlgn="ctr"/>
                      <a:r>
                        <a:rPr lang="en-US" sz="1200" b="0" i="0" u="none" strike="noStrike" dirty="0">
                          <a:solidFill>
                            <a:schemeClr val="bg1"/>
                          </a:solidFill>
                          <a:effectLst/>
                          <a:latin typeface="Heebo" panose="00000500000000000000" pitchFamily="2" charset="-79"/>
                          <a:cs typeface="Heebo" panose="00000500000000000000" pitchFamily="2" charset="-79"/>
                        </a:rPr>
                        <a:t>1-6/23</a:t>
                      </a:r>
                    </a:p>
                  </a:txBody>
                  <a:tcPr marL="45720" marR="4572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1877F2"/>
                      </a:solidFill>
                      <a:prstDash val="solid"/>
                      <a:round/>
                      <a:headEnd type="none" w="med" len="med"/>
                      <a:tailEnd type="none" w="med" len="med"/>
                    </a:lnB>
                    <a:lnTlToBr w="12700" cmpd="sng">
                      <a:noFill/>
                      <a:prstDash val="solid"/>
                    </a:lnTlToBr>
                    <a:lnBlToTr w="12700" cmpd="sng">
                      <a:noFill/>
                      <a:prstDash val="solid"/>
                    </a:lnBlToTr>
                    <a:solidFill>
                      <a:srgbClr val="191919"/>
                    </a:solidFill>
                  </a:tcPr>
                </a:tc>
                <a:tc>
                  <a:txBody>
                    <a:bodyPr/>
                    <a:lstStyle/>
                    <a:p>
                      <a:pPr algn="ctr" rtl="1" fontAlgn="ctr"/>
                      <a:r>
                        <a:rPr lang="en-US" sz="1200" b="0" i="0" u="none" strike="noStrike" dirty="0">
                          <a:solidFill>
                            <a:schemeClr val="bg1"/>
                          </a:solidFill>
                          <a:effectLst/>
                          <a:latin typeface="Heebo" panose="00000500000000000000" pitchFamily="2" charset="-79"/>
                          <a:cs typeface="Heebo" panose="00000500000000000000" pitchFamily="2" charset="-79"/>
                        </a:rPr>
                        <a:t>Change</a:t>
                      </a:r>
                      <a:endParaRPr lang="he-IL" sz="1200" b="0" i="0" u="none" strike="noStrike" dirty="0">
                        <a:solidFill>
                          <a:schemeClr val="bg1"/>
                        </a:solidFill>
                        <a:effectLst/>
                        <a:latin typeface="Heebo" panose="00000500000000000000" pitchFamily="2" charset="-79"/>
                        <a:cs typeface="Heebo" panose="00000500000000000000" pitchFamily="2" charset="-79"/>
                      </a:endParaRPr>
                    </a:p>
                  </a:txBody>
                  <a:tcPr marL="45720" marR="45720" anchor="ctr">
                    <a:lnL w="6350" cap="flat" cmpd="sng" algn="ctr">
                      <a:noFill/>
                      <a:prstDash val="solid"/>
                      <a:round/>
                      <a:headEnd type="none" w="med" len="med"/>
                      <a:tailEnd type="none" w="med" len="med"/>
                    </a:lnL>
                    <a:lnR w="12700" cap="flat" cmpd="sng" algn="ctr">
                      <a:solidFill>
                        <a:srgbClr val="1877F2"/>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1877F2"/>
                      </a:solidFill>
                      <a:prstDash val="solid"/>
                      <a:round/>
                      <a:headEnd type="none" w="med" len="med"/>
                      <a:tailEnd type="none" w="med" len="med"/>
                    </a:lnB>
                    <a:lnTlToBr w="12700" cmpd="sng">
                      <a:noFill/>
                      <a:prstDash val="solid"/>
                    </a:lnTlToBr>
                    <a:lnBlToTr w="12700" cmpd="sng">
                      <a:noFill/>
                      <a:prstDash val="solid"/>
                    </a:lnBlToTr>
                    <a:solidFill>
                      <a:srgbClr val="191919"/>
                    </a:solidFill>
                  </a:tcPr>
                </a:tc>
                <a:extLst>
                  <a:ext uri="{0D108BD9-81ED-4DB2-BD59-A6C34878D82A}">
                    <a16:rowId xmlns:a16="http://schemas.microsoft.com/office/drawing/2014/main" val="422151043"/>
                  </a:ext>
                </a:extLst>
              </a:tr>
              <a:tr h="464163">
                <a:tc>
                  <a:txBody>
                    <a:bodyPr/>
                    <a:lstStyle/>
                    <a:p>
                      <a:pPr algn="l" rtl="1" fontAlgn="ctr"/>
                      <a:r>
                        <a:rPr lang="en-US" sz="1200" b="0" i="0" u="none" strike="noStrike" dirty="0">
                          <a:solidFill>
                            <a:schemeClr val="tx1"/>
                          </a:solidFill>
                          <a:effectLst/>
                          <a:latin typeface="Heebo" panose="00000500000000000000" pitchFamily="2" charset="-79"/>
                          <a:cs typeface="Heebo" panose="00000500000000000000" pitchFamily="2" charset="-79"/>
                        </a:rPr>
                        <a:t>Proportionate NOI</a:t>
                      </a: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336</a:t>
                      </a: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12700" cap="flat" cmpd="sng" algn="ctr">
                      <a:solidFill>
                        <a:srgbClr val="1877F2"/>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337</a:t>
                      </a: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12700" cap="flat" cmpd="sng" algn="ctr">
                      <a:solidFill>
                        <a:srgbClr val="1877F2"/>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0.3%</a:t>
                      </a: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1877F2"/>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642</a:t>
                      </a: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1877F2"/>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680</a:t>
                      </a: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1877F2"/>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5.9%</a:t>
                      </a: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12700" cap="flat" cmpd="sng" algn="ctr">
                      <a:solidFill>
                        <a:srgbClr val="1877F2"/>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9397106"/>
                  </a:ext>
                </a:extLst>
              </a:tr>
              <a:tr h="248201">
                <a:tc>
                  <a:txBody>
                    <a:bodyPr/>
                    <a:lstStyle/>
                    <a:p>
                      <a:pPr algn="l" rtl="1" fontAlgn="ctr"/>
                      <a:endParaRPr lang="he-IL"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8575261"/>
                  </a:ext>
                </a:extLst>
              </a:tr>
              <a:tr h="400337">
                <a:tc>
                  <a:txBody>
                    <a:bodyPr/>
                    <a:lstStyle/>
                    <a:p>
                      <a:pPr algn="l" rtl="1" fontAlgn="ctr"/>
                      <a:r>
                        <a:rPr lang="en-US" sz="1200" b="0" i="0" u="none" strike="noStrike" dirty="0">
                          <a:solidFill>
                            <a:schemeClr val="tx1"/>
                          </a:solidFill>
                          <a:effectLst/>
                          <a:latin typeface="Heebo" panose="00000500000000000000" pitchFamily="2" charset="-79"/>
                          <a:cs typeface="Heebo" panose="00000500000000000000" pitchFamily="2" charset="-79"/>
                        </a:rPr>
                        <a:t>Same Store NOI</a:t>
                      </a: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255</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279</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9.1%</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490</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541</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10.3%</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1015068"/>
                  </a:ext>
                </a:extLst>
              </a:tr>
              <a:tr h="248201">
                <a:tc>
                  <a:txBody>
                    <a:bodyPr/>
                    <a:lstStyle/>
                    <a:p>
                      <a:pPr algn="l"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346552"/>
                  </a:ext>
                </a:extLst>
              </a:tr>
              <a:tr h="729924">
                <a:tc>
                  <a:txBody>
                    <a:bodyPr/>
                    <a:lstStyle/>
                    <a:p>
                      <a:pPr algn="l" rtl="1" fontAlgn="ctr"/>
                      <a:r>
                        <a:rPr lang="en-US" sz="1200" b="0" i="0" u="none" strike="noStrike" dirty="0">
                          <a:solidFill>
                            <a:schemeClr val="tx1"/>
                          </a:solidFill>
                          <a:effectLst/>
                          <a:latin typeface="Heebo" panose="00000500000000000000" pitchFamily="2" charset="-79"/>
                          <a:cs typeface="Heebo" panose="00000500000000000000" pitchFamily="2" charset="-79"/>
                        </a:rPr>
                        <a:t>FFO according to the management approach</a:t>
                      </a:r>
                      <a:endParaRPr lang="he-IL"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144</a:t>
                      </a: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en-US" sz="1200" b="0" i="0" u="none" strike="noStrike" dirty="0">
                          <a:solidFill>
                            <a:schemeClr val="tx1"/>
                          </a:solidFill>
                          <a:effectLst/>
                          <a:latin typeface="Heebo" panose="00000500000000000000" pitchFamily="2" charset="-79"/>
                          <a:cs typeface="Heebo" panose="00000500000000000000" pitchFamily="2" charset="-79"/>
                        </a:rPr>
                        <a:t>112</a:t>
                      </a: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(22.2%)</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208</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204</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(1.9%)</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2818566"/>
                  </a:ext>
                </a:extLst>
              </a:tr>
              <a:tr h="248201">
                <a:tc>
                  <a:txBody>
                    <a:bodyPr/>
                    <a:lstStyle/>
                    <a:p>
                      <a:pPr algn="l" rtl="1" fontAlgn="ctr"/>
                      <a:endParaRPr lang="he-IL"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7402515"/>
                  </a:ext>
                </a:extLst>
              </a:tr>
              <a:tr h="563795">
                <a:tc>
                  <a:txBody>
                    <a:bodyPr/>
                    <a:lstStyle/>
                    <a:p>
                      <a:pPr marL="0" marR="0" lvl="0" indent="0" algn="l" defTabSz="1219170" rtl="1" eaLnBrk="1" fontAlgn="ctr"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Heebo" panose="00000500000000000000" pitchFamily="2" charset="-79"/>
                          <a:cs typeface="Heebo" panose="00000500000000000000" pitchFamily="2" charset="-79"/>
                        </a:rPr>
                        <a:t>FFO according to the Securities Authority approach</a:t>
                      </a:r>
                      <a:endParaRPr lang="he-IL"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(45)</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(8)</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(103)</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(5)</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5195279"/>
                  </a:ext>
                </a:extLst>
              </a:tr>
              <a:tr h="248201">
                <a:tc>
                  <a:txBody>
                    <a:bodyPr/>
                    <a:lstStyle/>
                    <a:p>
                      <a:pPr marL="0" marR="0" lvl="0" indent="0" algn="l" defTabSz="1219170" rtl="1" eaLnBrk="1" fontAlgn="ctr"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Heebo" panose="00000500000000000000" pitchFamily="2" charset="-79"/>
                          <a:cs typeface="Heebo" panose="00000500000000000000" pitchFamily="2" charset="-79"/>
                        </a:rPr>
                        <a:t>CPI linkage and exchange rate differences</a:t>
                      </a:r>
                      <a:endParaRPr lang="he-IL" sz="900" b="0" i="0" u="none" strike="noStrike" dirty="0">
                        <a:solidFill>
                          <a:schemeClr val="tx1"/>
                        </a:solidFill>
                        <a:effectLst/>
                        <a:latin typeface="Heebo" panose="00000500000000000000" pitchFamily="2" charset="-79"/>
                        <a:cs typeface="Heebo" panose="00000500000000000000" pitchFamily="2" charset="-79"/>
                      </a:endParaRPr>
                    </a:p>
                  </a:txBody>
                  <a:tcPr marL="72000" marR="72000" marT="0" marB="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197</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141</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322</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252</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7514043"/>
                  </a:ext>
                </a:extLst>
              </a:tr>
              <a:tr h="297268">
                <a:tc>
                  <a:txBody>
                    <a:bodyPr/>
                    <a:lstStyle/>
                    <a:p>
                      <a:pPr algn="l" rtl="1" fontAlgn="ctr"/>
                      <a:r>
                        <a:rPr lang="en-US" sz="900" b="0" i="0" u="none" strike="noStrike" dirty="0">
                          <a:solidFill>
                            <a:schemeClr val="tx1"/>
                          </a:solidFill>
                          <a:effectLst/>
                          <a:latin typeface="Heebo" panose="00000500000000000000" pitchFamily="2" charset="-79"/>
                          <a:cs typeface="Heebo" panose="00000500000000000000" pitchFamily="2" charset="-79"/>
                        </a:rPr>
                        <a:t>Other adjustments and depreciation*</a:t>
                      </a:r>
                      <a:endParaRPr lang="he-IL" sz="900" b="0" i="0" u="none" strike="noStrike" baseline="30000" dirty="0">
                        <a:solidFill>
                          <a:schemeClr val="tx1"/>
                        </a:solidFill>
                        <a:effectLst/>
                        <a:latin typeface="Heebo" panose="00000500000000000000" pitchFamily="2" charset="-79"/>
                        <a:cs typeface="Heebo" panose="00000500000000000000" pitchFamily="2" charset="-79"/>
                      </a:endParaRPr>
                    </a:p>
                  </a:txBody>
                  <a:tcPr marL="72000" marR="72000" marT="0" marB="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17</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8</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38</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14</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3704542"/>
                  </a:ext>
                </a:extLst>
              </a:tr>
              <a:tr h="248201">
                <a:tc>
                  <a:txBody>
                    <a:bodyPr/>
                    <a:lstStyle/>
                    <a:p>
                      <a:pPr marL="0" marR="0" lvl="0" indent="0" algn="l" defTabSz="1219170" rtl="1" eaLnBrk="1" fontAlgn="ctr" latinLnBrk="0" hangingPunct="1">
                        <a:lnSpc>
                          <a:spcPct val="100000"/>
                        </a:lnSpc>
                        <a:spcBef>
                          <a:spcPts val="0"/>
                        </a:spcBef>
                        <a:spcAft>
                          <a:spcPts val="0"/>
                        </a:spcAft>
                        <a:buClrTx/>
                        <a:buSzTx/>
                        <a:buFontTx/>
                        <a:buNone/>
                        <a:tabLst/>
                        <a:defRPr/>
                      </a:pPr>
                      <a:r>
                        <a:rPr lang="en-US" sz="900" b="0" i="0" u="none" strike="noStrike" dirty="0">
                          <a:solidFill>
                            <a:schemeClr val="tx1"/>
                          </a:solidFill>
                          <a:effectLst/>
                          <a:latin typeface="Heebo" panose="00000500000000000000" pitchFamily="2" charset="-79"/>
                          <a:cs typeface="Heebo" panose="00000500000000000000" pitchFamily="2" charset="-79"/>
                        </a:rPr>
                        <a:t>Hybrid Bond Coupon </a:t>
                      </a:r>
                      <a:endParaRPr lang="he-IL" sz="900" b="0" i="0" u="none" strike="noStrike" baseline="30000" dirty="0">
                        <a:solidFill>
                          <a:schemeClr val="tx1"/>
                        </a:solidFill>
                        <a:effectLst/>
                        <a:latin typeface="Heebo" panose="00000500000000000000" pitchFamily="2" charset="-79"/>
                        <a:cs typeface="Heebo" panose="00000500000000000000" pitchFamily="2" charset="-79"/>
                      </a:endParaRPr>
                    </a:p>
                  </a:txBody>
                  <a:tcPr marL="72000" marR="72000" marT="0" marB="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(25)</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(29)</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(49)</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(57)</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546565"/>
                  </a:ext>
                </a:extLst>
              </a:tr>
              <a:tr h="478527">
                <a:tc>
                  <a:txBody>
                    <a:bodyPr/>
                    <a:lstStyle/>
                    <a:p>
                      <a:pPr marL="0" marR="0" lvl="0" indent="0" algn="l" defTabSz="1219170" rtl="1" eaLnBrk="1" fontAlgn="ctr" latinLnBrk="0" hangingPunct="1">
                        <a:lnSpc>
                          <a:spcPct val="100000"/>
                        </a:lnSpc>
                        <a:spcBef>
                          <a:spcPts val="0"/>
                        </a:spcBef>
                        <a:spcAft>
                          <a:spcPts val="0"/>
                        </a:spcAft>
                        <a:buClrTx/>
                        <a:buSzTx/>
                        <a:buFontTx/>
                        <a:buNone/>
                        <a:tabLst/>
                        <a:defRPr/>
                      </a:pPr>
                      <a:r>
                        <a:rPr lang="en-US" sz="1200" b="0" i="0" u="none" strike="noStrike" dirty="0">
                          <a:solidFill>
                            <a:schemeClr val="tx1"/>
                          </a:solidFill>
                          <a:effectLst/>
                          <a:latin typeface="Heebo" panose="00000500000000000000" pitchFamily="2" charset="-79"/>
                          <a:cs typeface="Heebo" panose="00000500000000000000" pitchFamily="2" charset="-79"/>
                        </a:rPr>
                        <a:t>FFO according to management approach</a:t>
                      </a:r>
                      <a:r>
                        <a:rPr lang="en-US" sz="1200" b="0" i="0" u="none" strike="noStrike" baseline="30000" dirty="0">
                          <a:solidFill>
                            <a:schemeClr val="tx1"/>
                          </a:solidFill>
                          <a:effectLst/>
                          <a:latin typeface="Heebo" panose="00000500000000000000" pitchFamily="2" charset="-79"/>
                          <a:cs typeface="Heebo" panose="00000500000000000000" pitchFamily="2" charset="-79"/>
                        </a:rPr>
                        <a:t>**</a:t>
                      </a:r>
                      <a:endParaRPr lang="he-IL" sz="1200" b="0" i="0" u="none" strike="noStrike" baseline="30000"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a:noFill/>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144</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0" marB="0" anchor="ctr">
                    <a:lnL w="6350" cap="flat" cmpd="sng" algn="ctr">
                      <a:solidFill>
                        <a:schemeClr val="accent3"/>
                      </a:solidFill>
                      <a:prstDash val="solid"/>
                      <a:round/>
                      <a:headEnd type="none" w="med" len="med"/>
                      <a:tailEnd type="none" w="med" len="med"/>
                    </a:lnL>
                    <a:lnR w="12700" cap="flat" cmpd="sng" algn="ctr">
                      <a:noFill/>
                      <a:prstDash val="sysDot"/>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112</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0" marB="0" anchor="ctr">
                    <a:lnL w="12700" cap="flat" cmpd="sng" algn="ctr">
                      <a:noFill/>
                      <a:prstDash val="sysDot"/>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208</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r>
                        <a:rPr lang="he-IL" sz="1200" b="0" i="0" u="none" strike="noStrike" dirty="0">
                          <a:solidFill>
                            <a:schemeClr val="tx1"/>
                          </a:solidFill>
                          <a:effectLst/>
                          <a:latin typeface="Heebo" panose="00000500000000000000" pitchFamily="2" charset="-79"/>
                          <a:cs typeface="Heebo" panose="00000500000000000000" pitchFamily="2" charset="-79"/>
                        </a:rPr>
                        <a:t>204</a:t>
                      </a: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1" fontAlgn="ctr"/>
                      <a:endParaRPr lang="en-US" sz="1200" b="0" i="0" u="none" strike="noStrike" dirty="0">
                        <a:solidFill>
                          <a:schemeClr val="tx1"/>
                        </a:solidFill>
                        <a:effectLst/>
                        <a:latin typeface="Heebo" panose="00000500000000000000" pitchFamily="2" charset="-79"/>
                        <a:cs typeface="Heebo" panose="00000500000000000000" pitchFamily="2" charset="-79"/>
                      </a:endParaRPr>
                    </a:p>
                  </a:txBody>
                  <a:tcPr marL="108000" marR="108000" marT="36000" marB="36000" anchor="ctr">
                    <a:lnL w="6350" cap="flat" cmpd="sng" algn="ctr">
                      <a:noFill/>
                      <a:prstDash val="solid"/>
                      <a:round/>
                      <a:headEnd type="none" w="med" len="med"/>
                      <a:tailEnd type="none" w="med" len="med"/>
                    </a:lnL>
                    <a:lnR w="6350" cap="flat" cmpd="sng" algn="ctr">
                      <a:solidFill>
                        <a:schemeClr val="accent3"/>
                      </a:solidFill>
                      <a:prstDash val="solid"/>
                      <a:round/>
                      <a:headEnd type="none" w="med" len="med"/>
                      <a:tailEnd type="none" w="med" len="med"/>
                    </a:lnR>
                    <a:lnT w="6350" cap="flat" cmpd="sng" algn="ctr">
                      <a:solidFill>
                        <a:schemeClr val="accent3"/>
                      </a:solidFill>
                      <a:prstDash val="solid"/>
                      <a:round/>
                      <a:headEnd type="none" w="med" len="med"/>
                      <a:tailEnd type="none" w="med" len="med"/>
                    </a:lnT>
                    <a:lnB w="635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7419959"/>
                  </a:ext>
                </a:extLst>
              </a:tr>
            </a:tbl>
          </a:graphicData>
        </a:graphic>
      </p:graphicFrame>
      <p:pic>
        <p:nvPicPr>
          <p:cNvPr id="9" name="Picture 8" descr="A picture containing outdoor, sky, building, tall&#10;&#10;Description automatically generated">
            <a:extLst>
              <a:ext uri="{FF2B5EF4-FFF2-40B4-BE49-F238E27FC236}">
                <a16:creationId xmlns:a16="http://schemas.microsoft.com/office/drawing/2014/main" id="{04E2F95C-D87F-F956-9231-D75EFD4F2292}"/>
              </a:ext>
            </a:extLst>
          </p:cNvPr>
          <p:cNvPicPr>
            <a:picLocks noChangeAspect="1"/>
          </p:cNvPicPr>
          <p:nvPr/>
        </p:nvPicPr>
        <p:blipFill rotWithShape="1">
          <a:blip r:embed="rId3">
            <a:extLst>
              <a:ext uri="{28A0092B-C50C-407E-A947-70E740481C1C}">
                <a14:useLocalDpi xmlns:a14="http://schemas.microsoft.com/office/drawing/2010/main" val="0"/>
              </a:ext>
            </a:extLst>
          </a:blip>
          <a:srcRect l="9499" t="3245" r="10755" b="3912"/>
          <a:stretch/>
        </p:blipFill>
        <p:spPr>
          <a:xfrm>
            <a:off x="8700381" y="1"/>
            <a:ext cx="3491620" cy="6858000"/>
          </a:xfrm>
          <a:prstGeom prst="rect">
            <a:avLst/>
          </a:prstGeom>
        </p:spPr>
      </p:pic>
      <p:sp>
        <p:nvSpPr>
          <p:cNvPr id="10" name="TextBox 11">
            <a:extLst>
              <a:ext uri="{FF2B5EF4-FFF2-40B4-BE49-F238E27FC236}">
                <a16:creationId xmlns:a16="http://schemas.microsoft.com/office/drawing/2014/main" id="{A0A54383-E446-3E4B-2B4C-C92AB07AF0BA}"/>
              </a:ext>
            </a:extLst>
          </p:cNvPr>
          <p:cNvSpPr txBox="1"/>
          <p:nvPr/>
        </p:nvSpPr>
        <p:spPr>
          <a:xfrm>
            <a:off x="10692748" y="6331292"/>
            <a:ext cx="1299698" cy="329598"/>
          </a:xfrm>
          <a:prstGeom prst="rect">
            <a:avLst/>
          </a:prstGeom>
          <a:solidFill>
            <a:schemeClr val="bg1"/>
          </a:solidFill>
        </p:spPr>
        <p:txBody>
          <a:bodyPr wrap="square" lIns="121907" tIns="60953" rIns="121907" bIns="60953" rtlCol="1" anchor="ctr">
            <a:no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1000" b="0" i="0" u="none" strike="noStrike" kern="1200" cap="small"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Brickell | Miami</a:t>
            </a:r>
            <a:endParaRPr kumimoji="0" lang="he-IL" sz="1000" b="0" i="0" u="none" strike="noStrike" kern="1200" cap="small"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grpSp>
        <p:nvGrpSpPr>
          <p:cNvPr id="2" name="Group 1">
            <a:extLst>
              <a:ext uri="{FF2B5EF4-FFF2-40B4-BE49-F238E27FC236}">
                <a16:creationId xmlns:a16="http://schemas.microsoft.com/office/drawing/2014/main" id="{5CE95A06-BCD1-CF2A-51B7-6C503B4EAED0}"/>
              </a:ext>
            </a:extLst>
          </p:cNvPr>
          <p:cNvGrpSpPr/>
          <p:nvPr/>
        </p:nvGrpSpPr>
        <p:grpSpPr>
          <a:xfrm>
            <a:off x="86359" y="5841637"/>
            <a:ext cx="8500825" cy="979310"/>
            <a:chOff x="2902432" y="6394909"/>
            <a:chExt cx="9688027" cy="613104"/>
          </a:xfrm>
        </p:grpSpPr>
        <p:sp>
          <p:nvSpPr>
            <p:cNvPr id="6" name="תיבת טקסט 109">
              <a:extLst>
                <a:ext uri="{FF2B5EF4-FFF2-40B4-BE49-F238E27FC236}">
                  <a16:creationId xmlns:a16="http://schemas.microsoft.com/office/drawing/2014/main" id="{EDB5E4AC-F9AE-18C7-0782-E361C80C17A0}"/>
                </a:ext>
              </a:extLst>
            </p:cNvPr>
            <p:cNvSpPr txBox="1"/>
            <p:nvPr/>
          </p:nvSpPr>
          <p:spPr>
            <a:xfrm>
              <a:off x="2902432" y="6420321"/>
              <a:ext cx="9688027" cy="587692"/>
            </a:xfrm>
            <a:prstGeom prst="rect">
              <a:avLst/>
            </a:prstGeom>
            <a:noFill/>
          </p:spPr>
          <p:txBody>
            <a:bodyPr wrap="square">
              <a:spAutoFit/>
            </a:bodyPr>
            <a:lstStyle/>
            <a:p>
              <a:pPr marL="0" marR="0" lvl="0" indent="0" algn="l" defTabSz="914377"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rPr>
                <a:t>*Revenues and expenses that were adjusted from the net profit (loss) for the purpose of calculating the economic FFO, which mainly include one-time expenses resulting from the termination of contracts with senior employees in the group, reorganization expenses in the group, share-based salary.</a:t>
              </a:r>
              <a:endParaRPr lang="en-US" sz="900" dirty="0">
                <a:solidFill>
                  <a:srgbClr val="000032"/>
                </a:solidFill>
                <a:latin typeface="Heebo" panose="00000500000000000000" pitchFamily="2" charset="-79"/>
                <a:cs typeface="Heebo" panose="00000500000000000000" pitchFamily="2" charset="-79"/>
              </a:endParaRPr>
            </a:p>
            <a:p>
              <a:pPr marL="0" marR="0" lvl="0" indent="0" algn="l" defTabSz="914377"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rPr>
                <a:t>**Starting with this report, the company stopped neutralizing the profit/loss component from the early redemption of interest-bearing debt from the FFO calculation, and this in light of the wide-ranging realization plan announced by the Company and the Company's plan to use part of the proceeds for repurchases of the group's bonds, which are traded at a significant discount in relation to the pledged value (in accordance with the company's own purchase plan). The FFO data shown above in relation to the comparison periods has been adjusted to the updated method of calculation.</a:t>
              </a:r>
              <a:endParaRPr kumimoji="0" lang="he-IL" sz="9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endParaRPr>
            </a:p>
          </p:txBody>
        </p:sp>
        <p:cxnSp>
          <p:nvCxnSpPr>
            <p:cNvPr id="7" name="Straight Connector 6">
              <a:extLst>
                <a:ext uri="{FF2B5EF4-FFF2-40B4-BE49-F238E27FC236}">
                  <a16:creationId xmlns:a16="http://schemas.microsoft.com/office/drawing/2014/main" id="{13DA3C69-0004-F094-03D8-2769DFC5382C}"/>
                </a:ext>
              </a:extLst>
            </p:cNvPr>
            <p:cNvCxnSpPr>
              <a:cxnSpLocks/>
            </p:cNvCxnSpPr>
            <p:nvPr/>
          </p:nvCxnSpPr>
          <p:spPr>
            <a:xfrm flipH="1">
              <a:off x="3057661" y="6394909"/>
              <a:ext cx="89043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Rectangle: Single Corner Rounded 7">
            <a:extLst>
              <a:ext uri="{FF2B5EF4-FFF2-40B4-BE49-F238E27FC236}">
                <a16:creationId xmlns:a16="http://schemas.microsoft.com/office/drawing/2014/main" id="{6B277F6B-FC67-3483-4BE9-D47204E80E53}"/>
              </a:ext>
            </a:extLst>
          </p:cNvPr>
          <p:cNvSpPr/>
          <p:nvPr/>
        </p:nvSpPr>
        <p:spPr>
          <a:xfrm rot="16200000" flipH="1">
            <a:off x="11857870" y="6331293"/>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1" name="TextBox 10">
            <a:extLst>
              <a:ext uri="{FF2B5EF4-FFF2-40B4-BE49-F238E27FC236}">
                <a16:creationId xmlns:a16="http://schemas.microsoft.com/office/drawing/2014/main" id="{0972AD6A-9E9A-52E4-981B-AA8E6F0553C6}"/>
              </a:ext>
            </a:extLst>
          </p:cNvPr>
          <p:cNvSpPr txBox="1"/>
          <p:nvPr/>
        </p:nvSpPr>
        <p:spPr>
          <a:xfrm>
            <a:off x="11770241" y="6390068"/>
            <a:ext cx="431399" cy="246221"/>
          </a:xfrm>
          <a:prstGeom prst="rect">
            <a:avLst/>
          </a:prstGeom>
          <a:noFill/>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11</a:t>
            </a:fld>
            <a:endParaRPr lang="en-IL" dirty="0"/>
          </a:p>
        </p:txBody>
      </p:sp>
    </p:spTree>
    <p:extLst>
      <p:ext uri="{BB962C8B-B14F-4D97-AF65-F5344CB8AC3E}">
        <p14:creationId xmlns:p14="http://schemas.microsoft.com/office/powerpoint/2010/main" val="363167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33FC3F-BD9D-441C-B95B-D8D73EE35386}"/>
              </a:ext>
            </a:extLst>
          </p:cNvPr>
          <p:cNvSpPr>
            <a:spLocks noGrp="1"/>
          </p:cNvSpPr>
          <p:nvPr>
            <p:ph type="title"/>
          </p:nvPr>
        </p:nvSpPr>
        <p:spPr/>
        <p:txBody>
          <a:bodyPr/>
          <a:lstStyle/>
          <a:p>
            <a:r>
              <a:rPr lang="en-US" dirty="0"/>
              <a:t>Financial Strength</a:t>
            </a:r>
            <a:endParaRPr lang="en-IL" dirty="0"/>
          </a:p>
        </p:txBody>
      </p:sp>
      <p:sp>
        <p:nvSpPr>
          <p:cNvPr id="32" name="מלבן 4">
            <a:extLst>
              <a:ext uri="{FF2B5EF4-FFF2-40B4-BE49-F238E27FC236}">
                <a16:creationId xmlns:a16="http://schemas.microsoft.com/office/drawing/2014/main" id="{35499E22-D8B3-4DEE-A739-7C0BAFA3954E}"/>
              </a:ext>
            </a:extLst>
          </p:cNvPr>
          <p:cNvSpPr/>
          <p:nvPr/>
        </p:nvSpPr>
        <p:spPr>
          <a:xfrm>
            <a:off x="7750104" y="3236090"/>
            <a:ext cx="4165158" cy="1015663"/>
          </a:xfrm>
          <a:prstGeom prst="rect">
            <a:avLst/>
          </a:prstGeom>
        </p:spPr>
        <p:txBody>
          <a:bodyPr wrap="square">
            <a:spAutoFit/>
          </a:bodyPr>
          <a:lstStyle/>
          <a:p>
            <a:pPr algn="l" rtl="0"/>
            <a:r>
              <a:rPr lang="en-US" sz="2000" dirty="0">
                <a:solidFill>
                  <a:schemeClr val="tx1">
                    <a:lumMod val="85000"/>
                    <a:lumOff val="15000"/>
                  </a:schemeClr>
                </a:solidFill>
                <a:latin typeface="Heebo" panose="00000500000000000000" pitchFamily="2" charset="-79"/>
                <a:cs typeface="Heebo" panose="00000500000000000000" pitchFamily="2" charset="-79"/>
              </a:rPr>
              <a:t>Bond Maturity Schedule</a:t>
            </a:r>
          </a:p>
          <a:p>
            <a:pPr algn="l" rtl="0"/>
            <a:r>
              <a:rPr lang="en-US" sz="2000" dirty="0">
                <a:solidFill>
                  <a:schemeClr val="tx1">
                    <a:lumMod val="85000"/>
                    <a:lumOff val="15000"/>
                  </a:schemeClr>
                </a:solidFill>
                <a:latin typeface="Heebo" panose="00000500000000000000" pitchFamily="2" charset="-79"/>
                <a:cs typeface="Heebo" panose="00000500000000000000" pitchFamily="2" charset="-79"/>
              </a:rPr>
              <a:t>Until End of 2024</a:t>
            </a:r>
            <a:r>
              <a:rPr lang="he-IL" sz="2000" dirty="0">
                <a:solidFill>
                  <a:schemeClr val="tx1">
                    <a:lumMod val="85000"/>
                    <a:lumOff val="15000"/>
                  </a:schemeClr>
                </a:solidFill>
                <a:latin typeface="Heebo" panose="00000500000000000000" pitchFamily="2" charset="-79"/>
                <a:cs typeface="Heebo" panose="00000500000000000000" pitchFamily="2" charset="-79"/>
              </a:rPr>
              <a:t> </a:t>
            </a:r>
            <a:r>
              <a:rPr lang="en-US" sz="2000" b="1" dirty="0">
                <a:solidFill>
                  <a:schemeClr val="tx1">
                    <a:lumMod val="85000"/>
                    <a:lumOff val="15000"/>
                  </a:schemeClr>
                </a:solidFill>
                <a:latin typeface="Heebo" panose="00000500000000000000" pitchFamily="2" charset="-79"/>
                <a:cs typeface="Heebo" panose="00000500000000000000" pitchFamily="2" charset="-79"/>
              </a:rPr>
              <a:t>including</a:t>
            </a:r>
            <a:r>
              <a:rPr lang="en-US" sz="2000" dirty="0">
                <a:solidFill>
                  <a:schemeClr val="tx1">
                    <a:lumMod val="85000"/>
                    <a:lumOff val="15000"/>
                  </a:schemeClr>
                </a:solidFill>
                <a:latin typeface="Heebo" panose="00000500000000000000" pitchFamily="2" charset="-79"/>
                <a:cs typeface="Heebo" panose="00000500000000000000" pitchFamily="2" charset="-79"/>
              </a:rPr>
              <a:t> </a:t>
            </a:r>
            <a:r>
              <a:rPr lang="en-US" sz="2000" b="1" dirty="0">
                <a:solidFill>
                  <a:schemeClr val="tx1">
                    <a:lumMod val="85000"/>
                    <a:lumOff val="15000"/>
                  </a:schemeClr>
                </a:solidFill>
                <a:latin typeface="Heebo" panose="00000500000000000000" pitchFamily="2" charset="-79"/>
                <a:cs typeface="Heebo" panose="00000500000000000000" pitchFamily="2" charset="-79"/>
              </a:rPr>
              <a:t>G Europe </a:t>
            </a:r>
            <a:r>
              <a:rPr lang="en-US" sz="1000" b="1" dirty="0">
                <a:solidFill>
                  <a:schemeClr val="tx1">
                    <a:lumMod val="85000"/>
                    <a:lumOff val="15000"/>
                  </a:schemeClr>
                </a:solidFill>
                <a:latin typeface="Heebo" panose="00000500000000000000" pitchFamily="2" charset="-79"/>
                <a:cs typeface="Heebo" panose="00000500000000000000" pitchFamily="2" charset="-79"/>
              </a:rPr>
              <a:t>(Formerly Atrium)</a:t>
            </a:r>
            <a:endParaRPr lang="en-US" sz="2000" b="1" dirty="0">
              <a:solidFill>
                <a:schemeClr val="tx1">
                  <a:lumMod val="85000"/>
                  <a:lumOff val="15000"/>
                </a:schemeClr>
              </a:solidFill>
              <a:latin typeface="Heebo" panose="00000500000000000000" pitchFamily="2" charset="-79"/>
              <a:cs typeface="Heebo" panose="00000500000000000000" pitchFamily="2" charset="-79"/>
            </a:endParaRPr>
          </a:p>
        </p:txBody>
      </p:sp>
      <p:sp>
        <p:nvSpPr>
          <p:cNvPr id="31" name="מלבן 4">
            <a:extLst>
              <a:ext uri="{FF2B5EF4-FFF2-40B4-BE49-F238E27FC236}">
                <a16:creationId xmlns:a16="http://schemas.microsoft.com/office/drawing/2014/main" id="{BBFD648D-8915-48B5-947A-BB9A6ADDE99F}"/>
              </a:ext>
            </a:extLst>
          </p:cNvPr>
          <p:cNvSpPr/>
          <p:nvPr/>
        </p:nvSpPr>
        <p:spPr>
          <a:xfrm>
            <a:off x="254103" y="782083"/>
            <a:ext cx="2541085" cy="584775"/>
          </a:xfrm>
          <a:prstGeom prst="rect">
            <a:avLst/>
          </a:prstGeom>
        </p:spPr>
        <p:txBody>
          <a:bodyPr wrap="square">
            <a:spAutoFit/>
          </a:bodyPr>
          <a:lstStyle/>
          <a:p>
            <a:pPr algn="l" rtl="0"/>
            <a:r>
              <a:rPr lang="en-US" sz="2000" dirty="0">
                <a:solidFill>
                  <a:schemeClr val="tx1">
                    <a:lumMod val="85000"/>
                    <a:lumOff val="15000"/>
                  </a:schemeClr>
                </a:solidFill>
                <a:latin typeface="Heebo" panose="00000500000000000000" pitchFamily="2" charset="-79"/>
                <a:cs typeface="Heebo" panose="00000500000000000000" pitchFamily="2" charset="-79"/>
              </a:rPr>
              <a:t>Key Items</a:t>
            </a:r>
          </a:p>
          <a:p>
            <a:pPr algn="l" rtl="0"/>
            <a:r>
              <a:rPr lang="en-US" sz="1200" dirty="0">
                <a:solidFill>
                  <a:schemeClr val="tx1">
                    <a:lumMod val="85000"/>
                    <a:lumOff val="15000"/>
                  </a:schemeClr>
                </a:solidFill>
                <a:latin typeface="Heebo" panose="00000500000000000000" pitchFamily="2" charset="-79"/>
                <a:cs typeface="Heebo" panose="00000500000000000000" pitchFamily="2" charset="-79"/>
              </a:rPr>
              <a:t>As of June 30, 2023</a:t>
            </a:r>
          </a:p>
        </p:txBody>
      </p:sp>
      <p:cxnSp>
        <p:nvCxnSpPr>
          <p:cNvPr id="49" name="Straight Connector 48">
            <a:extLst>
              <a:ext uri="{FF2B5EF4-FFF2-40B4-BE49-F238E27FC236}">
                <a16:creationId xmlns:a16="http://schemas.microsoft.com/office/drawing/2014/main" id="{0DE0CFA9-B7BC-4235-AC77-4E9E3F6B1768}"/>
              </a:ext>
            </a:extLst>
          </p:cNvPr>
          <p:cNvCxnSpPr>
            <a:cxnSpLocks/>
          </p:cNvCxnSpPr>
          <p:nvPr/>
        </p:nvCxnSpPr>
        <p:spPr>
          <a:xfrm flipH="1">
            <a:off x="334069" y="3069025"/>
            <a:ext cx="11523863"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B0173D66-670E-47B8-8E25-1F3BC6CDFA33}"/>
              </a:ext>
            </a:extLst>
          </p:cNvPr>
          <p:cNvGrpSpPr/>
          <p:nvPr/>
        </p:nvGrpSpPr>
        <p:grpSpPr>
          <a:xfrm>
            <a:off x="1859746" y="1538890"/>
            <a:ext cx="1596592" cy="1143221"/>
            <a:chOff x="2175449" y="1548279"/>
            <a:chExt cx="1596592" cy="1143221"/>
          </a:xfrm>
        </p:grpSpPr>
        <p:sp>
          <p:nvSpPr>
            <p:cNvPr id="81" name="TextBox 80">
              <a:extLst>
                <a:ext uri="{FF2B5EF4-FFF2-40B4-BE49-F238E27FC236}">
                  <a16:creationId xmlns:a16="http://schemas.microsoft.com/office/drawing/2014/main" id="{C9516500-3E57-47F1-85D3-E93B384A8119}"/>
                </a:ext>
              </a:extLst>
            </p:cNvPr>
            <p:cNvSpPr txBox="1"/>
            <p:nvPr/>
          </p:nvSpPr>
          <p:spPr>
            <a:xfrm>
              <a:off x="2175449" y="2094552"/>
              <a:ext cx="1520312" cy="596948"/>
            </a:xfrm>
            <a:prstGeom prst="rect">
              <a:avLst/>
            </a:prstGeom>
            <a:noFill/>
          </p:spPr>
          <p:txBody>
            <a:bodyPr wrap="square" lIns="91431" tIns="45715" rIns="91431" bIns="45715" rtlCol="1">
              <a:spAutoFit/>
            </a:bodyPr>
            <a:lstStyle/>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Net Debt to Total Assets</a:t>
              </a:r>
            </a:p>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 (Expanded Solo) </a:t>
              </a:r>
              <a:endParaRPr lang="he-IL" sz="1200" dirty="0">
                <a:solidFill>
                  <a:srgbClr val="091535"/>
                </a:solidFill>
                <a:latin typeface="Heebo" panose="00000500000000000000" pitchFamily="2" charset="-79"/>
                <a:cs typeface="Heebo" panose="00000500000000000000" pitchFamily="2" charset="-79"/>
              </a:endParaRPr>
            </a:p>
          </p:txBody>
        </p:sp>
        <p:sp>
          <p:nvSpPr>
            <p:cNvPr id="82" name="TextBox 81">
              <a:extLst>
                <a:ext uri="{FF2B5EF4-FFF2-40B4-BE49-F238E27FC236}">
                  <a16:creationId xmlns:a16="http://schemas.microsoft.com/office/drawing/2014/main" id="{DD986282-8AD6-4CAB-8616-7808E3737883}"/>
                </a:ext>
              </a:extLst>
            </p:cNvPr>
            <p:cNvSpPr txBox="1"/>
            <p:nvPr/>
          </p:nvSpPr>
          <p:spPr>
            <a:xfrm>
              <a:off x="2225136" y="1548279"/>
              <a:ext cx="1546905" cy="584765"/>
            </a:xfrm>
            <a:prstGeom prst="rect">
              <a:avLst/>
            </a:prstGeom>
            <a:noFill/>
          </p:spPr>
          <p:txBody>
            <a:bodyPr wrap="square" lIns="91431" tIns="45715" rIns="91431" bIns="45715" rtlCol="1">
              <a:spAutoFit/>
            </a:bodyPr>
            <a:lstStyle/>
            <a:p>
              <a:pPr algn="ctr" defTabSz="914273" rtl="0"/>
              <a:r>
                <a:rPr lang="en-US" sz="3200" dirty="0">
                  <a:solidFill>
                    <a:srgbClr val="091535"/>
                  </a:solidFill>
                  <a:latin typeface="Heebo" panose="00000500000000000000" pitchFamily="2" charset="-79"/>
                  <a:cs typeface="Heebo" panose="00000500000000000000" pitchFamily="2" charset="-79"/>
                </a:rPr>
                <a:t>67.1%</a:t>
              </a:r>
              <a:r>
                <a:rPr lang="he-IL" sz="3200" dirty="0">
                  <a:solidFill>
                    <a:srgbClr val="091535"/>
                  </a:solidFill>
                  <a:latin typeface="Heebo" panose="00000500000000000000" pitchFamily="2" charset="-79"/>
                  <a:cs typeface="Heebo" panose="00000500000000000000" pitchFamily="2" charset="-79"/>
                </a:rPr>
                <a:t> </a:t>
              </a:r>
              <a:endParaRPr lang="he-IL" sz="3200" dirty="0">
                <a:solidFill>
                  <a:srgbClr val="091535"/>
                </a:solidFill>
                <a:latin typeface="Heebo" panose="00000500000000000000" pitchFamily="2" charset="-79"/>
                <a:ea typeface="Segoe UI Black" panose="020B0A02040204020203" pitchFamily="34" charset="0"/>
                <a:cs typeface="Heebo" panose="00000500000000000000" pitchFamily="2" charset="-79"/>
              </a:endParaRPr>
            </a:p>
          </p:txBody>
        </p:sp>
      </p:grpSp>
      <p:grpSp>
        <p:nvGrpSpPr>
          <p:cNvPr id="83" name="Group 82">
            <a:extLst>
              <a:ext uri="{FF2B5EF4-FFF2-40B4-BE49-F238E27FC236}">
                <a16:creationId xmlns:a16="http://schemas.microsoft.com/office/drawing/2014/main" id="{30C116C0-030A-45B1-A0A1-13541C255212}"/>
              </a:ext>
            </a:extLst>
          </p:cNvPr>
          <p:cNvGrpSpPr/>
          <p:nvPr/>
        </p:nvGrpSpPr>
        <p:grpSpPr>
          <a:xfrm>
            <a:off x="4240159" y="1538890"/>
            <a:ext cx="1546905" cy="1142221"/>
            <a:chOff x="2225136" y="1548279"/>
            <a:chExt cx="1546905" cy="1142221"/>
          </a:xfrm>
        </p:grpSpPr>
        <p:sp>
          <p:nvSpPr>
            <p:cNvPr id="84" name="TextBox 83">
              <a:extLst>
                <a:ext uri="{FF2B5EF4-FFF2-40B4-BE49-F238E27FC236}">
                  <a16:creationId xmlns:a16="http://schemas.microsoft.com/office/drawing/2014/main" id="{9696D40B-2D88-4C2F-93A9-3A15510AA3E7}"/>
                </a:ext>
              </a:extLst>
            </p:cNvPr>
            <p:cNvSpPr txBox="1"/>
            <p:nvPr/>
          </p:nvSpPr>
          <p:spPr>
            <a:xfrm>
              <a:off x="2238432" y="2093552"/>
              <a:ext cx="1520312" cy="596948"/>
            </a:xfrm>
            <a:prstGeom prst="rect">
              <a:avLst/>
            </a:prstGeom>
            <a:noFill/>
          </p:spPr>
          <p:txBody>
            <a:bodyPr wrap="square" lIns="91431" tIns="45715" rIns="91431" bIns="45715" rtlCol="1">
              <a:spAutoFit/>
            </a:bodyPr>
            <a:lstStyle/>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Net Debt to Total Assets</a:t>
              </a:r>
            </a:p>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 (Consolidated) </a:t>
              </a:r>
              <a:endParaRPr lang="he-IL" sz="1200" dirty="0">
                <a:solidFill>
                  <a:srgbClr val="091535"/>
                </a:solidFill>
                <a:latin typeface="Heebo" panose="00000500000000000000" pitchFamily="2" charset="-79"/>
                <a:cs typeface="Heebo" panose="00000500000000000000" pitchFamily="2" charset="-79"/>
              </a:endParaRPr>
            </a:p>
          </p:txBody>
        </p:sp>
        <p:sp>
          <p:nvSpPr>
            <p:cNvPr id="86" name="TextBox 85">
              <a:extLst>
                <a:ext uri="{FF2B5EF4-FFF2-40B4-BE49-F238E27FC236}">
                  <a16:creationId xmlns:a16="http://schemas.microsoft.com/office/drawing/2014/main" id="{F847EA58-E66A-42C4-B95E-62A5F2ACA8A0}"/>
                </a:ext>
              </a:extLst>
            </p:cNvPr>
            <p:cNvSpPr txBox="1"/>
            <p:nvPr/>
          </p:nvSpPr>
          <p:spPr>
            <a:xfrm>
              <a:off x="2225136" y="1548279"/>
              <a:ext cx="1546905" cy="584765"/>
            </a:xfrm>
            <a:prstGeom prst="rect">
              <a:avLst/>
            </a:prstGeom>
            <a:noFill/>
          </p:spPr>
          <p:txBody>
            <a:bodyPr wrap="square" lIns="91431" tIns="45715" rIns="91431" bIns="45715" rtlCol="1">
              <a:spAutoFit/>
            </a:bodyPr>
            <a:lstStyle/>
            <a:p>
              <a:pPr algn="ctr" defTabSz="914273" rtl="0"/>
              <a:r>
                <a:rPr lang="he-IL" sz="3200" dirty="0">
                  <a:solidFill>
                    <a:srgbClr val="091535"/>
                  </a:solidFill>
                  <a:latin typeface="Heebo" panose="00000500000000000000" pitchFamily="2" charset="-79"/>
                  <a:cs typeface="Heebo" panose="00000500000000000000" pitchFamily="2" charset="-79"/>
                </a:rPr>
                <a:t>6</a:t>
              </a:r>
              <a:r>
                <a:rPr lang="en-US" sz="3200" dirty="0">
                  <a:solidFill>
                    <a:srgbClr val="091535"/>
                  </a:solidFill>
                  <a:latin typeface="Heebo" panose="00000500000000000000" pitchFamily="2" charset="-79"/>
                  <a:cs typeface="Heebo" panose="00000500000000000000" pitchFamily="2" charset="-79"/>
                </a:rPr>
                <a:t>0.1%</a:t>
              </a:r>
              <a:r>
                <a:rPr lang="he-IL" sz="3200" dirty="0">
                  <a:solidFill>
                    <a:srgbClr val="091535"/>
                  </a:solidFill>
                  <a:latin typeface="Heebo" panose="00000500000000000000" pitchFamily="2" charset="-79"/>
                  <a:cs typeface="Heebo" panose="00000500000000000000" pitchFamily="2" charset="-79"/>
                </a:rPr>
                <a:t> </a:t>
              </a:r>
              <a:endParaRPr lang="he-IL" sz="3200" dirty="0">
                <a:solidFill>
                  <a:srgbClr val="091535"/>
                </a:solidFill>
                <a:latin typeface="Heebo" panose="00000500000000000000" pitchFamily="2" charset="-79"/>
                <a:ea typeface="Segoe UI Black" panose="020B0A02040204020203" pitchFamily="34" charset="0"/>
                <a:cs typeface="Heebo" panose="00000500000000000000" pitchFamily="2" charset="-79"/>
              </a:endParaRPr>
            </a:p>
          </p:txBody>
        </p:sp>
      </p:grpSp>
      <p:grpSp>
        <p:nvGrpSpPr>
          <p:cNvPr id="90" name="Group 89">
            <a:extLst>
              <a:ext uri="{FF2B5EF4-FFF2-40B4-BE49-F238E27FC236}">
                <a16:creationId xmlns:a16="http://schemas.microsoft.com/office/drawing/2014/main" id="{753D9CA3-D4C5-4765-A289-912B0F536E1D}"/>
              </a:ext>
            </a:extLst>
          </p:cNvPr>
          <p:cNvGrpSpPr/>
          <p:nvPr/>
        </p:nvGrpSpPr>
        <p:grpSpPr>
          <a:xfrm>
            <a:off x="6570885" y="1524040"/>
            <a:ext cx="1646280" cy="1305939"/>
            <a:chOff x="2175448" y="1548279"/>
            <a:chExt cx="1646280" cy="1305939"/>
          </a:xfrm>
        </p:grpSpPr>
        <p:sp>
          <p:nvSpPr>
            <p:cNvPr id="91" name="TextBox 90">
              <a:extLst>
                <a:ext uri="{FF2B5EF4-FFF2-40B4-BE49-F238E27FC236}">
                  <a16:creationId xmlns:a16="http://schemas.microsoft.com/office/drawing/2014/main" id="{45AE641B-6599-4686-AD54-E23FC218CFD5}"/>
                </a:ext>
              </a:extLst>
            </p:cNvPr>
            <p:cNvSpPr txBox="1"/>
            <p:nvPr/>
          </p:nvSpPr>
          <p:spPr>
            <a:xfrm>
              <a:off x="2175448" y="2257270"/>
              <a:ext cx="1646280" cy="596948"/>
            </a:xfrm>
            <a:prstGeom prst="rect">
              <a:avLst/>
            </a:prstGeom>
            <a:noFill/>
          </p:spPr>
          <p:txBody>
            <a:bodyPr wrap="square" lIns="91431" tIns="45715" rIns="91431" bIns="45715" rtlCol="1">
              <a:spAutoFit/>
            </a:bodyPr>
            <a:lstStyle/>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Debt Weighted Duration </a:t>
              </a:r>
            </a:p>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(Expanded Solo)</a:t>
              </a:r>
              <a:endParaRPr lang="he-IL" sz="1200" dirty="0">
                <a:solidFill>
                  <a:srgbClr val="091535"/>
                </a:solidFill>
                <a:latin typeface="Heebo" panose="00000500000000000000" pitchFamily="2" charset="-79"/>
                <a:cs typeface="Heebo" panose="00000500000000000000" pitchFamily="2" charset="-79"/>
              </a:endParaRPr>
            </a:p>
          </p:txBody>
        </p:sp>
        <p:sp>
          <p:nvSpPr>
            <p:cNvPr id="92" name="TextBox 91">
              <a:extLst>
                <a:ext uri="{FF2B5EF4-FFF2-40B4-BE49-F238E27FC236}">
                  <a16:creationId xmlns:a16="http://schemas.microsoft.com/office/drawing/2014/main" id="{D8C8BD23-C1FC-40EB-B556-A3C8E18FCD98}"/>
                </a:ext>
              </a:extLst>
            </p:cNvPr>
            <p:cNvSpPr txBox="1"/>
            <p:nvPr/>
          </p:nvSpPr>
          <p:spPr>
            <a:xfrm>
              <a:off x="2225136" y="1548279"/>
              <a:ext cx="1546905" cy="742501"/>
            </a:xfrm>
            <a:prstGeom prst="rect">
              <a:avLst/>
            </a:prstGeom>
            <a:noFill/>
          </p:spPr>
          <p:txBody>
            <a:bodyPr wrap="square" lIns="91431" tIns="45715" rIns="91431" bIns="45715" rtlCol="1">
              <a:spAutoFit/>
            </a:bodyPr>
            <a:lstStyle/>
            <a:p>
              <a:pPr algn="ctr" defTabSz="914273" rtl="0"/>
              <a:r>
                <a:rPr lang="en-US" sz="3200" dirty="0">
                  <a:solidFill>
                    <a:srgbClr val="091535"/>
                  </a:solidFill>
                  <a:latin typeface="Heebo" panose="00000500000000000000" pitchFamily="2" charset="-79"/>
                  <a:cs typeface="Heebo" panose="00000500000000000000" pitchFamily="2" charset="-79"/>
                </a:rPr>
                <a:t>3.62</a:t>
              </a:r>
              <a:endParaRPr lang="he-IL" sz="3200" dirty="0">
                <a:solidFill>
                  <a:srgbClr val="091535"/>
                </a:solidFill>
                <a:latin typeface="Heebo" panose="00000500000000000000" pitchFamily="2" charset="-79"/>
                <a:cs typeface="Heebo" panose="00000500000000000000" pitchFamily="2" charset="-79"/>
              </a:endParaRPr>
            </a:p>
            <a:p>
              <a:pPr algn="ctr" defTabSz="914273" rtl="0">
                <a:lnSpc>
                  <a:spcPts val="1000"/>
                </a:lnSpc>
              </a:pPr>
              <a:r>
                <a:rPr lang="en-US" sz="1600" dirty="0">
                  <a:solidFill>
                    <a:srgbClr val="091535"/>
                  </a:solidFill>
                  <a:latin typeface="Heebo" panose="00000500000000000000" pitchFamily="2" charset="-79"/>
                  <a:ea typeface="Segoe UI Black" panose="020B0A02040204020203" pitchFamily="34" charset="0"/>
                  <a:cs typeface="Heebo" panose="00000500000000000000" pitchFamily="2" charset="-79"/>
                </a:rPr>
                <a:t>Years</a:t>
              </a:r>
              <a:endParaRPr lang="he-IL" sz="3200" dirty="0">
                <a:solidFill>
                  <a:srgbClr val="091535"/>
                </a:solidFill>
                <a:latin typeface="Heebo" panose="00000500000000000000" pitchFamily="2" charset="-79"/>
                <a:ea typeface="Segoe UI Black" panose="020B0A02040204020203" pitchFamily="34" charset="0"/>
                <a:cs typeface="Heebo" panose="00000500000000000000" pitchFamily="2" charset="-79"/>
              </a:endParaRPr>
            </a:p>
          </p:txBody>
        </p:sp>
      </p:grpSp>
      <p:grpSp>
        <p:nvGrpSpPr>
          <p:cNvPr id="93" name="Group 92">
            <a:extLst>
              <a:ext uri="{FF2B5EF4-FFF2-40B4-BE49-F238E27FC236}">
                <a16:creationId xmlns:a16="http://schemas.microsoft.com/office/drawing/2014/main" id="{D184F96B-CB31-4E9A-A3D6-F3119D7489BF}"/>
              </a:ext>
            </a:extLst>
          </p:cNvPr>
          <p:cNvGrpSpPr/>
          <p:nvPr/>
        </p:nvGrpSpPr>
        <p:grpSpPr>
          <a:xfrm>
            <a:off x="9000986" y="1538890"/>
            <a:ext cx="1546905" cy="1142221"/>
            <a:chOff x="2225136" y="1548279"/>
            <a:chExt cx="1546905" cy="1142221"/>
          </a:xfrm>
        </p:grpSpPr>
        <p:sp>
          <p:nvSpPr>
            <p:cNvPr id="101" name="TextBox 100">
              <a:extLst>
                <a:ext uri="{FF2B5EF4-FFF2-40B4-BE49-F238E27FC236}">
                  <a16:creationId xmlns:a16="http://schemas.microsoft.com/office/drawing/2014/main" id="{6781BE31-BBA5-429A-88DF-D0E56833BCA6}"/>
                </a:ext>
              </a:extLst>
            </p:cNvPr>
            <p:cNvSpPr txBox="1"/>
            <p:nvPr/>
          </p:nvSpPr>
          <p:spPr>
            <a:xfrm>
              <a:off x="2238432" y="2093552"/>
              <a:ext cx="1520312" cy="596948"/>
            </a:xfrm>
            <a:prstGeom prst="rect">
              <a:avLst/>
            </a:prstGeom>
            <a:noFill/>
          </p:spPr>
          <p:txBody>
            <a:bodyPr wrap="square" lIns="91431" tIns="45715" rIns="91431" bIns="45715" rtlCol="1">
              <a:spAutoFit/>
            </a:bodyPr>
            <a:lstStyle/>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Average Interest Rate of Debt</a:t>
              </a:r>
              <a:endParaRPr lang="he-IL" sz="1200" dirty="0">
                <a:solidFill>
                  <a:srgbClr val="091535"/>
                </a:solidFill>
                <a:latin typeface="Heebo" panose="00000500000000000000" pitchFamily="2" charset="-79"/>
                <a:cs typeface="Heebo" panose="00000500000000000000" pitchFamily="2" charset="-79"/>
              </a:endParaRPr>
            </a:p>
            <a:p>
              <a:pPr algn="ctr" defTabSz="914273" rtl="0">
                <a:lnSpc>
                  <a:spcPts val="1300"/>
                </a:lnSpc>
              </a:pPr>
              <a:r>
                <a:rPr lang="en-US" sz="1200" dirty="0">
                  <a:solidFill>
                    <a:srgbClr val="091535"/>
                  </a:solidFill>
                  <a:latin typeface="Heebo" panose="00000500000000000000" pitchFamily="2" charset="-79"/>
                  <a:cs typeface="Heebo" panose="00000500000000000000" pitchFamily="2" charset="-79"/>
                </a:rPr>
                <a:t>(Expanded Solo)</a:t>
              </a:r>
              <a:endParaRPr lang="he-IL" sz="1200" dirty="0">
                <a:solidFill>
                  <a:srgbClr val="091535"/>
                </a:solidFill>
                <a:latin typeface="Heebo" panose="00000500000000000000" pitchFamily="2" charset="-79"/>
                <a:cs typeface="Heebo" panose="00000500000000000000" pitchFamily="2" charset="-79"/>
              </a:endParaRPr>
            </a:p>
          </p:txBody>
        </p:sp>
        <p:sp>
          <p:nvSpPr>
            <p:cNvPr id="102" name="TextBox 101">
              <a:extLst>
                <a:ext uri="{FF2B5EF4-FFF2-40B4-BE49-F238E27FC236}">
                  <a16:creationId xmlns:a16="http://schemas.microsoft.com/office/drawing/2014/main" id="{93D3C278-280C-4706-9C94-CB9D73FA2C37}"/>
                </a:ext>
              </a:extLst>
            </p:cNvPr>
            <p:cNvSpPr txBox="1"/>
            <p:nvPr/>
          </p:nvSpPr>
          <p:spPr>
            <a:xfrm>
              <a:off x="2225136" y="1548279"/>
              <a:ext cx="1546905" cy="584765"/>
            </a:xfrm>
            <a:prstGeom prst="rect">
              <a:avLst/>
            </a:prstGeom>
            <a:noFill/>
          </p:spPr>
          <p:txBody>
            <a:bodyPr wrap="square" lIns="91431" tIns="45715" rIns="91431" bIns="45715" rtlCol="1">
              <a:spAutoFit/>
            </a:bodyPr>
            <a:lstStyle/>
            <a:p>
              <a:pPr algn="ctr" defTabSz="914273" rtl="0"/>
              <a:r>
                <a:rPr lang="en-US" sz="3200" dirty="0">
                  <a:solidFill>
                    <a:srgbClr val="091535"/>
                  </a:solidFill>
                  <a:latin typeface="Heebo" panose="00000500000000000000" pitchFamily="2" charset="-79"/>
                  <a:cs typeface="Heebo" panose="00000500000000000000" pitchFamily="2" charset="-79"/>
                </a:rPr>
                <a:t>3.97%</a:t>
              </a:r>
              <a:r>
                <a:rPr lang="he-IL" sz="3200" dirty="0">
                  <a:solidFill>
                    <a:srgbClr val="091535"/>
                  </a:solidFill>
                  <a:latin typeface="Heebo" panose="00000500000000000000" pitchFamily="2" charset="-79"/>
                  <a:cs typeface="Heebo" panose="00000500000000000000" pitchFamily="2" charset="-79"/>
                </a:rPr>
                <a:t> </a:t>
              </a:r>
              <a:endParaRPr lang="he-IL" sz="3200" dirty="0">
                <a:solidFill>
                  <a:srgbClr val="091535"/>
                </a:solidFill>
                <a:latin typeface="Heebo" panose="00000500000000000000" pitchFamily="2" charset="-79"/>
                <a:ea typeface="Segoe UI Black" panose="020B0A02040204020203" pitchFamily="34" charset="0"/>
                <a:cs typeface="Heebo" panose="00000500000000000000" pitchFamily="2" charset="-79"/>
              </a:endParaRPr>
            </a:p>
          </p:txBody>
        </p:sp>
      </p:grpSp>
      <p:sp>
        <p:nvSpPr>
          <p:cNvPr id="60" name="מלבן 4">
            <a:extLst>
              <a:ext uri="{FF2B5EF4-FFF2-40B4-BE49-F238E27FC236}">
                <a16:creationId xmlns:a16="http://schemas.microsoft.com/office/drawing/2014/main" id="{72A63516-FA28-4E0C-803A-200A0E81AFE5}"/>
              </a:ext>
            </a:extLst>
          </p:cNvPr>
          <p:cNvSpPr/>
          <p:nvPr/>
        </p:nvSpPr>
        <p:spPr>
          <a:xfrm>
            <a:off x="3863482" y="3236090"/>
            <a:ext cx="3180114" cy="400110"/>
          </a:xfrm>
          <a:prstGeom prst="rect">
            <a:avLst/>
          </a:prstGeom>
        </p:spPr>
        <p:txBody>
          <a:bodyPr wrap="square">
            <a:spAutoFit/>
          </a:bodyPr>
          <a:lstStyle/>
          <a:p>
            <a:pPr algn="l" rtl="0"/>
            <a:r>
              <a:rPr lang="en-US" sz="2000" dirty="0">
                <a:solidFill>
                  <a:schemeClr val="tx1">
                    <a:lumMod val="85000"/>
                    <a:lumOff val="15000"/>
                  </a:schemeClr>
                </a:solidFill>
                <a:latin typeface="Heebo" panose="00000500000000000000" pitchFamily="2" charset="-79"/>
                <a:cs typeface="Heebo" panose="00000500000000000000" pitchFamily="2" charset="-79"/>
              </a:rPr>
              <a:t>Liquidity </a:t>
            </a:r>
            <a:r>
              <a:rPr lang="en-US" sz="1200" dirty="0">
                <a:solidFill>
                  <a:schemeClr val="tx1">
                    <a:lumMod val="85000"/>
                    <a:lumOff val="15000"/>
                  </a:schemeClr>
                </a:solidFill>
                <a:latin typeface="Heebo" panose="00000500000000000000" pitchFamily="2" charset="-79"/>
                <a:cs typeface="Heebo" panose="00000500000000000000" pitchFamily="2" charset="-79"/>
              </a:rPr>
              <a:t>(NIS Billions)</a:t>
            </a:r>
            <a:endParaRPr lang="he-IL" sz="1200" dirty="0">
              <a:solidFill>
                <a:schemeClr val="tx1">
                  <a:lumMod val="85000"/>
                  <a:lumOff val="15000"/>
                </a:schemeClr>
              </a:solidFill>
              <a:latin typeface="Heebo" panose="00000500000000000000" pitchFamily="2" charset="-79"/>
              <a:cs typeface="Heebo" panose="00000500000000000000" pitchFamily="2" charset="-79"/>
            </a:endParaRPr>
          </a:p>
        </p:txBody>
      </p:sp>
      <p:sp>
        <p:nvSpPr>
          <p:cNvPr id="53" name="מלבן 4">
            <a:extLst>
              <a:ext uri="{FF2B5EF4-FFF2-40B4-BE49-F238E27FC236}">
                <a16:creationId xmlns:a16="http://schemas.microsoft.com/office/drawing/2014/main" id="{2C96EC95-7F44-4A45-B972-A450D5E50EBC}"/>
              </a:ext>
            </a:extLst>
          </p:cNvPr>
          <p:cNvSpPr/>
          <p:nvPr/>
        </p:nvSpPr>
        <p:spPr>
          <a:xfrm>
            <a:off x="7750104" y="4194594"/>
            <a:ext cx="2958547" cy="276999"/>
          </a:xfrm>
          <a:prstGeom prst="rect">
            <a:avLst/>
          </a:prstGeom>
        </p:spPr>
        <p:txBody>
          <a:bodyPr wrap="square">
            <a:spAutoFit/>
          </a:bodyPr>
          <a:lstStyle/>
          <a:p>
            <a:pPr algn="l" rtl="0"/>
            <a:r>
              <a:rPr lang="en-US" sz="1200" dirty="0">
                <a:solidFill>
                  <a:schemeClr val="tx1">
                    <a:lumMod val="75000"/>
                    <a:lumOff val="25000"/>
                  </a:schemeClr>
                </a:solidFill>
                <a:latin typeface="Heebo" panose="00000500000000000000" pitchFamily="2" charset="-79"/>
                <a:cs typeface="Heebo" panose="00000500000000000000" pitchFamily="2" charset="-79"/>
              </a:rPr>
              <a:t>(NIS Billions, As of June 30, 2023)</a:t>
            </a:r>
            <a:endParaRPr lang="he-IL" sz="1200" dirty="0">
              <a:solidFill>
                <a:schemeClr val="tx1">
                  <a:lumMod val="75000"/>
                  <a:lumOff val="25000"/>
                </a:schemeClr>
              </a:solidFill>
              <a:latin typeface="Heebo" panose="00000500000000000000" pitchFamily="2" charset="-79"/>
              <a:cs typeface="Heebo" panose="00000500000000000000" pitchFamily="2" charset="-79"/>
            </a:endParaRPr>
          </a:p>
        </p:txBody>
      </p:sp>
      <p:graphicFrame>
        <p:nvGraphicFramePr>
          <p:cNvPr id="58" name="Chart 12">
            <a:extLst>
              <a:ext uri="{FF2B5EF4-FFF2-40B4-BE49-F238E27FC236}">
                <a16:creationId xmlns:a16="http://schemas.microsoft.com/office/drawing/2014/main" id="{D628AFA0-1B01-47BA-8BD8-0C6A0782580E}"/>
              </a:ext>
            </a:extLst>
          </p:cNvPr>
          <p:cNvGraphicFramePr/>
          <p:nvPr>
            <p:extLst>
              <p:ext uri="{D42A27DB-BD31-4B8C-83A1-F6EECF244321}">
                <p14:modId xmlns:p14="http://schemas.microsoft.com/office/powerpoint/2010/main" val="2699125298"/>
              </p:ext>
            </p:extLst>
          </p:nvPr>
        </p:nvGraphicFramePr>
        <p:xfrm>
          <a:off x="7686802" y="4077457"/>
          <a:ext cx="4006829" cy="2197451"/>
        </p:xfrm>
        <a:graphic>
          <a:graphicData uri="http://schemas.openxmlformats.org/drawingml/2006/chart">
            <c:chart xmlns:c="http://schemas.openxmlformats.org/drawingml/2006/chart" xmlns:r="http://schemas.openxmlformats.org/officeDocument/2006/relationships" r:id="rId3"/>
          </a:graphicData>
        </a:graphic>
      </p:graphicFrame>
      <p:sp>
        <p:nvSpPr>
          <p:cNvPr id="69" name="Rectangle 47">
            <a:extLst>
              <a:ext uri="{FF2B5EF4-FFF2-40B4-BE49-F238E27FC236}">
                <a16:creationId xmlns:a16="http://schemas.microsoft.com/office/drawing/2014/main" id="{15CDD863-8B4C-4FA2-881C-12E5F428E4AF}"/>
              </a:ext>
            </a:extLst>
          </p:cNvPr>
          <p:cNvSpPr/>
          <p:nvPr/>
        </p:nvSpPr>
        <p:spPr>
          <a:xfrm>
            <a:off x="8103740" y="5377321"/>
            <a:ext cx="526996" cy="665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800" b="1" dirty="0">
                <a:solidFill>
                  <a:schemeClr val="bg1"/>
                </a:solidFill>
                <a:latin typeface="Heebo" panose="00000500000000000000" pitchFamily="2" charset="-79"/>
                <a:cs typeface="Heebo" panose="00000500000000000000" pitchFamily="2" charset="-79"/>
              </a:rPr>
              <a:t>Cumulative to the end</a:t>
            </a:r>
          </a:p>
          <a:p>
            <a:pPr algn="ctr"/>
            <a:r>
              <a:rPr lang="en-US" sz="800" b="1" dirty="0">
                <a:solidFill>
                  <a:schemeClr val="bg1"/>
                </a:solidFill>
                <a:latin typeface="Heebo" panose="00000500000000000000" pitchFamily="2" charset="-79"/>
                <a:cs typeface="Heebo" panose="00000500000000000000" pitchFamily="2" charset="-79"/>
              </a:rPr>
              <a:t>2024</a:t>
            </a:r>
          </a:p>
        </p:txBody>
      </p:sp>
      <p:cxnSp>
        <p:nvCxnSpPr>
          <p:cNvPr id="42" name="Straight Connector 41">
            <a:extLst>
              <a:ext uri="{FF2B5EF4-FFF2-40B4-BE49-F238E27FC236}">
                <a16:creationId xmlns:a16="http://schemas.microsoft.com/office/drawing/2014/main" id="{E5D9669E-7DEE-4C0A-8613-F06B377408B2}"/>
              </a:ext>
            </a:extLst>
          </p:cNvPr>
          <p:cNvCxnSpPr>
            <a:cxnSpLocks/>
          </p:cNvCxnSpPr>
          <p:nvPr/>
        </p:nvCxnSpPr>
        <p:spPr>
          <a:xfrm flipV="1">
            <a:off x="3772965" y="3230360"/>
            <a:ext cx="1" cy="318072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FA24B0-9E15-44A4-B8E2-BBEC5CECF459}"/>
              </a:ext>
            </a:extLst>
          </p:cNvPr>
          <p:cNvCxnSpPr>
            <a:cxnSpLocks/>
          </p:cNvCxnSpPr>
          <p:nvPr/>
        </p:nvCxnSpPr>
        <p:spPr>
          <a:xfrm flipV="1">
            <a:off x="7540556" y="3277153"/>
            <a:ext cx="1" cy="318072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47" name="מלבן 4">
            <a:extLst>
              <a:ext uri="{FF2B5EF4-FFF2-40B4-BE49-F238E27FC236}">
                <a16:creationId xmlns:a16="http://schemas.microsoft.com/office/drawing/2014/main" id="{BBAC1376-6600-4C3A-AEA1-E1B27B97911B}"/>
              </a:ext>
            </a:extLst>
          </p:cNvPr>
          <p:cNvSpPr/>
          <p:nvPr/>
        </p:nvSpPr>
        <p:spPr>
          <a:xfrm>
            <a:off x="254103" y="3236090"/>
            <a:ext cx="2740888" cy="400110"/>
          </a:xfrm>
          <a:prstGeom prst="rect">
            <a:avLst/>
          </a:prstGeom>
        </p:spPr>
        <p:txBody>
          <a:bodyPr wrap="square">
            <a:spAutoFit/>
          </a:bodyPr>
          <a:lstStyle/>
          <a:p>
            <a:pPr algn="l" rtl="0"/>
            <a:r>
              <a:rPr lang="en-US" sz="2000" dirty="0">
                <a:solidFill>
                  <a:schemeClr val="tx1">
                    <a:lumMod val="85000"/>
                    <a:lumOff val="15000"/>
                  </a:schemeClr>
                </a:solidFill>
                <a:latin typeface="Heebo" panose="00000500000000000000" pitchFamily="2" charset="-79"/>
                <a:cs typeface="Heebo" panose="00000500000000000000" pitchFamily="2" charset="-79"/>
              </a:rPr>
              <a:t>Financial Flexibility </a:t>
            </a:r>
            <a:endParaRPr lang="he-IL" sz="1200" dirty="0">
              <a:solidFill>
                <a:schemeClr val="tx1">
                  <a:lumMod val="85000"/>
                  <a:lumOff val="15000"/>
                </a:schemeClr>
              </a:solidFill>
              <a:latin typeface="Heebo" panose="00000500000000000000" pitchFamily="2" charset="-79"/>
              <a:cs typeface="Heebo" panose="00000500000000000000" pitchFamily="2" charset="-79"/>
            </a:endParaRPr>
          </a:p>
        </p:txBody>
      </p:sp>
      <p:sp>
        <p:nvSpPr>
          <p:cNvPr id="54" name="Slide Number Placeholder 3">
            <a:extLst>
              <a:ext uri="{FF2B5EF4-FFF2-40B4-BE49-F238E27FC236}">
                <a16:creationId xmlns:a16="http://schemas.microsoft.com/office/drawing/2014/main" id="{32C58D03-EA76-31F9-9FCC-61B74AE0F862}"/>
              </a:ext>
            </a:extLst>
          </p:cNvPr>
          <p:cNvSpPr>
            <a:spLocks noGrp="1"/>
          </p:cNvSpPr>
          <p:nvPr>
            <p:ph type="sldNum" sz="quarter" idx="12"/>
          </p:nvPr>
        </p:nvSpPr>
        <p:spPr>
          <a:xfrm flipH="1">
            <a:off x="11857871" y="6372995"/>
            <a:ext cx="334129" cy="332894"/>
          </a:xfrm>
        </p:spPr>
        <p:txBody>
          <a:bodyPr/>
          <a:lstStyle/>
          <a:p>
            <a:fld id="{6A08A63A-94C2-43A8-9638-6175F4256C80}" type="slidenum">
              <a:rPr lang="en-IL" smtClean="0"/>
              <a:t>12</a:t>
            </a:fld>
            <a:endParaRPr lang="en-IL" dirty="0"/>
          </a:p>
        </p:txBody>
      </p:sp>
      <p:sp>
        <p:nvSpPr>
          <p:cNvPr id="55" name="Rounded Rectangle 62">
            <a:extLst>
              <a:ext uri="{FF2B5EF4-FFF2-40B4-BE49-F238E27FC236}">
                <a16:creationId xmlns:a16="http://schemas.microsoft.com/office/drawing/2014/main" id="{89E07DA8-26D0-444D-AEE7-D7AB5DBE2FFB}"/>
              </a:ext>
            </a:extLst>
          </p:cNvPr>
          <p:cNvSpPr/>
          <p:nvPr/>
        </p:nvSpPr>
        <p:spPr bwMode="auto">
          <a:xfrm>
            <a:off x="163586" y="3527240"/>
            <a:ext cx="2631601" cy="646331"/>
          </a:xfrm>
          <a:prstGeom prst="rect">
            <a:avLst/>
          </a:prstGeom>
          <a:noFill/>
          <a:ln>
            <a:noFill/>
          </a:ln>
        </p:spPr>
        <p:txBody>
          <a:bodyPr wrap="square" lIns="18000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solidFill>
                  <a:srgbClr val="091535"/>
                </a:solidFill>
                <a:latin typeface="Heebo" panose="00000500000000000000" pitchFamily="2" charset="-79"/>
                <a:cs typeface="Heebo" panose="00000500000000000000" pitchFamily="2" charset="-79"/>
              </a:rPr>
              <a:t>U</a:t>
            </a:r>
            <a:r>
              <a:rPr kumimoji="0" lang="en-US" sz="1200" b="0" i="0" u="none" strike="noStrike" kern="1200" cap="none" spc="0" normalizeH="0" baseline="0" noProof="0" dirty="0" err="1">
                <a:ln>
                  <a:noFill/>
                </a:ln>
                <a:solidFill>
                  <a:srgbClr val="091535"/>
                </a:solidFill>
                <a:effectLst/>
                <a:uLnTx/>
                <a:uFillTx/>
                <a:latin typeface="Heebo" panose="00000500000000000000" pitchFamily="2" charset="-79"/>
                <a:ea typeface="+mn-ea"/>
                <a:cs typeface="Heebo" panose="00000500000000000000" pitchFamily="2" charset="-79"/>
              </a:rPr>
              <a:t>nencumbered</a:t>
            </a:r>
            <a:r>
              <a:rPr kumimoji="0" lang="en-US" sz="12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 assets in wholly owned private subsidiaries </a:t>
            </a:r>
          </a:p>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solidFill>
                  <a:srgbClr val="091535"/>
                </a:solidFill>
                <a:latin typeface="Heebo" panose="00000500000000000000" pitchFamily="2" charset="-79"/>
                <a:cs typeface="Heebo" panose="00000500000000000000" pitchFamily="2" charset="-79"/>
              </a:rPr>
              <a:t>(NIS billions)</a:t>
            </a:r>
            <a:endParaRPr kumimoji="0" lang="en-US" sz="12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sp>
        <p:nvSpPr>
          <p:cNvPr id="56" name="Rounded Rectangle 62">
            <a:extLst>
              <a:ext uri="{FF2B5EF4-FFF2-40B4-BE49-F238E27FC236}">
                <a16:creationId xmlns:a16="http://schemas.microsoft.com/office/drawing/2014/main" id="{ED5131DD-CF14-48CD-ABAF-8F7309673CE7}"/>
              </a:ext>
            </a:extLst>
          </p:cNvPr>
          <p:cNvSpPr/>
          <p:nvPr/>
        </p:nvSpPr>
        <p:spPr bwMode="auto">
          <a:xfrm>
            <a:off x="1234594" y="5112155"/>
            <a:ext cx="1283592" cy="523220"/>
          </a:xfrm>
          <a:prstGeom prst="rect">
            <a:avLst/>
          </a:prstGeom>
          <a:noFill/>
          <a:ln>
            <a:noFill/>
          </a:ln>
        </p:spPr>
        <p:txBody>
          <a:bodyPr wrap="square" lIns="180000" rtlCol="0" anchor="t">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NIS </a:t>
            </a:r>
            <a:r>
              <a:rPr kumimoji="0" lang="en-US" sz="1400" b="1"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7.4 </a:t>
            </a: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billion</a:t>
            </a:r>
          </a:p>
        </p:txBody>
      </p:sp>
      <p:sp>
        <p:nvSpPr>
          <p:cNvPr id="3" name="מלבן 4">
            <a:extLst>
              <a:ext uri="{FF2B5EF4-FFF2-40B4-BE49-F238E27FC236}">
                <a16:creationId xmlns:a16="http://schemas.microsoft.com/office/drawing/2014/main" id="{DE1EF35B-2CEF-8356-9B77-147202F5259B}"/>
              </a:ext>
            </a:extLst>
          </p:cNvPr>
          <p:cNvSpPr/>
          <p:nvPr/>
        </p:nvSpPr>
        <p:spPr>
          <a:xfrm>
            <a:off x="5033813" y="4383278"/>
            <a:ext cx="1113967" cy="276999"/>
          </a:xfrm>
          <a:prstGeom prst="rect">
            <a:avLst/>
          </a:prstGeom>
        </p:spPr>
        <p:txBody>
          <a:bodyPr wrap="square">
            <a:spAutoFit/>
          </a:bodyPr>
          <a:lstStyle/>
          <a:p>
            <a:r>
              <a:rPr lang="en-US" sz="1200" dirty="0">
                <a:solidFill>
                  <a:schemeClr val="tx1">
                    <a:lumMod val="90000"/>
                    <a:lumOff val="10000"/>
                  </a:schemeClr>
                </a:solidFill>
                <a:latin typeface="Heebo" panose="00000500000000000000" pitchFamily="2" charset="-79"/>
                <a:cs typeface="Heebo" panose="00000500000000000000" pitchFamily="2" charset="-79"/>
              </a:rPr>
              <a:t>NIS Billions</a:t>
            </a:r>
            <a:endParaRPr lang="he-IL" sz="2000" dirty="0">
              <a:solidFill>
                <a:schemeClr val="tx1">
                  <a:lumMod val="90000"/>
                  <a:lumOff val="10000"/>
                </a:schemeClr>
              </a:solidFill>
              <a:latin typeface="Heebo" panose="00000500000000000000" pitchFamily="2" charset="-79"/>
              <a:cs typeface="Heebo" panose="00000500000000000000" pitchFamily="2" charset="-79"/>
            </a:endParaRPr>
          </a:p>
        </p:txBody>
      </p:sp>
      <p:sp>
        <p:nvSpPr>
          <p:cNvPr id="6" name="מלבן 4">
            <a:extLst>
              <a:ext uri="{FF2B5EF4-FFF2-40B4-BE49-F238E27FC236}">
                <a16:creationId xmlns:a16="http://schemas.microsoft.com/office/drawing/2014/main" id="{A8BD8F6C-2ACF-FE28-87BD-8AF0D657F181}"/>
              </a:ext>
            </a:extLst>
          </p:cNvPr>
          <p:cNvSpPr/>
          <p:nvPr/>
        </p:nvSpPr>
        <p:spPr>
          <a:xfrm>
            <a:off x="5111434" y="3901380"/>
            <a:ext cx="1113967" cy="584775"/>
          </a:xfrm>
          <a:prstGeom prst="rect">
            <a:avLst/>
          </a:prstGeom>
        </p:spPr>
        <p:txBody>
          <a:bodyPr wrap="square">
            <a:spAutoFit/>
          </a:bodyPr>
          <a:lstStyle/>
          <a:p>
            <a:pPr algn="ctr"/>
            <a:r>
              <a:rPr lang="en-US" sz="3200" b="1" i="0" u="none" strike="noStrike" kern="1200" dirty="0">
                <a:solidFill>
                  <a:srgbClr val="000000"/>
                </a:solidFill>
                <a:effectLst/>
                <a:latin typeface="Heebo" panose="00000500000000000000" pitchFamily="2" charset="-79"/>
                <a:ea typeface="+mn-ea"/>
                <a:cs typeface="Heebo" panose="00000500000000000000" pitchFamily="2" charset="-79"/>
              </a:rPr>
              <a:t>1.5</a:t>
            </a:r>
            <a:r>
              <a:rPr lang="he-IL" sz="3200" b="1" i="0" u="none" strike="noStrike" kern="1200" dirty="0">
                <a:solidFill>
                  <a:srgbClr val="000000"/>
                </a:solidFill>
                <a:effectLst/>
                <a:latin typeface="Heebo" panose="00000500000000000000" pitchFamily="2" charset="-79"/>
                <a:ea typeface="+mn-ea"/>
                <a:cs typeface="Heebo" panose="00000500000000000000" pitchFamily="2" charset="-79"/>
              </a:rPr>
              <a:t> </a:t>
            </a:r>
            <a:endParaRPr lang="he-IL" sz="3200" dirty="0">
              <a:solidFill>
                <a:schemeClr val="tx1">
                  <a:lumMod val="90000"/>
                  <a:lumOff val="10000"/>
                </a:schemeClr>
              </a:solidFill>
              <a:latin typeface="Heebo" panose="00000500000000000000" pitchFamily="2" charset="-79"/>
              <a:cs typeface="Heebo" panose="00000500000000000000" pitchFamily="2" charset="-79"/>
            </a:endParaRPr>
          </a:p>
        </p:txBody>
      </p:sp>
      <p:sp>
        <p:nvSpPr>
          <p:cNvPr id="7" name="מלבן 4">
            <a:extLst>
              <a:ext uri="{FF2B5EF4-FFF2-40B4-BE49-F238E27FC236}">
                <a16:creationId xmlns:a16="http://schemas.microsoft.com/office/drawing/2014/main" id="{ABDF2645-4B0E-15F7-46BE-4EBC20CBB800}"/>
              </a:ext>
            </a:extLst>
          </p:cNvPr>
          <p:cNvSpPr/>
          <p:nvPr/>
        </p:nvSpPr>
        <p:spPr>
          <a:xfrm>
            <a:off x="3874522" y="3557290"/>
            <a:ext cx="2541085" cy="276999"/>
          </a:xfrm>
          <a:prstGeom prst="rect">
            <a:avLst/>
          </a:prstGeom>
        </p:spPr>
        <p:txBody>
          <a:bodyPr wrap="square">
            <a:spAutoFit/>
          </a:bodyPr>
          <a:lstStyle/>
          <a:p>
            <a:pPr algn="l" rtl="0"/>
            <a:r>
              <a:rPr lang="en-US" sz="1200" dirty="0">
                <a:solidFill>
                  <a:schemeClr val="tx1">
                    <a:lumMod val="85000"/>
                    <a:lumOff val="15000"/>
                  </a:schemeClr>
                </a:solidFill>
                <a:latin typeface="Heebo" panose="00000500000000000000" pitchFamily="2" charset="-79"/>
                <a:cs typeface="Heebo" panose="00000500000000000000" pitchFamily="2" charset="-79"/>
              </a:rPr>
              <a:t>As of June 30, 2023</a:t>
            </a:r>
          </a:p>
        </p:txBody>
      </p:sp>
      <p:graphicFrame>
        <p:nvGraphicFramePr>
          <p:cNvPr id="5" name="Chart 4">
            <a:extLst>
              <a:ext uri="{FF2B5EF4-FFF2-40B4-BE49-F238E27FC236}">
                <a16:creationId xmlns:a16="http://schemas.microsoft.com/office/drawing/2014/main" id="{839C06B7-161C-1D54-E8B9-6E423E9FA24D}"/>
              </a:ext>
            </a:extLst>
          </p:cNvPr>
          <p:cNvGraphicFramePr/>
          <p:nvPr>
            <p:extLst>
              <p:ext uri="{D42A27DB-BD31-4B8C-83A1-F6EECF244321}">
                <p14:modId xmlns:p14="http://schemas.microsoft.com/office/powerpoint/2010/main" val="2483015198"/>
              </p:ext>
            </p:extLst>
          </p:nvPr>
        </p:nvGraphicFramePr>
        <p:xfrm>
          <a:off x="145017" y="4194594"/>
          <a:ext cx="3600795" cy="2488917"/>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Straight Connector 7">
            <a:extLst>
              <a:ext uri="{FF2B5EF4-FFF2-40B4-BE49-F238E27FC236}">
                <a16:creationId xmlns:a16="http://schemas.microsoft.com/office/drawing/2014/main" id="{CAD256F1-2F64-6EEE-846B-334DAFD309C5}"/>
              </a:ext>
            </a:extLst>
          </p:cNvPr>
          <p:cNvCxnSpPr>
            <a:cxnSpLocks/>
          </p:cNvCxnSpPr>
          <p:nvPr/>
        </p:nvCxnSpPr>
        <p:spPr>
          <a:xfrm flipV="1">
            <a:off x="2458781" y="4749345"/>
            <a:ext cx="50875" cy="224077"/>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5832B5A-C4E0-461B-EC19-D469790FA05A}"/>
              </a:ext>
            </a:extLst>
          </p:cNvPr>
          <p:cNvCxnSpPr>
            <a:cxnSpLocks/>
          </p:cNvCxnSpPr>
          <p:nvPr/>
        </p:nvCxnSpPr>
        <p:spPr>
          <a:xfrm flipH="1">
            <a:off x="2509656" y="4749345"/>
            <a:ext cx="962534" cy="0"/>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8FFB4EE-311B-5E9C-38BF-6946E5266DFB}"/>
              </a:ext>
            </a:extLst>
          </p:cNvPr>
          <p:cNvCxnSpPr>
            <a:cxnSpLocks/>
          </p:cNvCxnSpPr>
          <p:nvPr/>
        </p:nvCxnSpPr>
        <p:spPr>
          <a:xfrm flipH="1">
            <a:off x="2638244" y="5339895"/>
            <a:ext cx="962534" cy="0"/>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A15DAEF-4E45-56DB-F4E5-3BEBFF39083D}"/>
              </a:ext>
            </a:extLst>
          </p:cNvPr>
          <p:cNvCxnSpPr>
            <a:cxnSpLocks/>
          </p:cNvCxnSpPr>
          <p:nvPr/>
        </p:nvCxnSpPr>
        <p:spPr>
          <a:xfrm flipH="1">
            <a:off x="2701773" y="5977784"/>
            <a:ext cx="821567" cy="0"/>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CF05AE-E4BE-9C4C-E9F4-998B8A00F544}"/>
              </a:ext>
            </a:extLst>
          </p:cNvPr>
          <p:cNvCxnSpPr>
            <a:cxnSpLocks/>
          </p:cNvCxnSpPr>
          <p:nvPr/>
        </p:nvCxnSpPr>
        <p:spPr>
          <a:xfrm>
            <a:off x="2501783" y="5764860"/>
            <a:ext cx="196553" cy="211544"/>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A4E05F-E9A3-E8BD-9BDA-95D0FE366531}"/>
              </a:ext>
            </a:extLst>
          </p:cNvPr>
          <p:cNvCxnSpPr>
            <a:cxnSpLocks/>
          </p:cNvCxnSpPr>
          <p:nvPr/>
        </p:nvCxnSpPr>
        <p:spPr>
          <a:xfrm flipH="1">
            <a:off x="446362" y="4929868"/>
            <a:ext cx="711976" cy="0"/>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2665C01-316E-090E-8710-776AF8143695}"/>
              </a:ext>
            </a:extLst>
          </p:cNvPr>
          <p:cNvCxnSpPr>
            <a:cxnSpLocks/>
          </p:cNvCxnSpPr>
          <p:nvPr/>
        </p:nvCxnSpPr>
        <p:spPr>
          <a:xfrm flipH="1" flipV="1">
            <a:off x="1159566" y="4930939"/>
            <a:ext cx="208659" cy="144687"/>
          </a:xfrm>
          <a:prstGeom prst="line">
            <a:avLst/>
          </a:prstGeom>
          <a:ln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מלבן 54">
            <a:extLst>
              <a:ext uri="{FF2B5EF4-FFF2-40B4-BE49-F238E27FC236}">
                <a16:creationId xmlns:a16="http://schemas.microsoft.com/office/drawing/2014/main" id="{AE9C1A2F-EEF6-102E-95CA-93A078907395}"/>
              </a:ext>
            </a:extLst>
          </p:cNvPr>
          <p:cNvSpPr/>
          <p:nvPr/>
        </p:nvSpPr>
        <p:spPr>
          <a:xfrm>
            <a:off x="3919211" y="4680533"/>
            <a:ext cx="3595690" cy="991297"/>
          </a:xfrm>
          <a:prstGeom prst="rect">
            <a:avLst/>
          </a:prstGeom>
        </p:spPr>
        <p:txBody>
          <a:bodyPr wrap="square">
            <a:spAutoFit/>
          </a:bodyPr>
          <a:lstStyle/>
          <a:p>
            <a:pPr algn="l" rtl="0">
              <a:lnSpc>
                <a:spcPts val="1400"/>
              </a:lnSpc>
            </a:pPr>
            <a:r>
              <a:rPr lang="en-US" sz="1200" u="sng" dirty="0">
                <a:solidFill>
                  <a:schemeClr val="accent1"/>
                </a:solidFill>
                <a:latin typeface="Heebo" panose="00000500000000000000" pitchFamily="2" charset="-79"/>
                <a:cs typeface="Heebo" panose="00000500000000000000" pitchFamily="2" charset="-79"/>
              </a:rPr>
              <a:t>After the cut-off date:</a:t>
            </a:r>
          </a:p>
          <a:p>
            <a:pPr marL="171450" indent="-171450" algn="l" rtl="0">
              <a:lnSpc>
                <a:spcPts val="1400"/>
              </a:lnSpc>
              <a:buFont typeface="Arial" panose="020B0604020202020204" pitchFamily="34" charset="0"/>
              <a:buChar char="•"/>
            </a:pPr>
            <a:r>
              <a:rPr lang="en-US" sz="1200" dirty="0">
                <a:solidFill>
                  <a:schemeClr val="accent1"/>
                </a:solidFill>
                <a:latin typeface="Heebo" panose="00000500000000000000" pitchFamily="2" charset="-79"/>
                <a:cs typeface="Heebo" panose="00000500000000000000" pitchFamily="2" charset="-79"/>
              </a:rPr>
              <a:t>The company completed a sale of a property in Brazil for ~NIS 425 million.</a:t>
            </a:r>
          </a:p>
          <a:p>
            <a:pPr marL="171450" indent="-171450" algn="l" rtl="0">
              <a:lnSpc>
                <a:spcPts val="1400"/>
              </a:lnSpc>
              <a:buFont typeface="Arial" panose="020B0604020202020204" pitchFamily="34" charset="0"/>
              <a:buChar char="•"/>
            </a:pPr>
            <a:r>
              <a:rPr lang="en-US" sz="1200" dirty="0">
                <a:solidFill>
                  <a:schemeClr val="accent1"/>
                </a:solidFill>
                <a:latin typeface="Heebo" panose="00000500000000000000" pitchFamily="2" charset="-79"/>
                <a:cs typeface="Heebo" panose="00000500000000000000" pitchFamily="2" charset="-79"/>
              </a:rPr>
              <a:t>The company issued convertible bonds in a scope of ~NIS 414 million</a:t>
            </a:r>
          </a:p>
        </p:txBody>
      </p:sp>
      <p:sp>
        <p:nvSpPr>
          <p:cNvPr id="16" name="מלבן 4">
            <a:extLst>
              <a:ext uri="{FF2B5EF4-FFF2-40B4-BE49-F238E27FC236}">
                <a16:creationId xmlns:a16="http://schemas.microsoft.com/office/drawing/2014/main" id="{23C26AF9-8575-8719-7AA6-9AAE9790BFE8}"/>
              </a:ext>
            </a:extLst>
          </p:cNvPr>
          <p:cNvSpPr/>
          <p:nvPr/>
        </p:nvSpPr>
        <p:spPr>
          <a:xfrm>
            <a:off x="4896788" y="6142162"/>
            <a:ext cx="1768273" cy="461665"/>
          </a:xfrm>
          <a:prstGeom prst="rect">
            <a:avLst/>
          </a:prstGeom>
        </p:spPr>
        <p:txBody>
          <a:bodyPr wrap="square">
            <a:spAutoFit/>
          </a:bodyPr>
          <a:lstStyle/>
          <a:p>
            <a:pPr algn="ctr"/>
            <a:r>
              <a:rPr lang="en-US" sz="1200" dirty="0">
                <a:solidFill>
                  <a:schemeClr val="tx1">
                    <a:lumMod val="90000"/>
                    <a:lumOff val="10000"/>
                  </a:schemeClr>
                </a:solidFill>
                <a:latin typeface="Heebo" panose="00000500000000000000" pitchFamily="2" charset="-79"/>
                <a:cs typeface="Heebo" panose="00000500000000000000" pitchFamily="2" charset="-79"/>
              </a:rPr>
              <a:t>NIS Billions as of report publication date</a:t>
            </a:r>
            <a:endParaRPr lang="he-IL" sz="2000" dirty="0">
              <a:solidFill>
                <a:schemeClr val="tx1">
                  <a:lumMod val="90000"/>
                  <a:lumOff val="10000"/>
                </a:schemeClr>
              </a:solidFill>
              <a:latin typeface="Heebo" panose="00000500000000000000" pitchFamily="2" charset="-79"/>
              <a:cs typeface="Heebo" panose="00000500000000000000" pitchFamily="2" charset="-79"/>
            </a:endParaRPr>
          </a:p>
        </p:txBody>
      </p:sp>
      <p:sp>
        <p:nvSpPr>
          <p:cNvPr id="17" name="מלבן 4">
            <a:extLst>
              <a:ext uri="{FF2B5EF4-FFF2-40B4-BE49-F238E27FC236}">
                <a16:creationId xmlns:a16="http://schemas.microsoft.com/office/drawing/2014/main" id="{D3DDF05C-55D2-8921-D168-6BBA3642E34D}"/>
              </a:ext>
            </a:extLst>
          </p:cNvPr>
          <p:cNvSpPr/>
          <p:nvPr/>
        </p:nvSpPr>
        <p:spPr>
          <a:xfrm>
            <a:off x="5126237" y="5649129"/>
            <a:ext cx="1282126" cy="584775"/>
          </a:xfrm>
          <a:prstGeom prst="rect">
            <a:avLst/>
          </a:prstGeom>
        </p:spPr>
        <p:txBody>
          <a:bodyPr wrap="square">
            <a:spAutoFit/>
          </a:bodyPr>
          <a:lstStyle/>
          <a:p>
            <a:pPr algn="ctr"/>
            <a:r>
              <a:rPr lang="en-US" sz="3200" b="1" i="0" u="none" strike="noStrike" kern="1200" dirty="0">
                <a:solidFill>
                  <a:srgbClr val="000000"/>
                </a:solidFill>
                <a:effectLst/>
                <a:latin typeface="Heebo" panose="00000500000000000000" pitchFamily="2" charset="-79"/>
                <a:ea typeface="+mn-ea"/>
                <a:cs typeface="Heebo" panose="00000500000000000000" pitchFamily="2" charset="-79"/>
              </a:rPr>
              <a:t>2.3</a:t>
            </a:r>
            <a:r>
              <a:rPr lang="he-IL" sz="3200" b="1" i="0" u="none" strike="noStrike" kern="1200" dirty="0">
                <a:solidFill>
                  <a:srgbClr val="000000"/>
                </a:solidFill>
                <a:effectLst/>
                <a:latin typeface="Heebo" panose="00000500000000000000" pitchFamily="2" charset="-79"/>
                <a:ea typeface="+mn-ea"/>
                <a:cs typeface="Heebo" panose="00000500000000000000" pitchFamily="2" charset="-79"/>
              </a:rPr>
              <a:t> </a:t>
            </a:r>
            <a:endParaRPr lang="he-IL" sz="3200" dirty="0">
              <a:solidFill>
                <a:schemeClr val="tx1">
                  <a:lumMod val="90000"/>
                  <a:lumOff val="10000"/>
                </a:schemeClr>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135433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8"/>
                                        </p:tgtEl>
                                        <p:attrNameLst>
                                          <p:attrName>style.visibility</p:attrName>
                                        </p:attrNameLst>
                                      </p:cBhvr>
                                      <p:to>
                                        <p:strVal val="visible"/>
                                      </p:to>
                                    </p:set>
                                    <p:animEffect transition="in" filter="fade">
                                      <p:cBhvr>
                                        <p:cTn id="11" dur="500"/>
                                        <p:tgtEl>
                                          <p:spTgt spid="7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fade">
                                      <p:cBhvr>
                                        <p:cTn id="15" dur="500"/>
                                        <p:tgtEl>
                                          <p:spTgt spid="8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0"/>
                                        </p:tgtEl>
                                        <p:attrNameLst>
                                          <p:attrName>style.visibility</p:attrName>
                                        </p:attrNameLst>
                                      </p:cBhvr>
                                      <p:to>
                                        <p:strVal val="visible"/>
                                      </p:to>
                                    </p:set>
                                    <p:animEffect transition="in" filter="fade">
                                      <p:cBhvr>
                                        <p:cTn id="19" dur="500"/>
                                        <p:tgtEl>
                                          <p:spTgt spid="9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fade">
                                      <p:cBhvr>
                                        <p:cTn id="23" dur="500"/>
                                        <p:tgtEl>
                                          <p:spTgt spid="9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500"/>
                                        <p:tgtEl>
                                          <p:spTgt spid="4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childTnLst>
                          </p:cTn>
                        </p:par>
                        <p:par>
                          <p:cTn id="51" fill="hold">
                            <p:stCondLst>
                              <p:cond delay="5500"/>
                            </p:stCondLst>
                            <p:childTnLst>
                              <p:par>
                                <p:cTn id="52" presetID="22" presetClass="entr" presetSubtype="4" fill="hold" grpId="0"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wipe(down)">
                                      <p:cBhvr>
                                        <p:cTn id="54" dur="500"/>
                                        <p:tgtEl>
                                          <p:spTgt spid="58"/>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1" grpId="0"/>
      <p:bldP spid="60" grpId="0"/>
      <p:bldP spid="53" grpId="0"/>
      <p:bldGraphic spid="58" grpId="0">
        <p:bldAsOne/>
      </p:bldGraphic>
      <p:bldP spid="47"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 crowd&#10;&#10;Description automatically generated">
            <a:extLst>
              <a:ext uri="{FF2B5EF4-FFF2-40B4-BE49-F238E27FC236}">
                <a16:creationId xmlns:a16="http://schemas.microsoft.com/office/drawing/2014/main" id="{DD6A7922-3F04-4617-A488-6C07CCB84AF6}"/>
              </a:ext>
            </a:extLst>
          </p:cNvPr>
          <p:cNvPicPr>
            <a:picLocks noChangeAspect="1"/>
          </p:cNvPicPr>
          <p:nvPr/>
        </p:nvPicPr>
        <p:blipFill rotWithShape="1">
          <a:blip r:embed="rId3">
            <a:extLst>
              <a:ext uri="{28A0092B-C50C-407E-A947-70E740481C1C}">
                <a14:useLocalDpi xmlns:a14="http://schemas.microsoft.com/office/drawing/2010/main" val="0"/>
              </a:ext>
            </a:extLst>
          </a:blip>
          <a:srcRect l="8157" r="32243"/>
          <a:stretch/>
        </p:blipFill>
        <p:spPr>
          <a:xfrm>
            <a:off x="-8086" y="0"/>
            <a:ext cx="6130961" cy="6858000"/>
          </a:xfrm>
          <a:prstGeom prst="rect">
            <a:avLst/>
          </a:prstGeom>
        </p:spPr>
      </p:pic>
      <p:sp>
        <p:nvSpPr>
          <p:cNvPr id="36" name="Rectangle 35">
            <a:extLst>
              <a:ext uri="{FF2B5EF4-FFF2-40B4-BE49-F238E27FC236}">
                <a16:creationId xmlns:a16="http://schemas.microsoft.com/office/drawing/2014/main" id="{02D25260-A185-4A94-9837-450892EE883B}"/>
              </a:ext>
            </a:extLst>
          </p:cNvPr>
          <p:cNvSpPr/>
          <p:nvPr/>
        </p:nvSpPr>
        <p:spPr>
          <a:xfrm flipH="1">
            <a:off x="6120940" y="1805917"/>
            <a:ext cx="6071059" cy="402777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IL" dirty="0">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B9ECC92A-19EA-41FD-A1B1-B5EAD96182D6}"/>
              </a:ext>
            </a:extLst>
          </p:cNvPr>
          <p:cNvSpPr/>
          <p:nvPr/>
        </p:nvSpPr>
        <p:spPr>
          <a:xfrm>
            <a:off x="3340349" y="1781765"/>
            <a:ext cx="2782526" cy="4052092"/>
          </a:xfrm>
          <a:prstGeom prst="rect">
            <a:avLst/>
          </a:prstGeom>
          <a:solidFill>
            <a:srgbClr val="00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dirty="0"/>
          </a:p>
        </p:txBody>
      </p:sp>
      <p:sp>
        <p:nvSpPr>
          <p:cNvPr id="46" name="TextBox 45">
            <a:extLst>
              <a:ext uri="{FF2B5EF4-FFF2-40B4-BE49-F238E27FC236}">
                <a16:creationId xmlns:a16="http://schemas.microsoft.com/office/drawing/2014/main" id="{648C1626-C9F0-4B15-9273-B9F8E0120B56}"/>
              </a:ext>
            </a:extLst>
          </p:cNvPr>
          <p:cNvSpPr txBox="1"/>
          <p:nvPr/>
        </p:nvSpPr>
        <p:spPr>
          <a:xfrm>
            <a:off x="3445578" y="1930237"/>
            <a:ext cx="2513555" cy="1600428"/>
          </a:xfrm>
          <a:prstGeom prst="rect">
            <a:avLst/>
          </a:prstGeom>
          <a:noFill/>
        </p:spPr>
        <p:txBody>
          <a:bodyPr wrap="square" lIns="121905" tIns="60955" rIns="121905" bIns="60955" rtlCol="1">
            <a:spAutoFit/>
          </a:bodyPr>
          <a:lstStyle/>
          <a:p>
            <a:pPr lvl="0" algn="ctr" rtl="0"/>
            <a:r>
              <a:rPr lang="en-US" sz="2800" spc="-80" dirty="0">
                <a:solidFill>
                  <a:prstClr val="white"/>
                </a:solidFill>
                <a:cs typeface="Heebo" panose="00000500000000000000" pitchFamily="2" charset="-79"/>
              </a:rPr>
              <a:t>Bond Maturity Schedule Inc. G City Europe</a:t>
            </a:r>
            <a:endParaRPr lang="he-IL" sz="2800" spc="-80" dirty="0">
              <a:solidFill>
                <a:prstClr val="white"/>
              </a:solidFill>
              <a:cs typeface="Heebo" panose="00000500000000000000" pitchFamily="2" charset="-79"/>
            </a:endParaRPr>
          </a:p>
          <a:p>
            <a:pPr algn="ctr"/>
            <a:r>
              <a:rPr lang="en-US" sz="1200" dirty="0">
                <a:solidFill>
                  <a:schemeClr val="bg1"/>
                </a:solidFill>
                <a:latin typeface="Heebo" panose="00000500000000000000" pitchFamily="2" charset="-79"/>
                <a:cs typeface="Heebo" panose="00000500000000000000" pitchFamily="2" charset="-79"/>
              </a:rPr>
              <a:t>As of June 30, 2023</a:t>
            </a:r>
            <a:endParaRPr lang="he-IL" sz="1067" dirty="0">
              <a:solidFill>
                <a:schemeClr val="bg1"/>
              </a:solidFill>
              <a:latin typeface="Heebo" panose="00000500000000000000" pitchFamily="2" charset="-79"/>
              <a:cs typeface="Heebo" panose="00000500000000000000" pitchFamily="2" charset="-79"/>
            </a:endParaRPr>
          </a:p>
        </p:txBody>
      </p:sp>
      <p:sp>
        <p:nvSpPr>
          <p:cNvPr id="52" name="TextBox 51">
            <a:extLst>
              <a:ext uri="{FF2B5EF4-FFF2-40B4-BE49-F238E27FC236}">
                <a16:creationId xmlns:a16="http://schemas.microsoft.com/office/drawing/2014/main" id="{F8C65D7E-CBE0-42CA-A740-8CBD49085F2E}"/>
              </a:ext>
            </a:extLst>
          </p:cNvPr>
          <p:cNvSpPr txBox="1"/>
          <p:nvPr/>
        </p:nvSpPr>
        <p:spPr>
          <a:xfrm>
            <a:off x="3819006" y="3694994"/>
            <a:ext cx="1766700" cy="800209"/>
          </a:xfrm>
          <a:prstGeom prst="rect">
            <a:avLst/>
          </a:prstGeom>
          <a:noFill/>
          <a:ln w="19050">
            <a:noFill/>
          </a:ln>
        </p:spPr>
        <p:txBody>
          <a:bodyPr wrap="square" lIns="121905" tIns="60955" rIns="121905" bIns="60955" rtlCol="0">
            <a:spAutoFit/>
          </a:bodyPr>
          <a:lstStyle/>
          <a:p>
            <a:pPr algn="ctr" rtl="0">
              <a:buClr>
                <a:schemeClr val="bg1">
                  <a:lumMod val="95000"/>
                </a:schemeClr>
              </a:buClr>
            </a:pPr>
            <a:r>
              <a:rPr lang="en-US" sz="2000" b="1" dirty="0">
                <a:solidFill>
                  <a:schemeClr val="bg1"/>
                </a:solidFill>
                <a:latin typeface="Heebo" panose="00000500000000000000" pitchFamily="2" charset="-79"/>
                <a:cs typeface="Heebo" panose="00000500000000000000" pitchFamily="2" charset="-79"/>
              </a:rPr>
              <a:t>2.9</a:t>
            </a:r>
            <a:r>
              <a:rPr lang="en-US" sz="1200" b="1" dirty="0">
                <a:solidFill>
                  <a:schemeClr val="bg1"/>
                </a:solidFill>
                <a:latin typeface="Heebo" panose="00000500000000000000" pitchFamily="2" charset="-79"/>
                <a:cs typeface="Heebo" panose="00000500000000000000" pitchFamily="2" charset="-79"/>
              </a:rPr>
              <a:t> Years</a:t>
            </a:r>
            <a:r>
              <a:rPr lang="he-IL" sz="1200" b="1" dirty="0">
                <a:solidFill>
                  <a:schemeClr val="bg1"/>
                </a:solidFill>
                <a:latin typeface="Heebo" panose="00000500000000000000" pitchFamily="2" charset="-79"/>
                <a:cs typeface="Heebo" panose="00000500000000000000" pitchFamily="2" charset="-79"/>
              </a:rPr>
              <a:t> </a:t>
            </a:r>
          </a:p>
          <a:p>
            <a:pPr algn="ctr" rtl="0">
              <a:buClr>
                <a:schemeClr val="bg1">
                  <a:lumMod val="95000"/>
                </a:schemeClr>
              </a:buClr>
            </a:pPr>
            <a:r>
              <a:rPr lang="en-US" sz="1200" dirty="0">
                <a:solidFill>
                  <a:schemeClr val="bg1"/>
                </a:solidFill>
                <a:cs typeface="Heebo" panose="00000500000000000000" pitchFamily="2" charset="-79"/>
              </a:rPr>
              <a:t>Weighted duration </a:t>
            </a:r>
          </a:p>
          <a:p>
            <a:pPr algn="ctr" rtl="0">
              <a:buClr>
                <a:schemeClr val="bg1">
                  <a:lumMod val="95000"/>
                </a:schemeClr>
              </a:buClr>
            </a:pPr>
            <a:r>
              <a:rPr lang="en-US" sz="1200" dirty="0">
                <a:solidFill>
                  <a:schemeClr val="bg1"/>
                </a:solidFill>
                <a:cs typeface="Heebo" panose="00000500000000000000" pitchFamily="2" charset="-79"/>
              </a:rPr>
              <a:t>(Bonds)</a:t>
            </a:r>
          </a:p>
        </p:txBody>
      </p:sp>
      <p:sp>
        <p:nvSpPr>
          <p:cNvPr id="2" name="Title 1">
            <a:extLst>
              <a:ext uri="{FF2B5EF4-FFF2-40B4-BE49-F238E27FC236}">
                <a16:creationId xmlns:a16="http://schemas.microsoft.com/office/drawing/2014/main" id="{A2AC78B6-82D1-4FF0-899B-2DBE7D8016E1}"/>
              </a:ext>
            </a:extLst>
          </p:cNvPr>
          <p:cNvSpPr>
            <a:spLocks noGrp="1"/>
          </p:cNvSpPr>
          <p:nvPr>
            <p:ph type="title"/>
          </p:nvPr>
        </p:nvSpPr>
        <p:spPr>
          <a:xfrm>
            <a:off x="6268453" y="171452"/>
            <a:ext cx="2849654" cy="649816"/>
          </a:xfrm>
        </p:spPr>
        <p:txBody>
          <a:bodyPr/>
          <a:lstStyle/>
          <a:p>
            <a:r>
              <a:rPr lang="en-US" dirty="0"/>
              <a:t>Bond Maturity Schedule</a:t>
            </a:r>
            <a:br>
              <a:rPr lang="en-US" dirty="0"/>
            </a:br>
            <a:r>
              <a:rPr lang="en-US" dirty="0"/>
              <a:t>(Expanded Solo)</a:t>
            </a:r>
            <a:endParaRPr lang="en-IL" dirty="0"/>
          </a:p>
        </p:txBody>
      </p:sp>
      <p:sp>
        <p:nvSpPr>
          <p:cNvPr id="4" name="Slide Number Placeholder 3">
            <a:extLst>
              <a:ext uri="{FF2B5EF4-FFF2-40B4-BE49-F238E27FC236}">
                <a16:creationId xmlns:a16="http://schemas.microsoft.com/office/drawing/2014/main" id="{83727157-C261-4CD5-8CDE-3057520D3BB3}"/>
              </a:ext>
            </a:extLst>
          </p:cNvPr>
          <p:cNvSpPr>
            <a:spLocks noGrp="1"/>
          </p:cNvSpPr>
          <p:nvPr>
            <p:ph type="sldNum" sz="quarter" idx="12"/>
          </p:nvPr>
        </p:nvSpPr>
        <p:spPr/>
        <p:txBody>
          <a:bodyPr/>
          <a:lstStyle/>
          <a:p>
            <a:fld id="{6A08A63A-94C2-43A8-9638-6175F4256C80}" type="slidenum">
              <a:rPr lang="en-IL" smtClean="0"/>
              <a:pPr/>
              <a:t>13</a:t>
            </a:fld>
            <a:endParaRPr lang="en-IL" dirty="0"/>
          </a:p>
        </p:txBody>
      </p:sp>
      <p:sp>
        <p:nvSpPr>
          <p:cNvPr id="48" name="TextBox 47">
            <a:extLst>
              <a:ext uri="{FF2B5EF4-FFF2-40B4-BE49-F238E27FC236}">
                <a16:creationId xmlns:a16="http://schemas.microsoft.com/office/drawing/2014/main" id="{42F6E997-312D-4946-98CE-227AB0C99362}"/>
              </a:ext>
            </a:extLst>
          </p:cNvPr>
          <p:cNvSpPr txBox="1"/>
          <p:nvPr/>
        </p:nvSpPr>
        <p:spPr>
          <a:xfrm>
            <a:off x="3819005" y="4659532"/>
            <a:ext cx="1766700" cy="984875"/>
          </a:xfrm>
          <a:prstGeom prst="rect">
            <a:avLst/>
          </a:prstGeom>
          <a:noFill/>
          <a:ln w="19050">
            <a:noFill/>
          </a:ln>
        </p:spPr>
        <p:txBody>
          <a:bodyPr wrap="square" lIns="121905" tIns="60955" rIns="121905" bIns="60955" rtlCol="0">
            <a:spAutoFit/>
          </a:bodyPr>
          <a:lstStyle/>
          <a:p>
            <a:pPr algn="ctr">
              <a:buClr>
                <a:schemeClr val="bg1">
                  <a:lumMod val="95000"/>
                </a:schemeClr>
              </a:buClr>
            </a:pPr>
            <a:r>
              <a:rPr lang="en-US" sz="2000" b="1" dirty="0">
                <a:solidFill>
                  <a:schemeClr val="bg1"/>
                </a:solidFill>
                <a:latin typeface="Heebo" panose="00000500000000000000" pitchFamily="2" charset="-79"/>
                <a:cs typeface="Heebo" panose="00000500000000000000" pitchFamily="2" charset="-79"/>
              </a:rPr>
              <a:t>3.3%</a:t>
            </a:r>
          </a:p>
          <a:p>
            <a:pPr algn="ctr">
              <a:buClr>
                <a:schemeClr val="bg1">
                  <a:lumMod val="95000"/>
                </a:schemeClr>
              </a:buClr>
            </a:pPr>
            <a:r>
              <a:rPr lang="en-US" sz="1200" dirty="0">
                <a:solidFill>
                  <a:schemeClr val="bg1"/>
                </a:solidFill>
                <a:cs typeface="Heebo" panose="00000500000000000000" pitchFamily="2" charset="-79"/>
              </a:rPr>
              <a:t>Average interest rate of debt</a:t>
            </a:r>
          </a:p>
          <a:p>
            <a:pPr algn="ctr" rtl="0">
              <a:buClr>
                <a:schemeClr val="bg1">
                  <a:lumMod val="95000"/>
                </a:schemeClr>
              </a:buClr>
            </a:pPr>
            <a:r>
              <a:rPr lang="en-US" sz="1200" dirty="0">
                <a:solidFill>
                  <a:schemeClr val="bg1"/>
                </a:solidFill>
                <a:cs typeface="Heebo" panose="00000500000000000000" pitchFamily="2" charset="-79"/>
              </a:rPr>
              <a:t>(Bonds)</a:t>
            </a:r>
          </a:p>
        </p:txBody>
      </p:sp>
      <p:sp>
        <p:nvSpPr>
          <p:cNvPr id="30" name="TextBox 11">
            <a:extLst>
              <a:ext uri="{FF2B5EF4-FFF2-40B4-BE49-F238E27FC236}">
                <a16:creationId xmlns:a16="http://schemas.microsoft.com/office/drawing/2014/main" id="{41924953-0537-4755-BC52-4EA49EB7A9CC}"/>
              </a:ext>
            </a:extLst>
          </p:cNvPr>
          <p:cNvSpPr txBox="1"/>
          <p:nvPr/>
        </p:nvSpPr>
        <p:spPr>
          <a:xfrm>
            <a:off x="-8086" y="6372995"/>
            <a:ext cx="1463729" cy="329598"/>
          </a:xfrm>
          <a:prstGeom prst="rect">
            <a:avLst/>
          </a:prstGeom>
          <a:solidFill>
            <a:schemeClr val="bg1"/>
          </a:solidFill>
        </p:spPr>
        <p:txBody>
          <a:bodyPr wrap="square" lIns="121907" tIns="60953" rIns="121907" bIns="60953" rtlCol="1" anchor="ctr">
            <a:noAutofit/>
          </a:bodyPr>
          <a:lstStyle/>
          <a:p>
            <a:pPr algn="l"/>
            <a:r>
              <a:rPr lang="en-US" sz="900" cap="small" dirty="0">
                <a:latin typeface="Heebo" panose="00000500000000000000" pitchFamily="2" charset="-79"/>
                <a:cs typeface="Heebo" panose="00000500000000000000" pitchFamily="2" charset="-79"/>
              </a:rPr>
              <a:t>LIPPULAIVA |  FINLAND</a:t>
            </a:r>
            <a:endParaRPr lang="he-IL" sz="900" cap="small" dirty="0">
              <a:latin typeface="Heebo" panose="00000500000000000000" pitchFamily="2" charset="-79"/>
              <a:cs typeface="Heebo" panose="00000500000000000000" pitchFamily="2" charset="-79"/>
            </a:endParaRPr>
          </a:p>
        </p:txBody>
      </p:sp>
      <p:graphicFrame>
        <p:nvGraphicFramePr>
          <p:cNvPr id="3" name="Chart 12">
            <a:extLst>
              <a:ext uri="{FF2B5EF4-FFF2-40B4-BE49-F238E27FC236}">
                <a16:creationId xmlns:a16="http://schemas.microsoft.com/office/drawing/2014/main" id="{B81A246A-36A2-24DA-F7CF-5F5507DC07C9}"/>
              </a:ext>
            </a:extLst>
          </p:cNvPr>
          <p:cNvGraphicFramePr/>
          <p:nvPr>
            <p:extLst>
              <p:ext uri="{D42A27DB-BD31-4B8C-83A1-F6EECF244321}">
                <p14:modId xmlns:p14="http://schemas.microsoft.com/office/powerpoint/2010/main" val="2612714667"/>
              </p:ext>
            </p:extLst>
          </p:nvPr>
        </p:nvGraphicFramePr>
        <p:xfrm>
          <a:off x="5860428" y="1778905"/>
          <a:ext cx="5919029" cy="427876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6480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anim calcmode="lin" valueType="num">
                                      <p:cBhvr additive="base">
                                        <p:cTn id="15" dur="500" fill="hold"/>
                                        <p:tgtEl>
                                          <p:spTgt spid="48"/>
                                        </p:tgtEl>
                                        <p:attrNameLst>
                                          <p:attrName>ppt_x</p:attrName>
                                        </p:attrNameLst>
                                      </p:cBhvr>
                                      <p:tavLst>
                                        <p:tav tm="0">
                                          <p:val>
                                            <p:strVal val="#ppt_x"/>
                                          </p:val>
                                        </p:tav>
                                        <p:tav tm="100000">
                                          <p:val>
                                            <p:strVal val="#ppt_x"/>
                                          </p:val>
                                        </p:tav>
                                      </p:tavLst>
                                    </p:anim>
                                    <p:anim calcmode="lin" valueType="num">
                                      <p:cBhvr additive="base">
                                        <p:cTn id="16" dur="500" fill="hold"/>
                                        <p:tgtEl>
                                          <p:spTgt spid="4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0-#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left)">
                                      <p:cBhvr>
                                        <p:cTn id="24" dur="500"/>
                                        <p:tgtEl>
                                          <p:spTgt spid="3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9" grpId="0" animBg="1"/>
      <p:bldP spid="46" grpId="0"/>
      <p:bldP spid="52" grpId="0"/>
      <p:bldP spid="48" grpId="0"/>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AA9C8C5-B2F5-4DC9-BCCA-CFCD53729CDD}"/>
              </a:ext>
            </a:extLst>
          </p:cNvPr>
          <p:cNvPicPr>
            <a:picLocks noChangeAspect="1"/>
          </p:cNvPicPr>
          <p:nvPr/>
        </p:nvPicPr>
        <p:blipFill rotWithShape="1">
          <a:blip r:embed="rId3">
            <a:extLst>
              <a:ext uri="{28A0092B-C50C-407E-A947-70E740481C1C}">
                <a14:useLocalDpi xmlns:a14="http://schemas.microsoft.com/office/drawing/2010/main" val="0"/>
              </a:ext>
            </a:extLst>
          </a:blip>
          <a:srcRect l="11801"/>
          <a:stretch/>
        </p:blipFill>
        <p:spPr>
          <a:xfrm>
            <a:off x="-1" y="0"/>
            <a:ext cx="9063789" cy="6858000"/>
          </a:xfrm>
          <a:prstGeom prst="rect">
            <a:avLst/>
          </a:prstGeom>
        </p:spPr>
      </p:pic>
      <p:sp>
        <p:nvSpPr>
          <p:cNvPr id="18" name="TextBox 11">
            <a:extLst>
              <a:ext uri="{FF2B5EF4-FFF2-40B4-BE49-F238E27FC236}">
                <a16:creationId xmlns:a16="http://schemas.microsoft.com/office/drawing/2014/main" id="{24173CD1-84B3-40BE-B42E-01301CDFB033}"/>
              </a:ext>
            </a:extLst>
          </p:cNvPr>
          <p:cNvSpPr txBox="1"/>
          <p:nvPr/>
        </p:nvSpPr>
        <p:spPr>
          <a:xfrm>
            <a:off x="-1" y="6426180"/>
            <a:ext cx="1868456" cy="261596"/>
          </a:xfrm>
          <a:prstGeom prst="rect">
            <a:avLst/>
          </a:prstGeom>
          <a:solidFill>
            <a:schemeClr val="bg1"/>
          </a:solidFill>
        </p:spPr>
        <p:txBody>
          <a:bodyPr wrap="square" lIns="121907" tIns="60953" rIns="121907" bIns="60953" rtlCol="1">
            <a:spAutoFit/>
          </a:bodyPr>
          <a:lstStyle/>
          <a:p>
            <a:pPr algn="l"/>
            <a:r>
              <a:rPr lang="en-US" sz="900" cap="small" dirty="0">
                <a:latin typeface="Heebo" panose="00000500000000000000" pitchFamily="2" charset="-79"/>
                <a:cs typeface="Heebo" panose="00000500000000000000" pitchFamily="2" charset="-79"/>
              </a:rPr>
              <a:t>ARKADI PANKRAC | PRAGUE</a:t>
            </a:r>
          </a:p>
        </p:txBody>
      </p:sp>
      <p:sp>
        <p:nvSpPr>
          <p:cNvPr id="31" name="Freeform: Shape 30">
            <a:extLst>
              <a:ext uri="{FF2B5EF4-FFF2-40B4-BE49-F238E27FC236}">
                <a16:creationId xmlns:a16="http://schemas.microsoft.com/office/drawing/2014/main" id="{7710FA14-D668-42B0-9945-B1FFC70857AC}"/>
              </a:ext>
            </a:extLst>
          </p:cNvPr>
          <p:cNvSpPr/>
          <p:nvPr/>
        </p:nvSpPr>
        <p:spPr>
          <a:xfrm rot="12600000" flipH="1" flipV="1">
            <a:off x="5835345" y="-797447"/>
            <a:ext cx="7630344" cy="9058005"/>
          </a:xfrm>
          <a:custGeom>
            <a:avLst/>
            <a:gdLst>
              <a:gd name="connsiteX0" fmla="*/ 4128114 w 7554796"/>
              <a:gd name="connsiteY0" fmla="*/ 0 h 8968322"/>
              <a:gd name="connsiteX1" fmla="*/ 0 w 7554796"/>
              <a:gd name="connsiteY1" fmla="*/ 2383367 h 8968322"/>
              <a:gd name="connsiteX2" fmla="*/ 134975 w 7554796"/>
              <a:gd name="connsiteY2" fmla="*/ 2390183 h 8968322"/>
              <a:gd name="connsiteX3" fmla="*/ 2301253 w 7554796"/>
              <a:gd name="connsiteY3" fmla="*/ 4790718 h 8968322"/>
              <a:gd name="connsiteX4" fmla="*/ 2301253 w 7554796"/>
              <a:gd name="connsiteY4" fmla="*/ 8968322 h 8968322"/>
              <a:gd name="connsiteX5" fmla="*/ 7554796 w 7554796"/>
              <a:gd name="connsiteY5" fmla="*/ 5935188 h 8968322"/>
              <a:gd name="connsiteX6" fmla="*/ 4128114 w 7554796"/>
              <a:gd name="connsiteY6" fmla="*/ 0 h 896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4796" h="8968322">
                <a:moveTo>
                  <a:pt x="4128114" y="0"/>
                </a:moveTo>
                <a:lnTo>
                  <a:pt x="0" y="2383367"/>
                </a:lnTo>
                <a:lnTo>
                  <a:pt x="134975" y="2390183"/>
                </a:lnTo>
                <a:cubicBezTo>
                  <a:pt x="1351742" y="2513752"/>
                  <a:pt x="2301253" y="3541349"/>
                  <a:pt x="2301253" y="4790718"/>
                </a:cubicBezTo>
                <a:lnTo>
                  <a:pt x="2301253" y="8968322"/>
                </a:lnTo>
                <a:lnTo>
                  <a:pt x="7554796" y="5935188"/>
                </a:lnTo>
                <a:lnTo>
                  <a:pt x="4128114"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L"/>
          </a:p>
        </p:txBody>
      </p:sp>
      <p:grpSp>
        <p:nvGrpSpPr>
          <p:cNvPr id="2" name="Group 1">
            <a:extLst>
              <a:ext uri="{FF2B5EF4-FFF2-40B4-BE49-F238E27FC236}">
                <a16:creationId xmlns:a16="http://schemas.microsoft.com/office/drawing/2014/main" id="{058EC749-619F-1C4D-2197-E0CFD90FE771}"/>
              </a:ext>
            </a:extLst>
          </p:cNvPr>
          <p:cNvGrpSpPr/>
          <p:nvPr/>
        </p:nvGrpSpPr>
        <p:grpSpPr>
          <a:xfrm>
            <a:off x="8895389" y="4092076"/>
            <a:ext cx="2705099" cy="1911328"/>
            <a:chOff x="8704378" y="4306179"/>
            <a:chExt cx="2705099" cy="1911328"/>
          </a:xfrm>
        </p:grpSpPr>
        <p:sp>
          <p:nvSpPr>
            <p:cNvPr id="37" name="Rectangle 6">
              <a:extLst>
                <a:ext uri="{FF2B5EF4-FFF2-40B4-BE49-F238E27FC236}">
                  <a16:creationId xmlns:a16="http://schemas.microsoft.com/office/drawing/2014/main" id="{B6802AFE-E869-4F94-BBC8-75701A6B0C6F}"/>
                </a:ext>
              </a:extLst>
            </p:cNvPr>
            <p:cNvSpPr/>
            <p:nvPr/>
          </p:nvSpPr>
          <p:spPr>
            <a:xfrm flipH="1">
              <a:off x="8704378" y="4309302"/>
              <a:ext cx="2705099" cy="19082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21905" tIns="60955" rIns="121905" bIns="60955" rtlCol="1" anchor="t">
              <a:spAutoFit/>
            </a:bodyPr>
            <a:lstStyle/>
            <a:p>
              <a:pPr algn="l" rtl="0">
                <a:spcBef>
                  <a:spcPts val="1200"/>
                </a:spcBef>
              </a:pPr>
              <a:r>
                <a:rPr lang="en-US" sz="1200" spc="40" dirty="0">
                  <a:solidFill>
                    <a:srgbClr val="091535"/>
                  </a:solidFill>
                  <a:latin typeface="Heebo" panose="00000500000000000000" pitchFamily="2" charset="-79"/>
                  <a:cs typeface="Heebo" panose="00000500000000000000" pitchFamily="2" charset="-79"/>
                </a:rPr>
                <a:t>           CONTACT</a:t>
              </a:r>
              <a:br>
                <a:rPr lang="en-US" sz="1200" spc="40" dirty="0">
                  <a:solidFill>
                    <a:srgbClr val="091535"/>
                  </a:solidFill>
                  <a:latin typeface="Heebo" panose="00000500000000000000" pitchFamily="2" charset="-79"/>
                  <a:cs typeface="Heebo" panose="00000500000000000000" pitchFamily="2" charset="-79"/>
                </a:rPr>
              </a:br>
              <a:r>
                <a:rPr lang="en-US" sz="1200" spc="40" dirty="0">
                  <a:solidFill>
                    <a:srgbClr val="091535"/>
                  </a:solidFill>
                  <a:latin typeface="Heebo" panose="00000500000000000000" pitchFamily="2" charset="-79"/>
                  <a:cs typeface="Heebo" panose="00000500000000000000" pitchFamily="2" charset="-79"/>
                </a:rPr>
                <a:t>           INFORMATION:</a:t>
              </a:r>
              <a:endParaRPr lang="he-IL" sz="1200" spc="40" dirty="0">
                <a:solidFill>
                  <a:srgbClr val="091535"/>
                </a:solidFill>
                <a:latin typeface="Heebo" panose="00000500000000000000" pitchFamily="2" charset="-79"/>
                <a:cs typeface="Heebo" panose="00000500000000000000" pitchFamily="2" charset="-79"/>
              </a:endParaRPr>
            </a:p>
            <a:p>
              <a:pPr algn="l" rtl="0">
                <a:spcBef>
                  <a:spcPts val="1200"/>
                </a:spcBef>
              </a:pPr>
              <a:r>
                <a:rPr lang="en-US" sz="1200" b="1" dirty="0">
                  <a:solidFill>
                    <a:srgbClr val="091535"/>
                  </a:solidFill>
                  <a:latin typeface="Heebo" panose="00000500000000000000" pitchFamily="2" charset="-79"/>
                  <a:cs typeface="Heebo" panose="00000500000000000000" pitchFamily="2" charset="-79"/>
                </a:rPr>
                <a:t>Adi Jemini</a:t>
              </a:r>
              <a:br>
                <a:rPr lang="en-US" sz="1200" b="1" dirty="0">
                  <a:solidFill>
                    <a:srgbClr val="091535"/>
                  </a:solidFill>
                  <a:latin typeface="Heebo" panose="00000500000000000000" pitchFamily="2" charset="-79"/>
                  <a:cs typeface="Heebo" panose="00000500000000000000" pitchFamily="2" charset="-79"/>
                </a:rPr>
              </a:br>
              <a:r>
                <a:rPr lang="en-US" sz="1200" dirty="0">
                  <a:solidFill>
                    <a:srgbClr val="091535"/>
                  </a:solidFill>
                  <a:latin typeface="Heebo" panose="00000500000000000000" pitchFamily="2" charset="-79"/>
                  <a:cs typeface="Heebo" panose="00000500000000000000" pitchFamily="2" charset="-79"/>
                </a:rPr>
                <a:t>EVP &amp; CFO</a:t>
              </a:r>
            </a:p>
            <a:p>
              <a:pPr algn="l" rtl="0">
                <a:spcBef>
                  <a:spcPts val="1200"/>
                </a:spcBef>
              </a:pPr>
              <a:r>
                <a:rPr lang="en-US" sz="1200" b="1" dirty="0">
                  <a:solidFill>
                    <a:srgbClr val="091535"/>
                  </a:solidFill>
                  <a:latin typeface="Heebo" panose="00000500000000000000" pitchFamily="2" charset="-79"/>
                  <a:cs typeface="Heebo" panose="00000500000000000000" pitchFamily="2" charset="-79"/>
                </a:rPr>
                <a:t>Or Ackerman</a:t>
              </a:r>
              <a:br>
                <a:rPr lang="en-US" sz="1200" b="1" dirty="0">
                  <a:solidFill>
                    <a:srgbClr val="091535"/>
                  </a:solidFill>
                  <a:latin typeface="Heebo" panose="00000500000000000000" pitchFamily="2" charset="-79"/>
                  <a:cs typeface="Heebo" panose="00000500000000000000" pitchFamily="2" charset="-79"/>
                </a:rPr>
              </a:br>
              <a:r>
                <a:rPr lang="en-US" sz="1200" dirty="0">
                  <a:solidFill>
                    <a:srgbClr val="091535"/>
                  </a:solidFill>
                  <a:latin typeface="Heebo" panose="00000500000000000000" pitchFamily="2" charset="-79"/>
                  <a:cs typeface="Heebo" panose="00000500000000000000" pitchFamily="2" charset="-79"/>
                </a:rPr>
                <a:t>Head of Capital Markets</a:t>
              </a:r>
              <a:br>
                <a:rPr lang="en-US" sz="1200" dirty="0">
                  <a:solidFill>
                    <a:srgbClr val="091535"/>
                  </a:solidFill>
                  <a:latin typeface="Heebo" panose="00000500000000000000" pitchFamily="2" charset="-79"/>
                  <a:cs typeface="Heebo" panose="00000500000000000000" pitchFamily="2" charset="-79"/>
                </a:rPr>
              </a:br>
              <a:r>
                <a:rPr lang="en-US" sz="1200" spc="67" dirty="0">
                  <a:solidFill>
                    <a:srgbClr val="091535"/>
                  </a:solidFill>
                  <a:latin typeface="Heebo" panose="00000500000000000000" pitchFamily="2" charset="-79"/>
                  <a:cs typeface="Heebo" panose="00000500000000000000" pitchFamily="2" charset="-79"/>
                </a:rPr>
                <a:t>oackerman@g-city.com</a:t>
              </a:r>
              <a:br>
                <a:rPr lang="en-US" sz="1200" spc="67" dirty="0">
                  <a:solidFill>
                    <a:srgbClr val="091535"/>
                  </a:solidFill>
                  <a:latin typeface="Heebo" panose="00000500000000000000" pitchFamily="2" charset="-79"/>
                  <a:cs typeface="Heebo" panose="00000500000000000000" pitchFamily="2" charset="-79"/>
                </a:rPr>
              </a:br>
              <a:r>
                <a:rPr lang="en-US" sz="1200" spc="67" dirty="0">
                  <a:solidFill>
                    <a:srgbClr val="091535"/>
                  </a:solidFill>
                  <a:latin typeface="Heebo" panose="00000500000000000000" pitchFamily="2" charset="-79"/>
                  <a:cs typeface="Heebo" panose="00000500000000000000" pitchFamily="2" charset="-79"/>
                </a:rPr>
                <a:t>+972.3.6948000</a:t>
              </a:r>
              <a:endParaRPr lang="en-US" sz="1200" dirty="0">
                <a:solidFill>
                  <a:srgbClr val="091535"/>
                </a:solidFill>
                <a:latin typeface="Heebo" panose="00000500000000000000" pitchFamily="2" charset="-79"/>
                <a:cs typeface="Heebo" panose="00000500000000000000" pitchFamily="2" charset="-79"/>
              </a:endParaRPr>
            </a:p>
          </p:txBody>
        </p:sp>
        <p:grpSp>
          <p:nvGrpSpPr>
            <p:cNvPr id="38" name="קבוצה 137">
              <a:extLst>
                <a:ext uri="{FF2B5EF4-FFF2-40B4-BE49-F238E27FC236}">
                  <a16:creationId xmlns:a16="http://schemas.microsoft.com/office/drawing/2014/main" id="{7FE51945-D55A-4A91-BE21-0B17238F2CA6}"/>
                </a:ext>
              </a:extLst>
            </p:cNvPr>
            <p:cNvGrpSpPr/>
            <p:nvPr/>
          </p:nvGrpSpPr>
          <p:grpSpPr>
            <a:xfrm>
              <a:off x="8796619" y="4306179"/>
              <a:ext cx="436407" cy="464424"/>
              <a:chOff x="2754313" y="4139618"/>
              <a:chExt cx="574675" cy="600075"/>
            </a:xfrm>
            <a:solidFill>
              <a:schemeClr val="accent3"/>
            </a:solidFill>
          </p:grpSpPr>
          <p:sp>
            <p:nvSpPr>
              <p:cNvPr id="39" name="Rectangle 65">
                <a:extLst>
                  <a:ext uri="{FF2B5EF4-FFF2-40B4-BE49-F238E27FC236}">
                    <a16:creationId xmlns:a16="http://schemas.microsoft.com/office/drawing/2014/main" id="{E39B9E0B-1E4A-448F-8EEB-77320CBCF2C7}"/>
                  </a:ext>
                </a:extLst>
              </p:cNvPr>
              <p:cNvSpPr>
                <a:spLocks noChangeArrowheads="1"/>
              </p:cNvSpPr>
              <p:nvPr/>
            </p:nvSpPr>
            <p:spPr bwMode="auto">
              <a:xfrm>
                <a:off x="2897188" y="4215818"/>
                <a:ext cx="317500"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0" name="Rectangle 66">
                <a:extLst>
                  <a:ext uri="{FF2B5EF4-FFF2-40B4-BE49-F238E27FC236}">
                    <a16:creationId xmlns:a16="http://schemas.microsoft.com/office/drawing/2014/main" id="{EC04DA77-E422-4B6C-B508-054F5C127305}"/>
                  </a:ext>
                </a:extLst>
              </p:cNvPr>
              <p:cNvSpPr>
                <a:spLocks noChangeArrowheads="1"/>
              </p:cNvSpPr>
              <p:nvPr/>
            </p:nvSpPr>
            <p:spPr bwMode="auto">
              <a:xfrm>
                <a:off x="2868613" y="4644443"/>
                <a:ext cx="3175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1" name="Rectangle 67">
                <a:extLst>
                  <a:ext uri="{FF2B5EF4-FFF2-40B4-BE49-F238E27FC236}">
                    <a16:creationId xmlns:a16="http://schemas.microsoft.com/office/drawing/2014/main" id="{BB5DCD8C-3D52-4119-B9FB-4360A9268CD8}"/>
                  </a:ext>
                </a:extLst>
              </p:cNvPr>
              <p:cNvSpPr>
                <a:spLocks noChangeArrowheads="1"/>
              </p:cNvSpPr>
              <p:nvPr/>
            </p:nvSpPr>
            <p:spPr bwMode="auto">
              <a:xfrm>
                <a:off x="2992438" y="4177718"/>
                <a:ext cx="984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3" name="Rectangle 68">
                <a:extLst>
                  <a:ext uri="{FF2B5EF4-FFF2-40B4-BE49-F238E27FC236}">
                    <a16:creationId xmlns:a16="http://schemas.microsoft.com/office/drawing/2014/main" id="{5BE76524-E2F5-4478-BC9D-50FF2920C43C}"/>
                  </a:ext>
                </a:extLst>
              </p:cNvPr>
              <p:cNvSpPr>
                <a:spLocks noChangeArrowheads="1"/>
              </p:cNvSpPr>
              <p:nvPr/>
            </p:nvSpPr>
            <p:spPr bwMode="auto">
              <a:xfrm>
                <a:off x="3024188" y="4682543"/>
                <a:ext cx="381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4" name="Freeform 69">
                <a:extLst>
                  <a:ext uri="{FF2B5EF4-FFF2-40B4-BE49-F238E27FC236}">
                    <a16:creationId xmlns:a16="http://schemas.microsoft.com/office/drawing/2014/main" id="{B6C087AF-FDFB-433E-9B0A-00C05A6B9B8B}"/>
                  </a:ext>
                </a:extLst>
              </p:cNvPr>
              <p:cNvSpPr>
                <a:spLocks/>
              </p:cNvSpPr>
              <p:nvPr/>
            </p:nvSpPr>
            <p:spPr bwMode="auto">
              <a:xfrm>
                <a:off x="2859088" y="4139618"/>
                <a:ext cx="365125" cy="317500"/>
              </a:xfrm>
              <a:custGeom>
                <a:avLst/>
                <a:gdLst>
                  <a:gd name="T0" fmla="*/ 115 w 115"/>
                  <a:gd name="T1" fmla="*/ 100 h 100"/>
                  <a:gd name="T2" fmla="*/ 109 w 115"/>
                  <a:gd name="T3" fmla="*/ 100 h 100"/>
                  <a:gd name="T4" fmla="*/ 109 w 115"/>
                  <a:gd name="T5" fmla="*/ 9 h 100"/>
                  <a:gd name="T6" fmla="*/ 106 w 115"/>
                  <a:gd name="T7" fmla="*/ 6 h 100"/>
                  <a:gd name="T8" fmla="*/ 9 w 115"/>
                  <a:gd name="T9" fmla="*/ 6 h 100"/>
                  <a:gd name="T10" fmla="*/ 6 w 115"/>
                  <a:gd name="T11" fmla="*/ 9 h 100"/>
                  <a:gd name="T12" fmla="*/ 6 w 115"/>
                  <a:gd name="T13" fmla="*/ 35 h 100"/>
                  <a:gd name="T14" fmla="*/ 0 w 115"/>
                  <a:gd name="T15" fmla="*/ 35 h 100"/>
                  <a:gd name="T16" fmla="*/ 0 w 115"/>
                  <a:gd name="T17" fmla="*/ 9 h 100"/>
                  <a:gd name="T18" fmla="*/ 9 w 115"/>
                  <a:gd name="T19" fmla="*/ 0 h 100"/>
                  <a:gd name="T20" fmla="*/ 106 w 115"/>
                  <a:gd name="T21" fmla="*/ 0 h 100"/>
                  <a:gd name="T22" fmla="*/ 115 w 115"/>
                  <a:gd name="T23" fmla="*/ 9 h 100"/>
                  <a:gd name="T24" fmla="*/ 115 w 115"/>
                  <a:gd name="T2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00">
                    <a:moveTo>
                      <a:pt x="115" y="100"/>
                    </a:moveTo>
                    <a:cubicBezTo>
                      <a:pt x="109" y="100"/>
                      <a:pt x="109" y="100"/>
                      <a:pt x="109" y="100"/>
                    </a:cubicBezTo>
                    <a:cubicBezTo>
                      <a:pt x="109" y="9"/>
                      <a:pt x="109" y="9"/>
                      <a:pt x="109" y="9"/>
                    </a:cubicBezTo>
                    <a:cubicBezTo>
                      <a:pt x="109" y="7"/>
                      <a:pt x="108" y="6"/>
                      <a:pt x="106" y="6"/>
                    </a:cubicBezTo>
                    <a:cubicBezTo>
                      <a:pt x="9" y="6"/>
                      <a:pt x="9" y="6"/>
                      <a:pt x="9" y="6"/>
                    </a:cubicBezTo>
                    <a:cubicBezTo>
                      <a:pt x="8" y="6"/>
                      <a:pt x="6" y="7"/>
                      <a:pt x="6" y="9"/>
                    </a:cubicBezTo>
                    <a:cubicBezTo>
                      <a:pt x="6" y="35"/>
                      <a:pt x="6" y="35"/>
                      <a:pt x="6" y="35"/>
                    </a:cubicBezTo>
                    <a:cubicBezTo>
                      <a:pt x="0" y="35"/>
                      <a:pt x="0" y="35"/>
                      <a:pt x="0" y="35"/>
                    </a:cubicBezTo>
                    <a:cubicBezTo>
                      <a:pt x="0" y="9"/>
                      <a:pt x="0" y="9"/>
                      <a:pt x="0" y="9"/>
                    </a:cubicBezTo>
                    <a:cubicBezTo>
                      <a:pt x="0" y="4"/>
                      <a:pt x="4" y="0"/>
                      <a:pt x="9" y="0"/>
                    </a:cubicBezTo>
                    <a:cubicBezTo>
                      <a:pt x="106" y="0"/>
                      <a:pt x="106" y="0"/>
                      <a:pt x="106" y="0"/>
                    </a:cubicBezTo>
                    <a:cubicBezTo>
                      <a:pt x="111" y="0"/>
                      <a:pt x="115" y="4"/>
                      <a:pt x="115" y="9"/>
                    </a:cubicBezTo>
                    <a:lnTo>
                      <a:pt x="115"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5" name="Freeform 70">
                <a:extLst>
                  <a:ext uri="{FF2B5EF4-FFF2-40B4-BE49-F238E27FC236}">
                    <a16:creationId xmlns:a16="http://schemas.microsoft.com/office/drawing/2014/main" id="{4BDC4977-42EA-4649-8860-97C4006F0B1A}"/>
                  </a:ext>
                </a:extLst>
              </p:cNvPr>
              <p:cNvSpPr>
                <a:spLocks/>
              </p:cNvSpPr>
              <p:nvPr/>
            </p:nvSpPr>
            <p:spPr bwMode="auto">
              <a:xfrm>
                <a:off x="2859088" y="4422193"/>
                <a:ext cx="365125" cy="317500"/>
              </a:xfrm>
              <a:custGeom>
                <a:avLst/>
                <a:gdLst>
                  <a:gd name="T0" fmla="*/ 106 w 115"/>
                  <a:gd name="T1" fmla="*/ 100 h 100"/>
                  <a:gd name="T2" fmla="*/ 9 w 115"/>
                  <a:gd name="T3" fmla="*/ 100 h 100"/>
                  <a:gd name="T4" fmla="*/ 0 w 115"/>
                  <a:gd name="T5" fmla="*/ 91 h 100"/>
                  <a:gd name="T6" fmla="*/ 0 w 115"/>
                  <a:gd name="T7" fmla="*/ 0 h 100"/>
                  <a:gd name="T8" fmla="*/ 6 w 115"/>
                  <a:gd name="T9" fmla="*/ 0 h 100"/>
                  <a:gd name="T10" fmla="*/ 6 w 115"/>
                  <a:gd name="T11" fmla="*/ 91 h 100"/>
                  <a:gd name="T12" fmla="*/ 9 w 115"/>
                  <a:gd name="T13" fmla="*/ 94 h 100"/>
                  <a:gd name="T14" fmla="*/ 106 w 115"/>
                  <a:gd name="T15" fmla="*/ 94 h 100"/>
                  <a:gd name="T16" fmla="*/ 109 w 115"/>
                  <a:gd name="T17" fmla="*/ 91 h 100"/>
                  <a:gd name="T18" fmla="*/ 109 w 115"/>
                  <a:gd name="T19" fmla="*/ 65 h 100"/>
                  <a:gd name="T20" fmla="*/ 115 w 115"/>
                  <a:gd name="T21" fmla="*/ 65 h 100"/>
                  <a:gd name="T22" fmla="*/ 115 w 115"/>
                  <a:gd name="T23" fmla="*/ 91 h 100"/>
                  <a:gd name="T24" fmla="*/ 106 w 115"/>
                  <a:gd name="T2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5" h="100">
                    <a:moveTo>
                      <a:pt x="106" y="100"/>
                    </a:moveTo>
                    <a:cubicBezTo>
                      <a:pt x="9" y="100"/>
                      <a:pt x="9" y="100"/>
                      <a:pt x="9" y="100"/>
                    </a:cubicBezTo>
                    <a:cubicBezTo>
                      <a:pt x="4" y="100"/>
                      <a:pt x="0" y="96"/>
                      <a:pt x="0" y="91"/>
                    </a:cubicBezTo>
                    <a:cubicBezTo>
                      <a:pt x="0" y="0"/>
                      <a:pt x="0" y="0"/>
                      <a:pt x="0" y="0"/>
                    </a:cubicBezTo>
                    <a:cubicBezTo>
                      <a:pt x="6" y="0"/>
                      <a:pt x="6" y="0"/>
                      <a:pt x="6" y="0"/>
                    </a:cubicBezTo>
                    <a:cubicBezTo>
                      <a:pt x="6" y="91"/>
                      <a:pt x="6" y="91"/>
                      <a:pt x="6" y="91"/>
                    </a:cubicBezTo>
                    <a:cubicBezTo>
                      <a:pt x="6" y="93"/>
                      <a:pt x="8" y="94"/>
                      <a:pt x="9" y="94"/>
                    </a:cubicBezTo>
                    <a:cubicBezTo>
                      <a:pt x="106" y="94"/>
                      <a:pt x="106" y="94"/>
                      <a:pt x="106" y="94"/>
                    </a:cubicBezTo>
                    <a:cubicBezTo>
                      <a:pt x="108" y="94"/>
                      <a:pt x="109" y="93"/>
                      <a:pt x="109" y="91"/>
                    </a:cubicBezTo>
                    <a:cubicBezTo>
                      <a:pt x="109" y="65"/>
                      <a:pt x="109" y="65"/>
                      <a:pt x="109" y="65"/>
                    </a:cubicBezTo>
                    <a:cubicBezTo>
                      <a:pt x="115" y="65"/>
                      <a:pt x="115" y="65"/>
                      <a:pt x="115" y="65"/>
                    </a:cubicBezTo>
                    <a:cubicBezTo>
                      <a:pt x="115" y="91"/>
                      <a:pt x="115" y="91"/>
                      <a:pt x="115" y="91"/>
                    </a:cubicBezTo>
                    <a:cubicBezTo>
                      <a:pt x="115" y="96"/>
                      <a:pt x="111" y="100"/>
                      <a:pt x="106" y="10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6" name="Freeform 71">
                <a:extLst>
                  <a:ext uri="{FF2B5EF4-FFF2-40B4-BE49-F238E27FC236}">
                    <a16:creationId xmlns:a16="http://schemas.microsoft.com/office/drawing/2014/main" id="{2A35C8D1-5FD0-47DD-9D32-ACD42AD3C405}"/>
                  </a:ext>
                </a:extLst>
              </p:cNvPr>
              <p:cNvSpPr>
                <a:spLocks noEditPoints="1"/>
              </p:cNvSpPr>
              <p:nvPr/>
            </p:nvSpPr>
            <p:spPr bwMode="auto">
              <a:xfrm>
                <a:off x="3052763" y="4412668"/>
                <a:ext cx="276225" cy="196850"/>
              </a:xfrm>
              <a:custGeom>
                <a:avLst/>
                <a:gdLst>
                  <a:gd name="T0" fmla="*/ 12 w 174"/>
                  <a:gd name="T1" fmla="*/ 112 h 124"/>
                  <a:gd name="T2" fmla="*/ 162 w 174"/>
                  <a:gd name="T3" fmla="*/ 112 h 124"/>
                  <a:gd name="T4" fmla="*/ 162 w 174"/>
                  <a:gd name="T5" fmla="*/ 52 h 124"/>
                  <a:gd name="T6" fmla="*/ 64 w 174"/>
                  <a:gd name="T7" fmla="*/ 52 h 124"/>
                  <a:gd name="T8" fmla="*/ 12 w 174"/>
                  <a:gd name="T9" fmla="*/ 22 h 124"/>
                  <a:gd name="T10" fmla="*/ 12 w 174"/>
                  <a:gd name="T11" fmla="*/ 112 h 124"/>
                  <a:gd name="T12" fmla="*/ 174 w 174"/>
                  <a:gd name="T13" fmla="*/ 124 h 124"/>
                  <a:gd name="T14" fmla="*/ 0 w 174"/>
                  <a:gd name="T15" fmla="*/ 124 h 124"/>
                  <a:gd name="T16" fmla="*/ 0 w 174"/>
                  <a:gd name="T17" fmla="*/ 0 h 124"/>
                  <a:gd name="T18" fmla="*/ 68 w 174"/>
                  <a:gd name="T19" fmla="*/ 40 h 124"/>
                  <a:gd name="T20" fmla="*/ 174 w 174"/>
                  <a:gd name="T21" fmla="*/ 40 h 124"/>
                  <a:gd name="T22" fmla="*/ 174 w 174"/>
                  <a:gd name="T23"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4" h="124">
                    <a:moveTo>
                      <a:pt x="12" y="112"/>
                    </a:moveTo>
                    <a:lnTo>
                      <a:pt x="162" y="112"/>
                    </a:lnTo>
                    <a:lnTo>
                      <a:pt x="162" y="52"/>
                    </a:lnTo>
                    <a:lnTo>
                      <a:pt x="64" y="52"/>
                    </a:lnTo>
                    <a:lnTo>
                      <a:pt x="12" y="22"/>
                    </a:lnTo>
                    <a:lnTo>
                      <a:pt x="12" y="112"/>
                    </a:lnTo>
                    <a:close/>
                    <a:moveTo>
                      <a:pt x="174" y="124"/>
                    </a:moveTo>
                    <a:lnTo>
                      <a:pt x="0" y="124"/>
                    </a:lnTo>
                    <a:lnTo>
                      <a:pt x="0" y="0"/>
                    </a:lnTo>
                    <a:lnTo>
                      <a:pt x="68" y="40"/>
                    </a:lnTo>
                    <a:lnTo>
                      <a:pt x="174" y="40"/>
                    </a:lnTo>
                    <a:lnTo>
                      <a:pt x="174"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7" name="Freeform 72">
                <a:extLst>
                  <a:ext uri="{FF2B5EF4-FFF2-40B4-BE49-F238E27FC236}">
                    <a16:creationId xmlns:a16="http://schemas.microsoft.com/office/drawing/2014/main" id="{8878B196-8CC4-4BD2-818A-35F2AC77F593}"/>
                  </a:ext>
                </a:extLst>
              </p:cNvPr>
              <p:cNvSpPr>
                <a:spLocks noEditPoints="1"/>
              </p:cNvSpPr>
              <p:nvPr/>
            </p:nvSpPr>
            <p:spPr bwMode="auto">
              <a:xfrm>
                <a:off x="2754313" y="4269793"/>
                <a:ext cx="279400" cy="196850"/>
              </a:xfrm>
              <a:custGeom>
                <a:avLst/>
                <a:gdLst>
                  <a:gd name="T0" fmla="*/ 12 w 176"/>
                  <a:gd name="T1" fmla="*/ 72 h 124"/>
                  <a:gd name="T2" fmla="*/ 110 w 176"/>
                  <a:gd name="T3" fmla="*/ 72 h 124"/>
                  <a:gd name="T4" fmla="*/ 164 w 176"/>
                  <a:gd name="T5" fmla="*/ 102 h 124"/>
                  <a:gd name="T6" fmla="*/ 164 w 176"/>
                  <a:gd name="T7" fmla="*/ 12 h 124"/>
                  <a:gd name="T8" fmla="*/ 12 w 176"/>
                  <a:gd name="T9" fmla="*/ 12 h 124"/>
                  <a:gd name="T10" fmla="*/ 12 w 176"/>
                  <a:gd name="T11" fmla="*/ 72 h 124"/>
                  <a:gd name="T12" fmla="*/ 176 w 176"/>
                  <a:gd name="T13" fmla="*/ 124 h 124"/>
                  <a:gd name="T14" fmla="*/ 106 w 176"/>
                  <a:gd name="T15" fmla="*/ 84 h 124"/>
                  <a:gd name="T16" fmla="*/ 0 w 176"/>
                  <a:gd name="T17" fmla="*/ 84 h 124"/>
                  <a:gd name="T18" fmla="*/ 0 w 176"/>
                  <a:gd name="T19" fmla="*/ 0 h 124"/>
                  <a:gd name="T20" fmla="*/ 176 w 176"/>
                  <a:gd name="T21" fmla="*/ 0 h 124"/>
                  <a:gd name="T22" fmla="*/ 176 w 176"/>
                  <a:gd name="T23"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 h="124">
                    <a:moveTo>
                      <a:pt x="12" y="72"/>
                    </a:moveTo>
                    <a:lnTo>
                      <a:pt x="110" y="72"/>
                    </a:lnTo>
                    <a:lnTo>
                      <a:pt x="164" y="102"/>
                    </a:lnTo>
                    <a:lnTo>
                      <a:pt x="164" y="12"/>
                    </a:lnTo>
                    <a:lnTo>
                      <a:pt x="12" y="12"/>
                    </a:lnTo>
                    <a:lnTo>
                      <a:pt x="12" y="72"/>
                    </a:lnTo>
                    <a:close/>
                    <a:moveTo>
                      <a:pt x="176" y="124"/>
                    </a:moveTo>
                    <a:lnTo>
                      <a:pt x="106" y="84"/>
                    </a:lnTo>
                    <a:lnTo>
                      <a:pt x="0" y="84"/>
                    </a:lnTo>
                    <a:lnTo>
                      <a:pt x="0" y="0"/>
                    </a:lnTo>
                    <a:lnTo>
                      <a:pt x="176" y="0"/>
                    </a:lnTo>
                    <a:lnTo>
                      <a:pt x="176"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8" name="Freeform 73">
                <a:extLst>
                  <a:ext uri="{FF2B5EF4-FFF2-40B4-BE49-F238E27FC236}">
                    <a16:creationId xmlns:a16="http://schemas.microsoft.com/office/drawing/2014/main" id="{C5EB17D2-E190-4F19-9376-09B16CFDF3AD}"/>
                  </a:ext>
                </a:extLst>
              </p:cNvPr>
              <p:cNvSpPr>
                <a:spLocks/>
              </p:cNvSpPr>
              <p:nvPr/>
            </p:nvSpPr>
            <p:spPr bwMode="auto">
              <a:xfrm>
                <a:off x="2757488" y="4272968"/>
                <a:ext cx="273050" cy="63500"/>
              </a:xfrm>
              <a:custGeom>
                <a:avLst/>
                <a:gdLst>
                  <a:gd name="T0" fmla="*/ 140 w 172"/>
                  <a:gd name="T1" fmla="*/ 40 h 40"/>
                  <a:gd name="T2" fmla="*/ 32 w 172"/>
                  <a:gd name="T3" fmla="*/ 40 h 40"/>
                  <a:gd name="T4" fmla="*/ 0 w 172"/>
                  <a:gd name="T5" fmla="*/ 8 h 40"/>
                  <a:gd name="T6" fmla="*/ 8 w 172"/>
                  <a:gd name="T7" fmla="*/ 0 h 40"/>
                  <a:gd name="T8" fmla="*/ 36 w 172"/>
                  <a:gd name="T9" fmla="*/ 28 h 40"/>
                  <a:gd name="T10" fmla="*/ 134 w 172"/>
                  <a:gd name="T11" fmla="*/ 28 h 40"/>
                  <a:gd name="T12" fmla="*/ 162 w 172"/>
                  <a:gd name="T13" fmla="*/ 0 h 40"/>
                  <a:gd name="T14" fmla="*/ 172 w 172"/>
                  <a:gd name="T15" fmla="*/ 8 h 40"/>
                  <a:gd name="T16" fmla="*/ 140 w 172"/>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40">
                    <a:moveTo>
                      <a:pt x="140" y="40"/>
                    </a:moveTo>
                    <a:lnTo>
                      <a:pt x="32" y="40"/>
                    </a:lnTo>
                    <a:lnTo>
                      <a:pt x="0" y="8"/>
                    </a:lnTo>
                    <a:lnTo>
                      <a:pt x="8" y="0"/>
                    </a:lnTo>
                    <a:lnTo>
                      <a:pt x="36" y="28"/>
                    </a:lnTo>
                    <a:lnTo>
                      <a:pt x="134" y="28"/>
                    </a:lnTo>
                    <a:lnTo>
                      <a:pt x="162" y="0"/>
                    </a:lnTo>
                    <a:lnTo>
                      <a:pt x="172" y="8"/>
                    </a:lnTo>
                    <a:lnTo>
                      <a:pt x="140" y="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9" name="Rectangle 74">
                <a:extLst>
                  <a:ext uri="{FF2B5EF4-FFF2-40B4-BE49-F238E27FC236}">
                    <a16:creationId xmlns:a16="http://schemas.microsoft.com/office/drawing/2014/main" id="{24C076F8-4E26-46F5-9823-3953665B4675}"/>
                  </a:ext>
                </a:extLst>
              </p:cNvPr>
              <p:cNvSpPr>
                <a:spLocks noChangeArrowheads="1"/>
              </p:cNvSpPr>
              <p:nvPr/>
            </p:nvSpPr>
            <p:spPr bwMode="auto">
              <a:xfrm>
                <a:off x="3167063" y="4514268"/>
                <a:ext cx="123825"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50" name="Rectangle 75">
                <a:extLst>
                  <a:ext uri="{FF2B5EF4-FFF2-40B4-BE49-F238E27FC236}">
                    <a16:creationId xmlns:a16="http://schemas.microsoft.com/office/drawing/2014/main" id="{EE9CA92D-8133-43A4-AFF4-23813AE194FD}"/>
                  </a:ext>
                </a:extLst>
              </p:cNvPr>
              <p:cNvSpPr>
                <a:spLocks noChangeArrowheads="1"/>
              </p:cNvSpPr>
              <p:nvPr/>
            </p:nvSpPr>
            <p:spPr bwMode="auto">
              <a:xfrm>
                <a:off x="3090863" y="4514268"/>
                <a:ext cx="5715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51" name="Rectangle 76">
                <a:extLst>
                  <a:ext uri="{FF2B5EF4-FFF2-40B4-BE49-F238E27FC236}">
                    <a16:creationId xmlns:a16="http://schemas.microsoft.com/office/drawing/2014/main" id="{4B989EA9-E5AF-417B-88F1-C8AFA71ED257}"/>
                  </a:ext>
                </a:extLst>
              </p:cNvPr>
              <p:cNvSpPr>
                <a:spLocks noChangeArrowheads="1"/>
              </p:cNvSpPr>
              <p:nvPr/>
            </p:nvSpPr>
            <p:spPr bwMode="auto">
              <a:xfrm>
                <a:off x="3090863" y="4552368"/>
                <a:ext cx="1524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grpSp>
      </p:grpSp>
      <p:pic>
        <p:nvPicPr>
          <p:cNvPr id="25" name="Picture 32">
            <a:extLst>
              <a:ext uri="{FF2B5EF4-FFF2-40B4-BE49-F238E27FC236}">
                <a16:creationId xmlns:a16="http://schemas.microsoft.com/office/drawing/2014/main" id="{005C6E72-54F5-4480-9CB7-FE03AB9362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41553" y="598443"/>
            <a:ext cx="1012770" cy="1341920"/>
          </a:xfrm>
          <a:prstGeom prst="rect">
            <a:avLst/>
          </a:prstGeom>
        </p:spPr>
      </p:pic>
      <p:cxnSp>
        <p:nvCxnSpPr>
          <p:cNvPr id="26" name="Straight Connector 6">
            <a:extLst>
              <a:ext uri="{FF2B5EF4-FFF2-40B4-BE49-F238E27FC236}">
                <a16:creationId xmlns:a16="http://schemas.microsoft.com/office/drawing/2014/main" id="{FE116AC9-C7FE-4AD0-8C7E-7187BC183763}"/>
              </a:ext>
            </a:extLst>
          </p:cNvPr>
          <p:cNvCxnSpPr>
            <a:cxnSpLocks/>
          </p:cNvCxnSpPr>
          <p:nvPr/>
        </p:nvCxnSpPr>
        <p:spPr>
          <a:xfrm>
            <a:off x="8895388" y="3846574"/>
            <a:ext cx="27051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Box 34">
            <a:extLst>
              <a:ext uri="{FF2B5EF4-FFF2-40B4-BE49-F238E27FC236}">
                <a16:creationId xmlns:a16="http://schemas.microsoft.com/office/drawing/2014/main" id="{D6D62F47-1D79-481F-A0CB-72AC31E0B642}"/>
              </a:ext>
            </a:extLst>
          </p:cNvPr>
          <p:cNvSpPr txBox="1"/>
          <p:nvPr/>
        </p:nvSpPr>
        <p:spPr>
          <a:xfrm>
            <a:off x="8572026" y="3320785"/>
            <a:ext cx="3351824" cy="430877"/>
          </a:xfrm>
          <a:prstGeom prst="rect">
            <a:avLst/>
          </a:prstGeom>
          <a:noFill/>
        </p:spPr>
        <p:txBody>
          <a:bodyPr wrap="square" lIns="121905" tIns="60955" rIns="121905" bIns="60955" rtlCol="1">
            <a:spAutoFit/>
          </a:bodyPr>
          <a:lstStyle/>
          <a:p>
            <a:pPr algn="ctr" defTabSz="1219000"/>
            <a:r>
              <a:rPr lang="en-US" sz="2000" kern="800" spc="-13"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lang="he-IL" sz="2000" kern="800" spc="-13" dirty="0">
              <a:solidFill>
                <a:srgbClr val="000032"/>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spTree>
    <p:extLst>
      <p:ext uri="{BB962C8B-B14F-4D97-AF65-F5344CB8AC3E}">
        <p14:creationId xmlns:p14="http://schemas.microsoft.com/office/powerpoint/2010/main" val="76272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anim calcmode="lin" valueType="num">
                                      <p:cBhvr>
                                        <p:cTn id="12" dur="500" fill="hold"/>
                                        <p:tgtEl>
                                          <p:spTgt spid="27"/>
                                        </p:tgtEl>
                                        <p:attrNameLst>
                                          <p:attrName>ppt_x</p:attrName>
                                        </p:attrNameLst>
                                      </p:cBhvr>
                                      <p:tavLst>
                                        <p:tav tm="0">
                                          <p:val>
                                            <p:strVal val="#ppt_x"/>
                                          </p:val>
                                        </p:tav>
                                        <p:tav tm="100000">
                                          <p:val>
                                            <p:strVal val="#ppt_x"/>
                                          </p:val>
                                        </p:tav>
                                      </p:tavLst>
                                    </p:anim>
                                    <p:anim calcmode="lin" valueType="num">
                                      <p:cBhvr>
                                        <p:cTn id="13" dur="500" fill="hold"/>
                                        <p:tgtEl>
                                          <p:spTgt spid="27"/>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8C448D-EF72-49D2-B704-10133FB48982}"/>
              </a:ext>
            </a:extLst>
          </p:cNvPr>
          <p:cNvSpPr>
            <a:spLocks noGrp="1"/>
          </p:cNvSpPr>
          <p:nvPr>
            <p:ph type="title"/>
          </p:nvPr>
        </p:nvSpPr>
        <p:spPr>
          <a:xfrm>
            <a:off x="4171380" y="359132"/>
            <a:ext cx="7056566" cy="649816"/>
          </a:xfrm>
        </p:spPr>
        <p:txBody>
          <a:bodyPr anchor="b">
            <a:normAutofit/>
          </a:bodyPr>
          <a:lstStyle/>
          <a:p>
            <a:pPr algn="l"/>
            <a:r>
              <a:rPr lang="en-US" dirty="0"/>
              <a:t>DISCLAIMER</a:t>
            </a:r>
            <a:endParaRPr lang="en-IL" dirty="0"/>
          </a:p>
        </p:txBody>
      </p:sp>
      <p:sp>
        <p:nvSpPr>
          <p:cNvPr id="19" name="Slide Number Placeholder 18">
            <a:extLst>
              <a:ext uri="{FF2B5EF4-FFF2-40B4-BE49-F238E27FC236}">
                <a16:creationId xmlns:a16="http://schemas.microsoft.com/office/drawing/2014/main" id="{29886AE1-076A-4FC8-82DF-306C641412DB}"/>
              </a:ext>
            </a:extLst>
          </p:cNvPr>
          <p:cNvSpPr>
            <a:spLocks noGrp="1"/>
          </p:cNvSpPr>
          <p:nvPr>
            <p:ph type="sldNum" sz="quarter" idx="12"/>
          </p:nvPr>
        </p:nvSpPr>
        <p:spPr/>
        <p:txBody>
          <a:bodyPr/>
          <a:lstStyle/>
          <a:p>
            <a:fld id="{6A08A63A-94C2-43A8-9638-6175F4256C80}" type="slidenum">
              <a:rPr lang="en-IL" smtClean="0"/>
              <a:t>2</a:t>
            </a:fld>
            <a:endParaRPr lang="en-IL"/>
          </a:p>
        </p:txBody>
      </p:sp>
      <p:sp>
        <p:nvSpPr>
          <p:cNvPr id="33" name="TextBox 32">
            <a:extLst>
              <a:ext uri="{FF2B5EF4-FFF2-40B4-BE49-F238E27FC236}">
                <a16:creationId xmlns:a16="http://schemas.microsoft.com/office/drawing/2014/main" id="{B6E6FAAA-58BA-432E-A78B-6D846B1605F5}"/>
              </a:ext>
            </a:extLst>
          </p:cNvPr>
          <p:cNvSpPr txBox="1"/>
          <p:nvPr/>
        </p:nvSpPr>
        <p:spPr>
          <a:xfrm>
            <a:off x="4171380" y="1065561"/>
            <a:ext cx="7728185" cy="5732338"/>
          </a:xfrm>
          <a:prstGeom prst="rect">
            <a:avLst/>
          </a:prstGeom>
          <a:noFill/>
        </p:spPr>
        <p:txBody>
          <a:bodyPr wrap="square">
            <a:spAutoFit/>
          </a:bodyPr>
          <a:lstStyle/>
          <a:p>
            <a:pPr algn="just" rtl="0">
              <a:spcBef>
                <a:spcPts val="400"/>
              </a:spcBef>
              <a:spcAft>
                <a:spcPts val="400"/>
              </a:spcAft>
            </a:pPr>
            <a:r>
              <a:rPr lang="en-US" sz="1050" dirty="0">
                <a:solidFill>
                  <a:srgbClr val="2F2F2F"/>
                </a:solidFill>
                <a:latin typeface="Heebo" panose="00000500000000000000" pitchFamily="2" charset="-79"/>
                <a:cs typeface="Heebo" panose="00000500000000000000" pitchFamily="2" charset="-79"/>
              </a:rPr>
              <a:t>This presentation includes the company's estimates that constitute forward-looking information as defined in Section 32A of the Securities Law (5778 - 1968), including forecasts, estimates, estimates, financial and operational data referring to future events whose realization is uncertain and not under the control of the company and its holding companies, forecasts and data In relation to the group's asset realization plan and asset financing (including the scope of realization and financing and expected schedules), to projects in planning and development, expected development schedules, investment plan, establishment costs and future revenues and other financial data, as well as to the effects of macroeconomic changes, including inflation rates, interest rates and exchange rates exchange. This information, as stated, is based on the company's subjective assessment which was made based on past experience and professional knowledge accumulated by the company, on the basis of existing information of the company and its held companies and in addition on the company's current expectations and assessments in connection with future developments and trends, and on their expected impact on the company's activities , and everything as known to the company at the time of publication of this presentation.</a:t>
            </a:r>
          </a:p>
          <a:p>
            <a:pPr algn="just" rtl="0">
              <a:spcBef>
                <a:spcPts val="400"/>
              </a:spcBef>
              <a:spcAft>
                <a:spcPts val="400"/>
              </a:spcAft>
            </a:pPr>
            <a:r>
              <a:rPr lang="en-US" sz="1050" dirty="0">
                <a:solidFill>
                  <a:srgbClr val="2F2F2F"/>
                </a:solidFill>
                <a:latin typeface="Heebo" panose="00000500000000000000" pitchFamily="2" charset="-79"/>
                <a:cs typeface="Heebo" panose="00000500000000000000" pitchFamily="2" charset="-79"/>
              </a:rPr>
              <a:t>Although we believe that the assumptions on which any forward-looking statement is based are reasonable, any such assumption may prove to be inaccurate, and the statement based on such assumption may prove to be incorrect. Actual results and trends in the future may vary significantly from those presented or implied by any forward-looking statement in this presentation, depending on a variety of factors, including the risk factors that characterize the activities of the company and its held companies as detailed in the company's periodic report and in other information published by the company as part of its reports to the Israel Securities Authority, Including under the chapter "risk factors" in the company's periodic report, including economic conditions that affect geographic areas, changes in the rental policy of the marketing chains and substantial tenants, risks involved in activity in the field of property renewal and development, competition, increase in operating expenses and other expenses, developments in the economic and geopolitical environment in the areas of activity of the company and its holding companies, as well as developments in the real estate market, including paying attention to macroeconomic trends (including increases in inflation and interest rates in the economy as well as changes in exchange rates), to the COVID epidemic and its global and macroeconomic effects, as well as receiving regulatory approvals required to exploit the development potential, and the completion of the company's implementation plan, and therefore the results of the company's activities, may differ substantially from what is stated in this presentation.</a:t>
            </a:r>
          </a:p>
          <a:p>
            <a:pPr algn="just" rtl="0">
              <a:spcBef>
                <a:spcPts val="400"/>
              </a:spcBef>
              <a:spcAft>
                <a:spcPts val="400"/>
              </a:spcAft>
            </a:pPr>
            <a:r>
              <a:rPr lang="en-US" sz="1050" dirty="0">
                <a:solidFill>
                  <a:srgbClr val="2F2F2F"/>
                </a:solidFill>
                <a:latin typeface="Heebo" panose="00000500000000000000" pitchFamily="2" charset="-79"/>
                <a:cs typeface="Heebo" panose="00000500000000000000" pitchFamily="2" charset="-79"/>
              </a:rPr>
              <a:t>With the exception of the obligation to disclose information as required by securities laws, we do not undertake to update any information contained in this presentation or publish the results of any changes to any statement that may be made to reflect events or circumstances that occurred, or that we became aware of, after the date of this presentation.</a:t>
            </a:r>
          </a:p>
          <a:p>
            <a:pPr algn="just" rtl="0">
              <a:spcBef>
                <a:spcPts val="400"/>
              </a:spcBef>
              <a:spcAft>
                <a:spcPts val="400"/>
              </a:spcAft>
            </a:pPr>
            <a:r>
              <a:rPr lang="en-US" sz="1050" dirty="0">
                <a:solidFill>
                  <a:srgbClr val="2F2F2F"/>
                </a:solidFill>
                <a:latin typeface="Heebo" panose="00000500000000000000" pitchFamily="2" charset="-79"/>
                <a:cs typeface="Heebo" panose="00000500000000000000" pitchFamily="2" charset="-79"/>
              </a:rPr>
              <a:t>The information contained in this presentation does not constitute a prospectus or other offer document, and does not constitute or create any order or offer to sell or part thereof, or any solicitation of any order or offer to buy or subscribe to buy, any securities of G City Ltd. or Any other corporation, and in addition the information or any part of it or the fact of its distribution do not constitute a basis or possibility to rely on them in connection with any action, contract, obligation or in connection with the securities of the company.</a:t>
            </a:r>
          </a:p>
        </p:txBody>
      </p:sp>
      <p:pic>
        <p:nvPicPr>
          <p:cNvPr id="3" name="Picture 2" descr="A group of people in a mall&#10;&#10;Description automatically generated with medium confidence">
            <a:extLst>
              <a:ext uri="{FF2B5EF4-FFF2-40B4-BE49-F238E27FC236}">
                <a16:creationId xmlns:a16="http://schemas.microsoft.com/office/drawing/2014/main" id="{F1BA2C8B-5133-4DDA-9D7F-B9D0D54B5D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75" t="10411" r="11415"/>
          <a:stretch/>
        </p:blipFill>
        <p:spPr>
          <a:xfrm>
            <a:off x="0" y="0"/>
            <a:ext cx="3877207" cy="6858000"/>
          </a:xfrm>
          <a:prstGeom prst="rect">
            <a:avLst/>
          </a:prstGeom>
        </p:spPr>
      </p:pic>
      <p:cxnSp>
        <p:nvCxnSpPr>
          <p:cNvPr id="4" name="Straight Connector 3">
            <a:extLst>
              <a:ext uri="{FF2B5EF4-FFF2-40B4-BE49-F238E27FC236}">
                <a16:creationId xmlns:a16="http://schemas.microsoft.com/office/drawing/2014/main" id="{E61449AF-2780-449A-9E8C-9761C5FE53DA}"/>
              </a:ext>
            </a:extLst>
          </p:cNvPr>
          <p:cNvCxnSpPr/>
          <p:nvPr/>
        </p:nvCxnSpPr>
        <p:spPr>
          <a:xfrm>
            <a:off x="3472861" y="1012434"/>
            <a:ext cx="4491318" cy="0"/>
          </a:xfrm>
          <a:prstGeom prst="line">
            <a:avLst/>
          </a:prstGeom>
          <a:ln w="28575">
            <a:solidFill>
              <a:srgbClr val="0000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63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A8EE15-AB49-491F-B99B-85AF9BBCEEF5}"/>
              </a:ext>
            </a:extLst>
          </p:cNvPr>
          <p:cNvSpPr>
            <a:spLocks noGrp="1"/>
          </p:cNvSpPr>
          <p:nvPr>
            <p:ph type="title"/>
          </p:nvPr>
        </p:nvSpPr>
        <p:spPr>
          <a:xfrm>
            <a:off x="230039" y="171452"/>
            <a:ext cx="8888068" cy="649816"/>
          </a:xfrm>
        </p:spPr>
        <p:txBody>
          <a:bodyPr/>
          <a:lstStyle/>
          <a:p>
            <a:r>
              <a:rPr lang="en-US" dirty="0"/>
              <a:t>FIRST HALF OF 2023</a:t>
            </a:r>
            <a:endParaRPr lang="en-IL" dirty="0"/>
          </a:p>
        </p:txBody>
      </p:sp>
      <p:sp>
        <p:nvSpPr>
          <p:cNvPr id="6" name="Slide Number Placeholder 5">
            <a:extLst>
              <a:ext uri="{FF2B5EF4-FFF2-40B4-BE49-F238E27FC236}">
                <a16:creationId xmlns:a16="http://schemas.microsoft.com/office/drawing/2014/main" id="{36FE5940-AC6F-4E8A-81EF-4967A3C7CFD7}"/>
              </a:ext>
            </a:extLst>
          </p:cNvPr>
          <p:cNvSpPr>
            <a:spLocks noGrp="1"/>
          </p:cNvSpPr>
          <p:nvPr>
            <p:ph type="sldNum" sz="quarter" idx="12"/>
          </p:nvPr>
        </p:nvSpPr>
        <p:spPr/>
        <p:txBody>
          <a:bodyPr/>
          <a:lstStyle/>
          <a:p>
            <a:pPr lvl="0"/>
            <a:fld id="{6A08A63A-94C2-43A8-9638-6175F4256C80}" type="slidenum">
              <a:rPr lang="en-IL" noProof="0" smtClean="0"/>
              <a:pPr lvl="0"/>
              <a:t>3</a:t>
            </a:fld>
            <a:endParaRPr lang="en-IL" noProof="0" dirty="0"/>
          </a:p>
        </p:txBody>
      </p:sp>
      <p:sp>
        <p:nvSpPr>
          <p:cNvPr id="2" name="מלבן 1">
            <a:extLst>
              <a:ext uri="{FF2B5EF4-FFF2-40B4-BE49-F238E27FC236}">
                <a16:creationId xmlns:a16="http://schemas.microsoft.com/office/drawing/2014/main" id="{13612A6F-07C5-425A-A0BD-C8F18AED4187}"/>
              </a:ext>
            </a:extLst>
          </p:cNvPr>
          <p:cNvSpPr/>
          <p:nvPr/>
        </p:nvSpPr>
        <p:spPr>
          <a:xfrm>
            <a:off x="230040" y="638106"/>
            <a:ext cx="7937234" cy="369332"/>
          </a:xfrm>
          <a:prstGeom prst="rect">
            <a:avLst/>
          </a:prstGeom>
        </p:spPr>
        <p:txBody>
          <a:bodyPr wrap="square">
            <a:spAutoFit/>
          </a:bodyPr>
          <a:lstStyle/>
          <a:p>
            <a:pPr algn="l" rtl="0"/>
            <a:r>
              <a:rPr lang="en-US" b="0" spc="-50" dirty="0">
                <a:solidFill>
                  <a:schemeClr val="accent2"/>
                </a:solidFill>
                <a:latin typeface="Heebo" panose="00000500000000000000" pitchFamily="2" charset="-79"/>
                <a:cs typeface="Heebo" panose="00000500000000000000" pitchFamily="2" charset="-79"/>
              </a:rPr>
              <a:t>OPERATIONAL AND FINANCIAL PREFORMANCE – MAIN RESULTS </a:t>
            </a:r>
            <a:endParaRPr lang="he-IL" spc="-50" dirty="0">
              <a:solidFill>
                <a:schemeClr val="accent2"/>
              </a:solidFill>
              <a:latin typeface="Heebo" panose="00000500000000000000" pitchFamily="2" charset="-79"/>
              <a:cs typeface="Heebo" panose="00000500000000000000" pitchFamily="2" charset="-79"/>
            </a:endParaRPr>
          </a:p>
        </p:txBody>
      </p:sp>
      <p:sp>
        <p:nvSpPr>
          <p:cNvPr id="88" name="מלבן 4">
            <a:extLst>
              <a:ext uri="{FF2B5EF4-FFF2-40B4-BE49-F238E27FC236}">
                <a16:creationId xmlns:a16="http://schemas.microsoft.com/office/drawing/2014/main" id="{2BB7EFB7-0634-4720-8A7F-AACC7E93C261}"/>
              </a:ext>
            </a:extLst>
          </p:cNvPr>
          <p:cNvSpPr/>
          <p:nvPr/>
        </p:nvSpPr>
        <p:spPr>
          <a:xfrm>
            <a:off x="5855011" y="3882944"/>
            <a:ext cx="2312263" cy="584775"/>
          </a:xfrm>
          <a:prstGeom prst="rect">
            <a:avLst/>
          </a:prstGeom>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Heebo"/>
                <a:ea typeface="+mn-ea"/>
                <a:cs typeface="Heebo"/>
              </a:rPr>
              <a:t>O</a:t>
            </a:r>
            <a:r>
              <a:rPr lang="en-US" sz="2000" dirty="0" err="1">
                <a:solidFill>
                  <a:schemeClr val="accent1"/>
                </a:solidFill>
                <a:latin typeface="Heebo"/>
                <a:cs typeface="Heebo"/>
              </a:rPr>
              <a:t>ccupancy</a:t>
            </a:r>
            <a:r>
              <a:rPr lang="en-US" sz="2000" dirty="0">
                <a:solidFill>
                  <a:schemeClr val="accent1"/>
                </a:solidFill>
                <a:latin typeface="Heebo"/>
                <a:cs typeface="Heebo"/>
              </a:rPr>
              <a:t> Rate </a:t>
            </a:r>
            <a:endParaRPr kumimoji="0" lang="en-US" sz="2000" b="0" i="0" u="none" strike="noStrike" kern="1200" cap="none" spc="0" normalizeH="0" baseline="0" noProof="0" dirty="0">
              <a:ln>
                <a:noFill/>
              </a:ln>
              <a:solidFill>
                <a:schemeClr val="accent1"/>
              </a:solidFill>
              <a:effectLst/>
              <a:uLnTx/>
              <a:uFillTx/>
              <a:latin typeface="Heebo"/>
              <a:cs typeface="Heebo"/>
            </a:endParaRPr>
          </a:p>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Heebo"/>
                <a:ea typeface="+mn-ea"/>
                <a:cs typeface="Heebo"/>
              </a:rPr>
              <a:t>As</a:t>
            </a:r>
            <a:r>
              <a:rPr kumimoji="0" lang="en-US" sz="1200" b="0" i="0" u="none" strike="noStrike" kern="1200" cap="none" spc="0" normalizeH="0" noProof="0" dirty="0">
                <a:ln>
                  <a:noFill/>
                </a:ln>
                <a:solidFill>
                  <a:schemeClr val="accent1"/>
                </a:solidFill>
                <a:effectLst/>
                <a:uLnTx/>
                <a:uFillTx/>
                <a:latin typeface="Heebo"/>
                <a:ea typeface="+mn-ea"/>
                <a:cs typeface="Heebo"/>
              </a:rPr>
              <a:t> of </a:t>
            </a:r>
            <a:r>
              <a:rPr lang="en-US" sz="1200" dirty="0">
                <a:solidFill>
                  <a:schemeClr val="accent1"/>
                </a:solidFill>
                <a:latin typeface="Heebo"/>
                <a:cs typeface="Heebo"/>
              </a:rPr>
              <a:t>June</a:t>
            </a:r>
            <a:r>
              <a:rPr kumimoji="0" lang="en-US" sz="1200" b="0" i="0" u="none" strike="noStrike" kern="1200" cap="none" spc="0" normalizeH="0" noProof="0" dirty="0">
                <a:ln>
                  <a:noFill/>
                </a:ln>
                <a:solidFill>
                  <a:schemeClr val="accent1"/>
                </a:solidFill>
                <a:effectLst/>
                <a:uLnTx/>
                <a:uFillTx/>
                <a:latin typeface="Heebo"/>
                <a:ea typeface="+mn-ea"/>
                <a:cs typeface="Heebo"/>
              </a:rPr>
              <a:t> </a:t>
            </a:r>
            <a:r>
              <a:rPr kumimoji="0" lang="he-IL" sz="1200" b="0" i="0" u="none" strike="noStrike" kern="1200" cap="none" spc="0" normalizeH="0" noProof="0" dirty="0">
                <a:ln>
                  <a:noFill/>
                </a:ln>
                <a:solidFill>
                  <a:schemeClr val="accent1"/>
                </a:solidFill>
                <a:effectLst/>
                <a:uLnTx/>
                <a:uFillTx/>
                <a:latin typeface="Heebo"/>
                <a:ea typeface="+mn-ea"/>
                <a:cs typeface="Heebo"/>
              </a:rPr>
              <a:t>3</a:t>
            </a:r>
            <a:r>
              <a:rPr kumimoji="0" lang="en-US" sz="1200" b="0" i="0" u="none" strike="noStrike" kern="1200" cap="none" spc="0" normalizeH="0" noProof="0" dirty="0">
                <a:ln>
                  <a:noFill/>
                </a:ln>
                <a:solidFill>
                  <a:schemeClr val="accent1"/>
                </a:solidFill>
                <a:effectLst/>
                <a:uLnTx/>
                <a:uFillTx/>
                <a:latin typeface="Heebo"/>
                <a:ea typeface="+mn-ea"/>
                <a:cs typeface="Heebo"/>
              </a:rPr>
              <a:t>0, 2023</a:t>
            </a:r>
            <a:endParaRPr kumimoji="0" lang="en-US" sz="1200" b="0" i="0" u="none" strike="noStrike" kern="1200" cap="none" spc="0" normalizeH="0" baseline="0" noProof="0" dirty="0">
              <a:ln>
                <a:noFill/>
              </a:ln>
              <a:solidFill>
                <a:schemeClr val="accent1"/>
              </a:solidFill>
              <a:effectLst/>
              <a:uLnTx/>
              <a:uFillTx/>
              <a:latin typeface="Heebo"/>
              <a:ea typeface="+mn-ea"/>
              <a:cs typeface="Heebo"/>
            </a:endParaRPr>
          </a:p>
        </p:txBody>
      </p:sp>
      <p:grpSp>
        <p:nvGrpSpPr>
          <p:cNvPr id="93" name="Group 92">
            <a:extLst>
              <a:ext uri="{FF2B5EF4-FFF2-40B4-BE49-F238E27FC236}">
                <a16:creationId xmlns:a16="http://schemas.microsoft.com/office/drawing/2014/main" id="{733D611A-3215-43A3-8A51-1ACCB9A121BE}"/>
              </a:ext>
            </a:extLst>
          </p:cNvPr>
          <p:cNvGrpSpPr/>
          <p:nvPr/>
        </p:nvGrpSpPr>
        <p:grpSpPr>
          <a:xfrm>
            <a:off x="6141153" y="4782760"/>
            <a:ext cx="980395" cy="980395"/>
            <a:chOff x="10321941" y="4016834"/>
            <a:chExt cx="1078434" cy="1078434"/>
          </a:xfrm>
        </p:grpSpPr>
        <p:sp>
          <p:nvSpPr>
            <p:cNvPr id="97" name="מלבן 54">
              <a:extLst>
                <a:ext uri="{FF2B5EF4-FFF2-40B4-BE49-F238E27FC236}">
                  <a16:creationId xmlns:a16="http://schemas.microsoft.com/office/drawing/2014/main" id="{5A5C43C9-DB7F-49AC-95B9-F8C751D3E31D}"/>
                </a:ext>
              </a:extLst>
            </p:cNvPr>
            <p:cNvSpPr/>
            <p:nvPr/>
          </p:nvSpPr>
          <p:spPr>
            <a:xfrm>
              <a:off x="10375193" y="4409936"/>
              <a:ext cx="971933" cy="497957"/>
            </a:xfrm>
            <a:prstGeom prst="rect">
              <a:avLst/>
            </a:prstGeom>
          </p:spPr>
          <p:txBody>
            <a:bodyPr wrap="none">
              <a:spAutoFit/>
            </a:bodyPr>
            <a:lstStyle/>
            <a:p>
              <a:pPr marL="0" marR="0" lvl="0" indent="0" algn="ctr" defTabSz="1219031" rtl="0" eaLnBrk="1" fontAlgn="auto" latinLnBrk="0" hangingPunct="1">
                <a:lnSpc>
                  <a:spcPts val="14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1"/>
                  </a:solidFill>
                  <a:effectLst/>
                  <a:uLnTx/>
                  <a:uFillTx/>
                  <a:latin typeface="Heebo"/>
                  <a:ea typeface="+mn-ea"/>
                  <a:cs typeface="Heebo"/>
                </a:rPr>
                <a:t>+1.4%</a:t>
              </a:r>
              <a:endParaRPr kumimoji="0" lang="he-IL" sz="1200" b="1" i="0" u="none" strike="noStrike" kern="1200" cap="none" spc="0" normalizeH="0" baseline="0" noProof="0" dirty="0">
                <a:ln>
                  <a:noFill/>
                </a:ln>
                <a:solidFill>
                  <a:schemeClr val="accent1"/>
                </a:solidFill>
                <a:effectLst/>
                <a:uLnTx/>
                <a:uFillTx/>
                <a:latin typeface="Heebo"/>
                <a:ea typeface="+mn-ea"/>
                <a:cs typeface="Heebo"/>
              </a:endParaRPr>
            </a:p>
            <a:p>
              <a:pPr marL="0" marR="0" lvl="0" indent="0" algn="ctr" defTabSz="1219031" rtl="0" eaLnBrk="1" fontAlgn="auto" latinLnBrk="0" hangingPunct="1">
                <a:lnSpc>
                  <a:spcPts val="14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Heebo"/>
                  <a:ea typeface="+mn-ea"/>
                  <a:cs typeface="Heebo"/>
                </a:rPr>
                <a:t>Total</a:t>
              </a:r>
              <a:endParaRPr kumimoji="0" lang="he-IL" sz="1200" b="0" i="0" u="none" strike="noStrike" kern="1200" cap="none" spc="0" normalizeH="0" baseline="0" noProof="0" dirty="0">
                <a:ln>
                  <a:noFill/>
                </a:ln>
                <a:solidFill>
                  <a:schemeClr val="accent1"/>
                </a:solidFill>
                <a:effectLst/>
                <a:uLnTx/>
                <a:uFillTx/>
                <a:latin typeface="Heebo"/>
                <a:ea typeface="+mn-ea"/>
                <a:cs typeface="Heebo"/>
              </a:endParaRPr>
            </a:p>
          </p:txBody>
        </p:sp>
        <p:sp>
          <p:nvSpPr>
            <p:cNvPr id="98" name="Block Arc 97">
              <a:extLst>
                <a:ext uri="{FF2B5EF4-FFF2-40B4-BE49-F238E27FC236}">
                  <a16:creationId xmlns:a16="http://schemas.microsoft.com/office/drawing/2014/main" id="{FB16328D-8706-442F-A906-84130E45D36E}"/>
                </a:ext>
              </a:extLst>
            </p:cNvPr>
            <p:cNvSpPr/>
            <p:nvPr/>
          </p:nvSpPr>
          <p:spPr>
            <a:xfrm>
              <a:off x="10321941" y="4016834"/>
              <a:ext cx="1078434" cy="1078434"/>
            </a:xfrm>
            <a:prstGeom prst="blockArc">
              <a:avLst>
                <a:gd name="adj1" fmla="val 16168172"/>
                <a:gd name="adj2" fmla="val 14676967"/>
                <a:gd name="adj3" fmla="val 982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2400" b="0" i="0" u="none" strike="noStrike" kern="1200" cap="none" spc="0" normalizeH="0" baseline="0" noProof="0">
                <a:ln>
                  <a:noFill/>
                </a:ln>
                <a:solidFill>
                  <a:prstClr val="black"/>
                </a:solidFill>
                <a:effectLst/>
                <a:uLnTx/>
                <a:uFillTx/>
                <a:latin typeface="Heebo"/>
                <a:ea typeface="+mn-ea"/>
                <a:cs typeface="Heebo"/>
              </a:endParaRPr>
            </a:p>
          </p:txBody>
        </p:sp>
      </p:grpSp>
      <p:cxnSp>
        <p:nvCxnSpPr>
          <p:cNvPr id="115" name="Straight Connector 114">
            <a:extLst>
              <a:ext uri="{FF2B5EF4-FFF2-40B4-BE49-F238E27FC236}">
                <a16:creationId xmlns:a16="http://schemas.microsoft.com/office/drawing/2014/main" id="{EABAFC43-62BD-49E7-909A-B01D0E07DD90}"/>
              </a:ext>
            </a:extLst>
          </p:cNvPr>
          <p:cNvCxnSpPr>
            <a:cxnSpLocks/>
          </p:cNvCxnSpPr>
          <p:nvPr/>
        </p:nvCxnSpPr>
        <p:spPr>
          <a:xfrm>
            <a:off x="5726986" y="1307805"/>
            <a:ext cx="0" cy="5085245"/>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18" name="מלבן 6">
            <a:extLst>
              <a:ext uri="{FF2B5EF4-FFF2-40B4-BE49-F238E27FC236}">
                <a16:creationId xmlns:a16="http://schemas.microsoft.com/office/drawing/2014/main" id="{08484DDC-B850-4371-80B2-5AABC47C7B20}"/>
              </a:ext>
            </a:extLst>
          </p:cNvPr>
          <p:cNvSpPr/>
          <p:nvPr/>
        </p:nvSpPr>
        <p:spPr>
          <a:xfrm>
            <a:off x="230040" y="1224248"/>
            <a:ext cx="4999056" cy="615553"/>
          </a:xfrm>
          <a:prstGeom prst="rect">
            <a:avLst/>
          </a:prstGeom>
        </p:spPr>
        <p:txBody>
          <a:bodyPr wrap="square">
            <a:spAutoFit/>
          </a:bodyPr>
          <a:lstStyle/>
          <a:p>
            <a:pPr algn="l" rtl="0"/>
            <a:r>
              <a:rPr lang="en-US" sz="2000" dirty="0">
                <a:solidFill>
                  <a:srgbClr val="000032"/>
                </a:solidFill>
                <a:latin typeface="Heebo"/>
                <a:cs typeface="Heebo"/>
              </a:rPr>
              <a:t>Proportionate NOI</a:t>
            </a:r>
            <a:endParaRPr lang="he-IL" sz="2000" dirty="0">
              <a:solidFill>
                <a:srgbClr val="000032"/>
              </a:solidFill>
              <a:latin typeface="Heebo"/>
              <a:cs typeface="Heebo"/>
            </a:endParaRPr>
          </a:p>
          <a:p>
            <a:pPr algn="l" rtl="0"/>
            <a:r>
              <a:rPr lang="en-US" sz="1400" dirty="0">
                <a:solidFill>
                  <a:srgbClr val="000032"/>
                </a:solidFill>
                <a:latin typeface="Heebo"/>
                <a:cs typeface="Heebo"/>
              </a:rPr>
              <a:t>(NIS Millions)</a:t>
            </a:r>
          </a:p>
        </p:txBody>
      </p:sp>
      <p:grpSp>
        <p:nvGrpSpPr>
          <p:cNvPr id="20" name="Group 19">
            <a:extLst>
              <a:ext uri="{FF2B5EF4-FFF2-40B4-BE49-F238E27FC236}">
                <a16:creationId xmlns:a16="http://schemas.microsoft.com/office/drawing/2014/main" id="{2787C6E2-9E4D-494D-929D-30A8345B2EC8}"/>
              </a:ext>
            </a:extLst>
          </p:cNvPr>
          <p:cNvGrpSpPr/>
          <p:nvPr/>
        </p:nvGrpSpPr>
        <p:grpSpPr>
          <a:xfrm>
            <a:off x="434157" y="2223602"/>
            <a:ext cx="2376837" cy="891657"/>
            <a:chOff x="12519563" y="1721814"/>
            <a:chExt cx="2376837" cy="891657"/>
          </a:xfrm>
        </p:grpSpPr>
        <p:grpSp>
          <p:nvGrpSpPr>
            <p:cNvPr id="18" name="Group 17">
              <a:extLst>
                <a:ext uri="{FF2B5EF4-FFF2-40B4-BE49-F238E27FC236}">
                  <a16:creationId xmlns:a16="http://schemas.microsoft.com/office/drawing/2014/main" id="{CE31546C-1783-4C83-AE4F-99D0452BBD84}"/>
                </a:ext>
              </a:extLst>
            </p:cNvPr>
            <p:cNvGrpSpPr/>
            <p:nvPr/>
          </p:nvGrpSpPr>
          <p:grpSpPr>
            <a:xfrm flipH="1">
              <a:off x="12633960" y="1721814"/>
              <a:ext cx="746915" cy="850057"/>
              <a:chOff x="4475935" y="1323485"/>
              <a:chExt cx="746915" cy="850057"/>
            </a:xfrm>
          </p:grpSpPr>
          <p:grpSp>
            <p:nvGrpSpPr>
              <p:cNvPr id="17" name="Group 16">
                <a:extLst>
                  <a:ext uri="{FF2B5EF4-FFF2-40B4-BE49-F238E27FC236}">
                    <a16:creationId xmlns:a16="http://schemas.microsoft.com/office/drawing/2014/main" id="{41ABD3D4-27C6-4009-A5F9-79752E557C14}"/>
                  </a:ext>
                </a:extLst>
              </p:cNvPr>
              <p:cNvGrpSpPr/>
              <p:nvPr/>
            </p:nvGrpSpPr>
            <p:grpSpPr>
              <a:xfrm>
                <a:off x="4475935" y="1323485"/>
                <a:ext cx="498228" cy="548011"/>
                <a:chOff x="4475935" y="1323485"/>
                <a:chExt cx="498228" cy="548011"/>
              </a:xfrm>
            </p:grpSpPr>
            <p:grpSp>
              <p:nvGrpSpPr>
                <p:cNvPr id="15" name="Group 14">
                  <a:extLst>
                    <a:ext uri="{FF2B5EF4-FFF2-40B4-BE49-F238E27FC236}">
                      <a16:creationId xmlns:a16="http://schemas.microsoft.com/office/drawing/2014/main" id="{C8B788B6-A5A7-4A6E-8D5F-018FFBFE7C0C}"/>
                    </a:ext>
                  </a:extLst>
                </p:cNvPr>
                <p:cNvGrpSpPr/>
                <p:nvPr/>
              </p:nvGrpSpPr>
              <p:grpSpPr>
                <a:xfrm>
                  <a:off x="4475935" y="1323485"/>
                  <a:ext cx="249114" cy="548011"/>
                  <a:chOff x="4475935" y="1323485"/>
                  <a:chExt cx="249114" cy="548011"/>
                </a:xfrm>
              </p:grpSpPr>
              <p:cxnSp>
                <p:nvCxnSpPr>
                  <p:cNvPr id="10" name="Straight Connector 9">
                    <a:extLst>
                      <a:ext uri="{FF2B5EF4-FFF2-40B4-BE49-F238E27FC236}">
                        <a16:creationId xmlns:a16="http://schemas.microsoft.com/office/drawing/2014/main" id="{8585F437-12F6-4996-BD8D-4FBF2B55F78C}"/>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C2F098-38A2-49F2-AD68-479ACE142660}"/>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E3716B-40EC-441A-8AA3-8B0003851207}"/>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D7F65EB-7E11-451D-99AA-A00A43F54AEB}"/>
                      </a:ext>
                    </a:extLst>
                  </p:cNvPr>
                  <p:cNvCxnSpPr/>
                  <p:nvPr/>
                </p:nvCxnSpPr>
                <p:spPr>
                  <a:xfrm>
                    <a:off x="4678739" y="1611675"/>
                    <a:ext cx="0" cy="137765"/>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94B7EEC1-1222-4C73-A87E-BD4DB9934001}"/>
                    </a:ext>
                  </a:extLst>
                </p:cNvPr>
                <p:cNvGrpSpPr/>
                <p:nvPr/>
              </p:nvGrpSpPr>
              <p:grpSpPr>
                <a:xfrm flipH="1">
                  <a:off x="4725049" y="1323485"/>
                  <a:ext cx="249114" cy="548011"/>
                  <a:chOff x="4475935" y="1323485"/>
                  <a:chExt cx="249114" cy="548011"/>
                </a:xfrm>
              </p:grpSpPr>
              <p:cxnSp>
                <p:nvCxnSpPr>
                  <p:cNvPr id="87" name="Straight Connector 86">
                    <a:extLst>
                      <a:ext uri="{FF2B5EF4-FFF2-40B4-BE49-F238E27FC236}">
                        <a16:creationId xmlns:a16="http://schemas.microsoft.com/office/drawing/2014/main" id="{4534F52A-EC7A-48D9-B0A4-49EFC7715CB5}"/>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1459FC9-819A-4D27-9AEC-AC1D43BEAE1C}"/>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080D34B-5459-4412-AAC8-DE6EE4EFA8D1}"/>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sp>
            <p:nvSpPr>
              <p:cNvPr id="8" name="Oval 7">
                <a:extLst>
                  <a:ext uri="{FF2B5EF4-FFF2-40B4-BE49-F238E27FC236}">
                    <a16:creationId xmlns:a16="http://schemas.microsoft.com/office/drawing/2014/main" id="{0C9143E6-5795-4CCB-BD5F-BBFDE9AF14AC}"/>
                  </a:ext>
                </a:extLst>
              </p:cNvPr>
              <p:cNvSpPr/>
              <p:nvPr/>
            </p:nvSpPr>
            <p:spPr>
              <a:xfrm>
                <a:off x="4710882" y="1661574"/>
                <a:ext cx="511968" cy="511968"/>
              </a:xfrm>
              <a:prstGeom prst="ellipse">
                <a:avLst/>
              </a:prstGeom>
              <a:solidFill>
                <a:schemeClr val="bg1"/>
              </a:solidFill>
              <a:ln w="19050" cap="rn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95" name="TextBox 94">
              <a:extLst>
                <a:ext uri="{FF2B5EF4-FFF2-40B4-BE49-F238E27FC236}">
                  <a16:creationId xmlns:a16="http://schemas.microsoft.com/office/drawing/2014/main" id="{2E9F5545-C2F1-46CD-BF76-B0FF9F64F77F}"/>
                </a:ext>
              </a:extLst>
            </p:cNvPr>
            <p:cNvSpPr txBox="1"/>
            <p:nvPr/>
          </p:nvSpPr>
          <p:spPr>
            <a:xfrm>
              <a:off x="12519563" y="2102890"/>
              <a:ext cx="750638" cy="461665"/>
            </a:xfrm>
            <a:prstGeom prst="rect">
              <a:avLst/>
            </a:prstGeom>
            <a:noFill/>
            <a:ln w="19050">
              <a:noFill/>
            </a:ln>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Heebo"/>
                  <a:ea typeface="+mn-ea"/>
                  <a:cs typeface="Heebo"/>
                </a:rPr>
                <a:t>A</a:t>
              </a:r>
              <a:r>
                <a:rPr lang="en-US" sz="1000" dirty="0" err="1">
                  <a:solidFill>
                    <a:prstClr val="black"/>
                  </a:solidFill>
                  <a:latin typeface="Heebo"/>
                  <a:cs typeface="Heebo"/>
                </a:rPr>
                <a:t>pprox</a:t>
              </a:r>
              <a:r>
                <a:rPr lang="en-US" sz="1200" dirty="0">
                  <a:solidFill>
                    <a:prstClr val="black"/>
                  </a:solidFill>
                  <a:latin typeface="Heebo"/>
                  <a:cs typeface="Heebo"/>
                </a:rPr>
                <a:t>.</a:t>
              </a:r>
              <a:br>
                <a:rPr kumimoji="0" lang="en-US" sz="1050" b="0" i="0" u="none" strike="noStrike" kern="1200" cap="none" spc="0" normalizeH="0" baseline="0" noProof="0" dirty="0">
                  <a:ln>
                    <a:noFill/>
                  </a:ln>
                  <a:solidFill>
                    <a:prstClr val="black"/>
                  </a:solidFill>
                  <a:effectLst/>
                  <a:uLnTx/>
                  <a:uFillTx/>
                  <a:latin typeface="Heebo"/>
                  <a:ea typeface="+mn-ea"/>
                  <a:cs typeface="Heebo"/>
                </a:rPr>
              </a:br>
              <a:r>
                <a:rPr kumimoji="0" lang="en-US" sz="1200" b="1" i="0" u="none" strike="noStrike" kern="1200" cap="none" spc="-100" normalizeH="0" baseline="0" noProof="0" dirty="0">
                  <a:ln>
                    <a:noFill/>
                  </a:ln>
                  <a:solidFill>
                    <a:prstClr val="black"/>
                  </a:solidFill>
                  <a:effectLst/>
                  <a:uLnTx/>
                  <a:uFillTx/>
                  <a:latin typeface="Heebo"/>
                  <a:ea typeface="+mn-ea"/>
                  <a:cs typeface="Heebo"/>
                </a:rPr>
                <a:t>10.3%</a:t>
              </a:r>
              <a:endParaRPr kumimoji="0" lang="en-IL" sz="1400" b="1" i="0" u="none" strike="noStrike" kern="1200" cap="none" spc="-100" normalizeH="0" baseline="0" noProof="0" dirty="0">
                <a:ln>
                  <a:noFill/>
                </a:ln>
                <a:solidFill>
                  <a:prstClr val="black"/>
                </a:solidFill>
                <a:effectLst/>
                <a:uLnTx/>
                <a:uFillTx/>
                <a:latin typeface="Heebo"/>
                <a:ea typeface="+mn-ea"/>
                <a:cs typeface="Heebo"/>
              </a:endParaRPr>
            </a:p>
          </p:txBody>
        </p:sp>
        <p:sp>
          <p:nvSpPr>
            <p:cNvPr id="96" name="מלבן 1">
              <a:extLst>
                <a:ext uri="{FF2B5EF4-FFF2-40B4-BE49-F238E27FC236}">
                  <a16:creationId xmlns:a16="http://schemas.microsoft.com/office/drawing/2014/main" id="{DB29E1AD-130E-4144-8559-5A7AF51E03A1}"/>
                </a:ext>
              </a:extLst>
            </p:cNvPr>
            <p:cNvSpPr/>
            <p:nvPr/>
          </p:nvSpPr>
          <p:spPr>
            <a:xfrm>
              <a:off x="13318610" y="2151806"/>
              <a:ext cx="1577790" cy="461665"/>
            </a:xfrm>
            <a:prstGeom prst="rect">
              <a:avLst/>
            </a:prstGeom>
            <a:ln w="19050">
              <a:noFill/>
            </a:ln>
          </p:spPr>
          <p:txBody>
            <a:bodyPr wrap="square" anchor="ctr">
              <a:spAutoFit/>
            </a:bodyPr>
            <a:lstStyle/>
            <a:p>
              <a:pPr marL="0" marR="0" lvl="0" indent="0" algn="l" defTabSz="1219031"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91535"/>
                  </a:solidFill>
                  <a:effectLst/>
                  <a:uLnTx/>
                  <a:uFillTx/>
                  <a:latin typeface="Heebo"/>
                  <a:cs typeface="Heebo" panose="00000500000000000000" pitchFamily="2" charset="-79"/>
                </a:rPr>
                <a:t>Increase in</a:t>
              </a:r>
              <a:r>
                <a:rPr lang="en-US" sz="1200" kern="0" dirty="0">
                  <a:solidFill>
                    <a:srgbClr val="091535"/>
                  </a:solidFill>
                  <a:latin typeface="Heebo"/>
                  <a:cs typeface="Heebo" panose="00000500000000000000" pitchFamily="2" charset="-79"/>
                </a:rPr>
                <a:t> same</a:t>
              </a:r>
              <a:r>
                <a:rPr kumimoji="0" lang="en-US" sz="1200" b="0" i="0" u="none" strike="noStrike" kern="0" cap="none" spc="0" normalizeH="0" baseline="0" noProof="0" dirty="0">
                  <a:ln>
                    <a:noFill/>
                  </a:ln>
                  <a:solidFill>
                    <a:srgbClr val="091535"/>
                  </a:solidFill>
                  <a:effectLst/>
                  <a:uLnTx/>
                  <a:uFillTx/>
                  <a:latin typeface="Heebo"/>
                  <a:cs typeface="Heebo" panose="00000500000000000000" pitchFamily="2" charset="-79"/>
                </a:rPr>
                <a:t> </a:t>
              </a:r>
              <a:r>
                <a:rPr lang="en-US" sz="1200" kern="0" dirty="0">
                  <a:solidFill>
                    <a:srgbClr val="091535"/>
                  </a:solidFill>
                  <a:latin typeface="Heebo"/>
                  <a:cs typeface="Heebo" panose="00000500000000000000" pitchFamily="2" charset="-79"/>
                </a:rPr>
                <a:t>properties NOI</a:t>
              </a:r>
              <a:endParaRPr kumimoji="0" lang="en-US" sz="1200" b="0" i="0" u="none" strike="noStrike" kern="0" cap="none" spc="0" normalizeH="0" baseline="0" noProof="0" dirty="0">
                <a:ln>
                  <a:noFill/>
                </a:ln>
                <a:solidFill>
                  <a:srgbClr val="091535"/>
                </a:solidFill>
                <a:effectLst/>
                <a:uLnTx/>
                <a:uFillTx/>
                <a:latin typeface="Heebo"/>
                <a:cs typeface="Heebo" panose="00000500000000000000" pitchFamily="2" charset="-79"/>
              </a:endParaRPr>
            </a:p>
          </p:txBody>
        </p:sp>
      </p:grpSp>
      <p:sp>
        <p:nvSpPr>
          <p:cNvPr id="149" name="מלבן 6">
            <a:extLst>
              <a:ext uri="{FF2B5EF4-FFF2-40B4-BE49-F238E27FC236}">
                <a16:creationId xmlns:a16="http://schemas.microsoft.com/office/drawing/2014/main" id="{5FBD4700-C248-4212-8FB1-B54AAF51CDDB}"/>
              </a:ext>
            </a:extLst>
          </p:cNvPr>
          <p:cNvSpPr/>
          <p:nvPr/>
        </p:nvSpPr>
        <p:spPr>
          <a:xfrm>
            <a:off x="230040" y="3882944"/>
            <a:ext cx="5071234" cy="615553"/>
          </a:xfrm>
          <a:prstGeom prst="rect">
            <a:avLst/>
          </a:prstGeom>
        </p:spPr>
        <p:txBody>
          <a:bodyPr wrap="square">
            <a:spAutoFit/>
          </a:bodyPr>
          <a:lstStyle/>
          <a:p>
            <a:pPr algn="l" rtl="0"/>
            <a:r>
              <a:rPr lang="en-US" sz="2000" dirty="0">
                <a:solidFill>
                  <a:srgbClr val="000032"/>
                </a:solidFill>
                <a:latin typeface="Heebo"/>
                <a:cs typeface="Heebo"/>
              </a:rPr>
              <a:t>The FFO</a:t>
            </a:r>
            <a:r>
              <a:rPr lang="en-US" baseline="30000" dirty="0">
                <a:solidFill>
                  <a:srgbClr val="000032"/>
                </a:solidFill>
                <a:latin typeface="Heebo"/>
                <a:cs typeface="Heebo"/>
              </a:rPr>
              <a:t>1</a:t>
            </a:r>
            <a:r>
              <a:rPr lang="en-US" sz="2000" dirty="0">
                <a:solidFill>
                  <a:srgbClr val="000032"/>
                </a:solidFill>
                <a:latin typeface="Heebo"/>
                <a:cs typeface="Heebo"/>
              </a:rPr>
              <a:t> </a:t>
            </a:r>
            <a:br>
              <a:rPr lang="en-US" sz="2000" dirty="0">
                <a:solidFill>
                  <a:srgbClr val="000032"/>
                </a:solidFill>
                <a:latin typeface="Heebo"/>
                <a:cs typeface="Heebo"/>
              </a:rPr>
            </a:br>
            <a:r>
              <a:rPr lang="en-US" sz="1400" dirty="0">
                <a:solidFill>
                  <a:srgbClr val="000032"/>
                </a:solidFill>
              </a:rPr>
              <a:t>(NIS Millions)</a:t>
            </a:r>
          </a:p>
        </p:txBody>
      </p:sp>
      <p:grpSp>
        <p:nvGrpSpPr>
          <p:cNvPr id="132" name="Group 139">
            <a:extLst>
              <a:ext uri="{FF2B5EF4-FFF2-40B4-BE49-F238E27FC236}">
                <a16:creationId xmlns:a16="http://schemas.microsoft.com/office/drawing/2014/main" id="{B98E8F96-1F30-4313-84B7-1FD49F0C0A32}"/>
              </a:ext>
            </a:extLst>
          </p:cNvPr>
          <p:cNvGrpSpPr/>
          <p:nvPr/>
        </p:nvGrpSpPr>
        <p:grpSpPr>
          <a:xfrm>
            <a:off x="115121" y="6400395"/>
            <a:ext cx="7846786" cy="457608"/>
            <a:chOff x="-5178228" y="6032673"/>
            <a:chExt cx="16801906" cy="277960"/>
          </a:xfrm>
        </p:grpSpPr>
        <p:sp>
          <p:nvSpPr>
            <p:cNvPr id="133" name="תיבת טקסט 109">
              <a:extLst>
                <a:ext uri="{FF2B5EF4-FFF2-40B4-BE49-F238E27FC236}">
                  <a16:creationId xmlns:a16="http://schemas.microsoft.com/office/drawing/2014/main" id="{13E9CCC1-A3E7-4FE1-8C25-6FB37ED99BC3}"/>
                </a:ext>
              </a:extLst>
            </p:cNvPr>
            <p:cNvSpPr txBox="1"/>
            <p:nvPr/>
          </p:nvSpPr>
          <p:spPr>
            <a:xfrm>
              <a:off x="-5178228" y="6083178"/>
              <a:ext cx="16801906" cy="227455"/>
            </a:xfrm>
            <a:prstGeom prst="rect">
              <a:avLst/>
            </a:prstGeom>
            <a:noFill/>
          </p:spPr>
          <p:txBody>
            <a:bodyPr wrap="square">
              <a:spAutoFit/>
            </a:bodyPr>
            <a:lstStyle/>
            <a:p>
              <a:pPr marL="0" marR="0" lvl="0" indent="0" algn="l" defTabSz="914377" rtl="0"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Heebo" panose="00000500000000000000" pitchFamily="2" charset="-79"/>
                  <a:ea typeface="+mn-ea"/>
                  <a:cs typeface="Heebo" panose="00000500000000000000" pitchFamily="2" charset="-79"/>
                </a:rPr>
                <a:t>(1)FFO management approach for FFO in ISA approach see p.11.</a:t>
              </a:r>
            </a:p>
            <a:p>
              <a:pPr marL="0" marR="0" lvl="0" indent="0" algn="l" defTabSz="914377" rtl="0" eaLnBrk="1" fontAlgn="auto" latinLnBrk="0" hangingPunct="1">
                <a:lnSpc>
                  <a:spcPts val="1100"/>
                </a:lnSpc>
                <a:spcBef>
                  <a:spcPts val="0"/>
                </a:spcBef>
                <a:spcAft>
                  <a:spcPts val="0"/>
                </a:spcAft>
                <a:buClrTx/>
                <a:buSzTx/>
                <a:buFontTx/>
                <a:buNone/>
                <a:tabLst/>
                <a:defRPr/>
              </a:pPr>
              <a:r>
                <a:rPr lang="en-US" sz="900" dirty="0">
                  <a:solidFill>
                    <a:schemeClr val="accent1"/>
                  </a:solidFill>
                  <a:latin typeface="Heebo" panose="00000500000000000000" pitchFamily="2" charset="-79"/>
                  <a:cs typeface="Heebo" panose="00000500000000000000" pitchFamily="2" charset="-79"/>
                </a:rPr>
                <a:t>(2)</a:t>
              </a:r>
              <a:r>
                <a:rPr kumimoji="0" lang="en-US" sz="900" b="0" i="0" u="none" strike="noStrike" kern="1200" cap="none" spc="0" normalizeH="0" baseline="0" noProof="0" dirty="0">
                  <a:ln>
                    <a:noFill/>
                  </a:ln>
                  <a:solidFill>
                    <a:schemeClr val="accent1"/>
                  </a:solidFill>
                  <a:effectLst/>
                  <a:uLnTx/>
                  <a:uFillTx/>
                  <a:latin typeface="Heebo" panose="00000500000000000000" pitchFamily="2" charset="-79"/>
                  <a:ea typeface="+mn-ea"/>
                  <a:cs typeface="Heebo" panose="00000500000000000000" pitchFamily="2" charset="-79"/>
                </a:rPr>
                <a:t>The figures are after the effect of hedging transactions and without a hybrid bond that is not CPI linked and carried a fixed interest rate.</a:t>
              </a:r>
              <a:endParaRPr kumimoji="0" lang="he-IL" sz="900" b="0" i="0" u="none" strike="noStrike" kern="1200" cap="none" spc="0" normalizeH="0" baseline="0" noProof="0" dirty="0">
                <a:ln>
                  <a:noFill/>
                </a:ln>
                <a:solidFill>
                  <a:schemeClr val="accent1"/>
                </a:solidFill>
                <a:effectLst/>
                <a:uLnTx/>
                <a:uFillTx/>
                <a:latin typeface="Heebo" panose="00000500000000000000" pitchFamily="2" charset="-79"/>
                <a:ea typeface="+mn-ea"/>
                <a:cs typeface="Heebo" panose="00000500000000000000" pitchFamily="2" charset="-79"/>
              </a:endParaRPr>
            </a:p>
          </p:txBody>
        </p:sp>
        <p:cxnSp>
          <p:nvCxnSpPr>
            <p:cNvPr id="134" name="Straight Connector 141">
              <a:extLst>
                <a:ext uri="{FF2B5EF4-FFF2-40B4-BE49-F238E27FC236}">
                  <a16:creationId xmlns:a16="http://schemas.microsoft.com/office/drawing/2014/main" id="{BBADCC37-AB15-4279-9666-2CE2FD86A5DF}"/>
                </a:ext>
              </a:extLst>
            </p:cNvPr>
            <p:cNvCxnSpPr>
              <a:cxnSpLocks/>
            </p:cNvCxnSpPr>
            <p:nvPr/>
          </p:nvCxnSpPr>
          <p:spPr>
            <a:xfrm flipH="1">
              <a:off x="-4932160" y="6032673"/>
              <a:ext cx="150382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4F50988F-E87F-900B-AEDB-418BC61C17F6}"/>
              </a:ext>
            </a:extLst>
          </p:cNvPr>
          <p:cNvCxnSpPr>
            <a:cxnSpLocks/>
          </p:cNvCxnSpPr>
          <p:nvPr/>
        </p:nvCxnSpPr>
        <p:spPr>
          <a:xfrm flipH="1">
            <a:off x="319276" y="3648456"/>
            <a:ext cx="4983436"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4461B3D-1AFA-37EA-6B53-A2544F658D45}"/>
              </a:ext>
            </a:extLst>
          </p:cNvPr>
          <p:cNvCxnSpPr>
            <a:cxnSpLocks/>
          </p:cNvCxnSpPr>
          <p:nvPr/>
        </p:nvCxnSpPr>
        <p:spPr>
          <a:xfrm flipH="1">
            <a:off x="6094796" y="3648456"/>
            <a:ext cx="5546581"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6" name="Chart 70">
            <a:extLst>
              <a:ext uri="{FF2B5EF4-FFF2-40B4-BE49-F238E27FC236}">
                <a16:creationId xmlns:a16="http://schemas.microsoft.com/office/drawing/2014/main" id="{9D7C0000-EFFE-B453-8957-80B782F8FFF8}"/>
              </a:ext>
            </a:extLst>
          </p:cNvPr>
          <p:cNvGraphicFramePr/>
          <p:nvPr>
            <p:extLst>
              <p:ext uri="{D42A27DB-BD31-4B8C-83A1-F6EECF244321}">
                <p14:modId xmlns:p14="http://schemas.microsoft.com/office/powerpoint/2010/main" val="343874400"/>
              </p:ext>
            </p:extLst>
          </p:nvPr>
        </p:nvGraphicFramePr>
        <p:xfrm>
          <a:off x="2813423" y="1699795"/>
          <a:ext cx="2389377" cy="1854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70">
            <a:extLst>
              <a:ext uri="{FF2B5EF4-FFF2-40B4-BE49-F238E27FC236}">
                <a16:creationId xmlns:a16="http://schemas.microsoft.com/office/drawing/2014/main" id="{377DCF50-11F3-10B3-DBC1-EFD04183EB4C}"/>
              </a:ext>
            </a:extLst>
          </p:cNvPr>
          <p:cNvGraphicFramePr/>
          <p:nvPr>
            <p:extLst>
              <p:ext uri="{D42A27DB-BD31-4B8C-83A1-F6EECF244321}">
                <p14:modId xmlns:p14="http://schemas.microsoft.com/office/powerpoint/2010/main" val="3429617058"/>
              </p:ext>
            </p:extLst>
          </p:nvPr>
        </p:nvGraphicFramePr>
        <p:xfrm>
          <a:off x="2836126" y="4467719"/>
          <a:ext cx="2389377" cy="1784542"/>
        </p:xfrm>
        <a:graphic>
          <a:graphicData uri="http://schemas.openxmlformats.org/drawingml/2006/chart">
            <c:chart xmlns:c="http://schemas.openxmlformats.org/drawingml/2006/chart" xmlns:r="http://schemas.openxmlformats.org/officeDocument/2006/relationships" r:id="rId4"/>
          </a:graphicData>
        </a:graphic>
      </p:graphicFrame>
      <p:sp>
        <p:nvSpPr>
          <p:cNvPr id="22" name="מלבן 49">
            <a:extLst>
              <a:ext uri="{FF2B5EF4-FFF2-40B4-BE49-F238E27FC236}">
                <a16:creationId xmlns:a16="http://schemas.microsoft.com/office/drawing/2014/main" id="{7A8FA7FA-37CD-07E3-7314-465FAB2BD3F1}"/>
              </a:ext>
            </a:extLst>
          </p:cNvPr>
          <p:cNvSpPr/>
          <p:nvPr/>
        </p:nvSpPr>
        <p:spPr>
          <a:xfrm>
            <a:off x="3703979" y="4781954"/>
            <a:ext cx="689612" cy="310341"/>
          </a:xfrm>
          <a:prstGeom prst="rect">
            <a:avLst/>
          </a:prstGeom>
        </p:spPr>
        <p:txBody>
          <a:bodyPr wrap="none">
            <a:spAutoFit/>
          </a:bodyPr>
          <a:lstStyle/>
          <a:p>
            <a:pPr marL="0" marR="0" lvl="0" indent="0" algn="ctr" defTabSz="1219031" rtl="0" eaLnBrk="1" fontAlgn="auto" latinLnBrk="0" hangingPunct="1">
              <a:lnSpc>
                <a:spcPts val="1733"/>
              </a:lnSpc>
              <a:spcBef>
                <a:spcPts val="0"/>
              </a:spcBef>
              <a:spcAft>
                <a:spcPts val="0"/>
              </a:spcAft>
              <a:buClrTx/>
              <a:buSzTx/>
              <a:buFontTx/>
              <a:buNone/>
              <a:tabLst/>
              <a:defRPr/>
            </a:pPr>
            <a:r>
              <a:rPr kumimoji="0" lang="he-IL" sz="1400" b="0" i="0" u="none" strike="noStrike" kern="1200" cap="none" spc="0" normalizeH="0" baseline="0" noProof="0" dirty="0">
                <a:ln>
                  <a:noFill/>
                </a:ln>
                <a:solidFill>
                  <a:srgbClr val="000032"/>
                </a:solidFill>
                <a:effectLst/>
                <a:uLnTx/>
                <a:uFillTx/>
                <a:latin typeface="Heebo"/>
                <a:ea typeface="+mn-ea"/>
                <a:cs typeface="Heebo"/>
              </a:rPr>
              <a:t>1.9)</a:t>
            </a:r>
            <a:r>
              <a:rPr kumimoji="0" lang="en-US" sz="1400" b="0" i="0" u="none" strike="noStrike" kern="1200" cap="none" spc="0" normalizeH="0" baseline="0" noProof="0" dirty="0">
                <a:ln>
                  <a:noFill/>
                </a:ln>
                <a:solidFill>
                  <a:srgbClr val="000032"/>
                </a:solidFill>
                <a:effectLst/>
                <a:uLnTx/>
                <a:uFillTx/>
                <a:latin typeface="Heebo"/>
                <a:ea typeface="+mn-ea"/>
                <a:cs typeface="Heebo"/>
              </a:rPr>
              <a:t>%</a:t>
            </a:r>
            <a:r>
              <a:rPr kumimoji="0" lang="he-IL" sz="1400" b="0" i="0" u="none" strike="noStrike" kern="1200" cap="none" spc="0" normalizeH="0" baseline="0" noProof="0" dirty="0">
                <a:ln>
                  <a:noFill/>
                </a:ln>
                <a:solidFill>
                  <a:srgbClr val="000032"/>
                </a:solidFill>
                <a:effectLst/>
                <a:uLnTx/>
                <a:uFillTx/>
                <a:latin typeface="Heebo"/>
                <a:ea typeface="+mn-ea"/>
                <a:cs typeface="Heebo"/>
              </a:rPr>
              <a:t>(</a:t>
            </a:r>
            <a:endParaRPr kumimoji="0" lang="en-US" sz="1400" b="0" i="0" u="none" strike="noStrike" kern="1200" cap="none" spc="0" normalizeH="0" baseline="0" noProof="0" dirty="0">
              <a:ln>
                <a:noFill/>
              </a:ln>
              <a:solidFill>
                <a:srgbClr val="000032"/>
              </a:solidFill>
              <a:effectLst/>
              <a:uLnTx/>
              <a:uFillTx/>
              <a:latin typeface="Heebo"/>
              <a:ea typeface="+mn-ea"/>
              <a:cs typeface="Heebo"/>
            </a:endParaRPr>
          </a:p>
        </p:txBody>
      </p:sp>
      <p:sp>
        <p:nvSpPr>
          <p:cNvPr id="23" name="משולש שווה-שוקיים 50">
            <a:extLst>
              <a:ext uri="{FF2B5EF4-FFF2-40B4-BE49-F238E27FC236}">
                <a16:creationId xmlns:a16="http://schemas.microsoft.com/office/drawing/2014/main" id="{DB5A95AA-C2F5-24D9-4AE7-082F4678E10D}"/>
              </a:ext>
            </a:extLst>
          </p:cNvPr>
          <p:cNvSpPr/>
          <p:nvPr/>
        </p:nvSpPr>
        <p:spPr>
          <a:xfrm rot="10800000">
            <a:off x="3960384" y="4665709"/>
            <a:ext cx="156260" cy="12800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Heebo"/>
              <a:ea typeface="+mn-ea"/>
              <a:cs typeface="Heebo"/>
            </a:endParaRPr>
          </a:p>
        </p:txBody>
      </p:sp>
      <p:sp>
        <p:nvSpPr>
          <p:cNvPr id="24" name="מלבן 6">
            <a:extLst>
              <a:ext uri="{FF2B5EF4-FFF2-40B4-BE49-F238E27FC236}">
                <a16:creationId xmlns:a16="http://schemas.microsoft.com/office/drawing/2014/main" id="{FCD87973-9187-7DBD-2DF1-6DFCAE0BC8FF}"/>
              </a:ext>
            </a:extLst>
          </p:cNvPr>
          <p:cNvSpPr/>
          <p:nvPr/>
        </p:nvSpPr>
        <p:spPr>
          <a:xfrm>
            <a:off x="5923177" y="1293636"/>
            <a:ext cx="3809384" cy="584775"/>
          </a:xfrm>
          <a:prstGeom prst="rect">
            <a:avLst/>
          </a:prstGeom>
        </p:spPr>
        <p:txBody>
          <a:bodyPr wrap="square">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2000" noProof="0" dirty="0">
                <a:solidFill>
                  <a:srgbClr val="000032"/>
                </a:solidFill>
                <a:latin typeface="Heebo"/>
                <a:cs typeface="Heebo"/>
              </a:rPr>
              <a:t>Increase Of Capital</a:t>
            </a:r>
            <a:endParaRPr kumimoji="0" lang="he-IL" sz="20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endParaRPr>
          </a:p>
          <a:p>
            <a:pPr algn="l">
              <a:defRPr/>
            </a:pPr>
            <a:r>
              <a:rPr kumimoji="0" lang="he-IL" sz="1200" b="0" i="0" u="none" strike="noStrike" kern="1200" cap="none" spc="-19"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rPr>
              <a:t>(</a:t>
            </a:r>
            <a:r>
              <a:rPr kumimoji="0" lang="en-US" sz="1200" b="0" i="0" u="none" strike="noStrike" kern="1200" cap="none" spc="-19"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rPr>
              <a:t>NIS Millions</a:t>
            </a:r>
            <a:r>
              <a:rPr kumimoji="0" lang="he-IL" sz="1200" b="0" i="0" u="none" strike="noStrike" kern="1200" cap="none" spc="-19"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rPr>
              <a:t>)</a:t>
            </a:r>
            <a:endParaRPr kumimoji="0" lang="en-US" sz="1200" b="0" i="0" u="none" strike="noStrike" kern="1200" cap="none" spc="0" normalizeH="0" baseline="0" noProof="0" dirty="0">
              <a:ln>
                <a:noFill/>
              </a:ln>
              <a:solidFill>
                <a:srgbClr val="000032"/>
              </a:solidFill>
              <a:effectLst/>
              <a:uLnTx/>
              <a:uFillTx/>
              <a:latin typeface="Heebo"/>
              <a:ea typeface="+mn-ea"/>
              <a:cs typeface="Heebo"/>
            </a:endParaRPr>
          </a:p>
        </p:txBody>
      </p:sp>
      <p:graphicFrame>
        <p:nvGraphicFramePr>
          <p:cNvPr id="25" name="Chart 70">
            <a:extLst>
              <a:ext uri="{FF2B5EF4-FFF2-40B4-BE49-F238E27FC236}">
                <a16:creationId xmlns:a16="http://schemas.microsoft.com/office/drawing/2014/main" id="{E302884F-B232-CC6D-57A7-9034BF9489BD}"/>
              </a:ext>
            </a:extLst>
          </p:cNvPr>
          <p:cNvGraphicFramePr/>
          <p:nvPr>
            <p:extLst>
              <p:ext uri="{D42A27DB-BD31-4B8C-83A1-F6EECF244321}">
                <p14:modId xmlns:p14="http://schemas.microsoft.com/office/powerpoint/2010/main" val="2102156684"/>
              </p:ext>
            </p:extLst>
          </p:nvPr>
        </p:nvGraphicFramePr>
        <p:xfrm>
          <a:off x="9494171" y="1801719"/>
          <a:ext cx="1900588" cy="1695675"/>
        </p:xfrm>
        <a:graphic>
          <a:graphicData uri="http://schemas.openxmlformats.org/drawingml/2006/chart">
            <c:chart xmlns:c="http://schemas.openxmlformats.org/drawingml/2006/chart" xmlns:r="http://schemas.openxmlformats.org/officeDocument/2006/relationships" r:id="rId5"/>
          </a:graphicData>
        </a:graphic>
      </p:graphicFrame>
      <p:grpSp>
        <p:nvGrpSpPr>
          <p:cNvPr id="26" name="Group 25">
            <a:extLst>
              <a:ext uri="{FF2B5EF4-FFF2-40B4-BE49-F238E27FC236}">
                <a16:creationId xmlns:a16="http://schemas.microsoft.com/office/drawing/2014/main" id="{8BCD860F-C6CB-B1E4-8855-0C22CD1F9A05}"/>
              </a:ext>
            </a:extLst>
          </p:cNvPr>
          <p:cNvGrpSpPr/>
          <p:nvPr/>
        </p:nvGrpSpPr>
        <p:grpSpPr>
          <a:xfrm>
            <a:off x="5923177" y="2407462"/>
            <a:ext cx="2965914" cy="1187810"/>
            <a:chOff x="10603053" y="5050408"/>
            <a:chExt cx="3203361" cy="1282904"/>
          </a:xfrm>
        </p:grpSpPr>
        <p:grpSp>
          <p:nvGrpSpPr>
            <p:cNvPr id="27" name="Group 26">
              <a:extLst>
                <a:ext uri="{FF2B5EF4-FFF2-40B4-BE49-F238E27FC236}">
                  <a16:creationId xmlns:a16="http://schemas.microsoft.com/office/drawing/2014/main" id="{4EE19BF9-3F43-1BA2-65E4-BB4A5210466C}"/>
                </a:ext>
              </a:extLst>
            </p:cNvPr>
            <p:cNvGrpSpPr/>
            <p:nvPr/>
          </p:nvGrpSpPr>
          <p:grpSpPr>
            <a:xfrm>
              <a:off x="10603053" y="5050408"/>
              <a:ext cx="1013822" cy="1131426"/>
              <a:chOff x="10552362" y="5050408"/>
              <a:chExt cx="1115204" cy="1131426"/>
            </a:xfrm>
          </p:grpSpPr>
          <p:grpSp>
            <p:nvGrpSpPr>
              <p:cNvPr id="29" name="Group 28">
                <a:extLst>
                  <a:ext uri="{FF2B5EF4-FFF2-40B4-BE49-F238E27FC236}">
                    <a16:creationId xmlns:a16="http://schemas.microsoft.com/office/drawing/2014/main" id="{3D356A1A-545D-F276-7A02-7BB4CF787D27}"/>
                  </a:ext>
                </a:extLst>
              </p:cNvPr>
              <p:cNvGrpSpPr/>
              <p:nvPr/>
            </p:nvGrpSpPr>
            <p:grpSpPr>
              <a:xfrm flipH="1">
                <a:off x="10568315" y="5050408"/>
                <a:ext cx="1099251" cy="1131426"/>
                <a:chOff x="4475935" y="1323485"/>
                <a:chExt cx="746915" cy="850057"/>
              </a:xfrm>
            </p:grpSpPr>
            <p:grpSp>
              <p:nvGrpSpPr>
                <p:cNvPr id="31" name="Group 30">
                  <a:extLst>
                    <a:ext uri="{FF2B5EF4-FFF2-40B4-BE49-F238E27FC236}">
                      <a16:creationId xmlns:a16="http://schemas.microsoft.com/office/drawing/2014/main" id="{0048184C-88E9-58B9-DC2B-12D9A0965817}"/>
                    </a:ext>
                  </a:extLst>
                </p:cNvPr>
                <p:cNvGrpSpPr/>
                <p:nvPr/>
              </p:nvGrpSpPr>
              <p:grpSpPr>
                <a:xfrm>
                  <a:off x="4475935" y="1323485"/>
                  <a:ext cx="498228" cy="548011"/>
                  <a:chOff x="4475935" y="1323485"/>
                  <a:chExt cx="498228" cy="548011"/>
                </a:xfrm>
              </p:grpSpPr>
              <p:grpSp>
                <p:nvGrpSpPr>
                  <p:cNvPr id="33" name="Group 32">
                    <a:extLst>
                      <a:ext uri="{FF2B5EF4-FFF2-40B4-BE49-F238E27FC236}">
                        <a16:creationId xmlns:a16="http://schemas.microsoft.com/office/drawing/2014/main" id="{F31FF1F9-5FA4-D4C3-23DE-3C1A7DC4ADEE}"/>
                      </a:ext>
                    </a:extLst>
                  </p:cNvPr>
                  <p:cNvGrpSpPr/>
                  <p:nvPr/>
                </p:nvGrpSpPr>
                <p:grpSpPr>
                  <a:xfrm>
                    <a:off x="4475935" y="1323485"/>
                    <a:ext cx="249114" cy="548011"/>
                    <a:chOff x="4475935" y="1323485"/>
                    <a:chExt cx="249114" cy="548011"/>
                  </a:xfrm>
                </p:grpSpPr>
                <p:cxnSp>
                  <p:nvCxnSpPr>
                    <p:cNvPr id="38" name="Straight Connector 37">
                      <a:extLst>
                        <a:ext uri="{FF2B5EF4-FFF2-40B4-BE49-F238E27FC236}">
                          <a16:creationId xmlns:a16="http://schemas.microsoft.com/office/drawing/2014/main" id="{9A90AC98-D331-20E6-5E57-1AF20843C074}"/>
                        </a:ext>
                      </a:extLst>
                    </p:cNvPr>
                    <p:cNvCxnSpPr/>
                    <p:nvPr/>
                  </p:nvCxnSpPr>
                  <p:spPr>
                    <a:xfrm>
                      <a:off x="4593348" y="1576184"/>
                      <a:ext cx="0" cy="295312"/>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B4D8F9-8D92-615C-A666-3EA14D944D3E}"/>
                        </a:ext>
                      </a:extLst>
                    </p:cNvPr>
                    <p:cNvCxnSpPr>
                      <a:cxnSpLocks/>
                    </p:cNvCxnSpPr>
                    <p:nvPr/>
                  </p:nvCxnSpPr>
                  <p:spPr>
                    <a:xfrm flipH="1">
                      <a:off x="4483052" y="1572599"/>
                      <a:ext cx="110296"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D3FFF3C-C916-7550-FF77-1452AE63F505}"/>
                        </a:ext>
                      </a:extLst>
                    </p:cNvPr>
                    <p:cNvCxnSpPr/>
                    <p:nvPr/>
                  </p:nvCxnSpPr>
                  <p:spPr>
                    <a:xfrm flipV="1">
                      <a:off x="4475935" y="1323485"/>
                      <a:ext cx="249114" cy="249114"/>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A18AD3E-B082-8CFD-F7C9-A61B4C9C1AAD}"/>
                        </a:ext>
                      </a:extLst>
                    </p:cNvPr>
                    <p:cNvCxnSpPr/>
                    <p:nvPr/>
                  </p:nvCxnSpPr>
                  <p:spPr>
                    <a:xfrm>
                      <a:off x="4678739" y="1611675"/>
                      <a:ext cx="0" cy="137765"/>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79DFD9E2-A010-8D51-5901-47974B7BDE9C}"/>
                      </a:ext>
                    </a:extLst>
                  </p:cNvPr>
                  <p:cNvGrpSpPr/>
                  <p:nvPr/>
                </p:nvGrpSpPr>
                <p:grpSpPr>
                  <a:xfrm flipH="1">
                    <a:off x="4725049" y="1323485"/>
                    <a:ext cx="249114" cy="548011"/>
                    <a:chOff x="4475935" y="1323485"/>
                    <a:chExt cx="249114" cy="548011"/>
                  </a:xfrm>
                </p:grpSpPr>
                <p:cxnSp>
                  <p:nvCxnSpPr>
                    <p:cNvPr id="35" name="Straight Connector 34">
                      <a:extLst>
                        <a:ext uri="{FF2B5EF4-FFF2-40B4-BE49-F238E27FC236}">
                          <a16:creationId xmlns:a16="http://schemas.microsoft.com/office/drawing/2014/main" id="{8C7AC1A5-9254-71EE-7E7A-E6C257CEE986}"/>
                        </a:ext>
                      </a:extLst>
                    </p:cNvPr>
                    <p:cNvCxnSpPr/>
                    <p:nvPr/>
                  </p:nvCxnSpPr>
                  <p:spPr>
                    <a:xfrm>
                      <a:off x="4593348" y="1576184"/>
                      <a:ext cx="0" cy="295312"/>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DE85C8B-0637-39EA-8FB7-13806CA3ACEC}"/>
                        </a:ext>
                      </a:extLst>
                    </p:cNvPr>
                    <p:cNvCxnSpPr>
                      <a:cxnSpLocks/>
                    </p:cNvCxnSpPr>
                    <p:nvPr/>
                  </p:nvCxnSpPr>
                  <p:spPr>
                    <a:xfrm flipH="1">
                      <a:off x="4483052" y="1572599"/>
                      <a:ext cx="110296"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3829FFA-569E-4DD6-0C51-AC7B1E787D6C}"/>
                        </a:ext>
                      </a:extLst>
                    </p:cNvPr>
                    <p:cNvCxnSpPr/>
                    <p:nvPr/>
                  </p:nvCxnSpPr>
                  <p:spPr>
                    <a:xfrm flipV="1">
                      <a:off x="4475935" y="1323485"/>
                      <a:ext cx="249114" cy="249114"/>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32" name="Oval 31">
                  <a:extLst>
                    <a:ext uri="{FF2B5EF4-FFF2-40B4-BE49-F238E27FC236}">
                      <a16:creationId xmlns:a16="http://schemas.microsoft.com/office/drawing/2014/main" id="{32E1B07E-A2D5-1C78-069C-19BDDE0A8C70}"/>
                    </a:ext>
                  </a:extLst>
                </p:cNvPr>
                <p:cNvSpPr/>
                <p:nvPr/>
              </p:nvSpPr>
              <p:spPr>
                <a:xfrm>
                  <a:off x="4710882" y="1661574"/>
                  <a:ext cx="511968" cy="511968"/>
                </a:xfrm>
                <a:prstGeom prst="ellipse">
                  <a:avLst/>
                </a:prstGeom>
                <a:solidFill>
                  <a:schemeClr val="accent1"/>
                </a:solid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30" name="TextBox 29">
                <a:extLst>
                  <a:ext uri="{FF2B5EF4-FFF2-40B4-BE49-F238E27FC236}">
                    <a16:creationId xmlns:a16="http://schemas.microsoft.com/office/drawing/2014/main" id="{997B7B98-B076-BA21-AF80-0A017826C814}"/>
                  </a:ext>
                </a:extLst>
              </p:cNvPr>
              <p:cNvSpPr txBox="1"/>
              <p:nvPr/>
            </p:nvSpPr>
            <p:spPr>
              <a:xfrm>
                <a:off x="10552362" y="5647283"/>
                <a:ext cx="805520" cy="398900"/>
              </a:xfrm>
              <a:prstGeom prst="rect">
                <a:avLst/>
              </a:prstGeom>
              <a:noFill/>
              <a:ln w="38100">
                <a:noFill/>
              </a:ln>
            </p:spPr>
            <p:txBody>
              <a:bodyPr wrap="square">
                <a:spAutoFit/>
              </a:bodyPr>
              <a:lstStyle/>
              <a:p>
                <a:pPr marL="0" marR="0" lvl="0" indent="0" algn="ctr" defTabSz="1219031"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100" normalizeH="0" baseline="0" noProof="0" dirty="0">
                    <a:ln>
                      <a:noFill/>
                    </a:ln>
                    <a:solidFill>
                      <a:prstClr val="white"/>
                    </a:solidFill>
                    <a:effectLst/>
                    <a:uLnTx/>
                    <a:uFillTx/>
                    <a:latin typeface="Heebo"/>
                    <a:ea typeface="+mn-ea"/>
                    <a:cs typeface="Heebo"/>
                  </a:rPr>
                  <a:t>380</a:t>
                </a:r>
                <a:endParaRPr kumimoji="0" lang="en-IL" sz="1800" b="1" i="0" u="none" strike="noStrike" kern="1200" cap="none" spc="-100" normalizeH="0" baseline="0" noProof="0" dirty="0">
                  <a:ln>
                    <a:noFill/>
                  </a:ln>
                  <a:solidFill>
                    <a:prstClr val="white"/>
                  </a:solidFill>
                  <a:effectLst/>
                  <a:uLnTx/>
                  <a:uFillTx/>
                  <a:latin typeface="Heebo"/>
                  <a:ea typeface="+mn-ea"/>
                  <a:cs typeface="Heebo"/>
                </a:endParaRPr>
              </a:p>
            </p:txBody>
          </p:sp>
        </p:grpSp>
        <p:sp>
          <p:nvSpPr>
            <p:cNvPr id="28" name="מלבן 1">
              <a:extLst>
                <a:ext uri="{FF2B5EF4-FFF2-40B4-BE49-F238E27FC236}">
                  <a16:creationId xmlns:a16="http://schemas.microsoft.com/office/drawing/2014/main" id="{353208D9-BF8F-7D56-B085-107D5E64F9D3}"/>
                </a:ext>
              </a:extLst>
            </p:cNvPr>
            <p:cNvSpPr/>
            <p:nvPr/>
          </p:nvSpPr>
          <p:spPr>
            <a:xfrm>
              <a:off x="11511201" y="5635237"/>
              <a:ext cx="2295213" cy="698075"/>
            </a:xfrm>
            <a:prstGeom prst="rect">
              <a:avLst/>
            </a:prstGeom>
            <a:ln w="57150">
              <a:noFill/>
            </a:ln>
          </p:spPr>
          <p:txBody>
            <a:bodyPr wrap="square" anchor="ctr">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91535"/>
                  </a:solidFill>
                  <a:effectLst/>
                  <a:uLnTx/>
                  <a:uFillTx/>
                  <a:latin typeface="Heebo"/>
                  <a:ea typeface="+mn-ea"/>
                  <a:cs typeface="Heebo" panose="00000500000000000000" pitchFamily="2" charset="-79"/>
                </a:rPr>
                <a:t>NIS Million </a:t>
              </a:r>
              <a:r>
                <a:rPr lang="en-US" b="1" spc="-50" dirty="0">
                  <a:solidFill>
                    <a:srgbClr val="091535"/>
                  </a:solidFill>
                  <a:latin typeface="Heebo"/>
                  <a:cs typeface="Heebo" panose="00000500000000000000" pitchFamily="2" charset="-79"/>
                </a:rPr>
                <a:t>in the timeframe</a:t>
              </a:r>
              <a:endParaRPr kumimoji="0" lang="en-US" sz="1800" b="1" i="0" u="none" strike="noStrike" kern="1200" cap="none" spc="-50" normalizeH="0" baseline="0" noProof="0" dirty="0">
                <a:ln>
                  <a:noFill/>
                </a:ln>
                <a:solidFill>
                  <a:srgbClr val="091535"/>
                </a:solidFill>
                <a:effectLst/>
                <a:uLnTx/>
                <a:uFillTx/>
                <a:latin typeface="Heebo"/>
                <a:ea typeface="+mn-ea"/>
                <a:cs typeface="Heebo" panose="00000500000000000000" pitchFamily="2" charset="-79"/>
              </a:endParaRPr>
            </a:p>
          </p:txBody>
        </p:sp>
      </p:grpSp>
      <p:sp>
        <p:nvSpPr>
          <p:cNvPr id="42" name="TextBox 41">
            <a:extLst>
              <a:ext uri="{FF2B5EF4-FFF2-40B4-BE49-F238E27FC236}">
                <a16:creationId xmlns:a16="http://schemas.microsoft.com/office/drawing/2014/main" id="{9A74FA8E-99B3-6F1A-5CE6-3906B22D6686}"/>
              </a:ext>
            </a:extLst>
          </p:cNvPr>
          <p:cNvSpPr txBox="1"/>
          <p:nvPr/>
        </p:nvSpPr>
        <p:spPr>
          <a:xfrm>
            <a:off x="10050828" y="2713850"/>
            <a:ext cx="678010" cy="369332"/>
          </a:xfrm>
          <a:prstGeom prst="rect">
            <a:avLst/>
          </a:prstGeom>
          <a:noFill/>
          <a:ln w="38100">
            <a:noFill/>
          </a:ln>
        </p:spPr>
        <p:txBody>
          <a:bodyPr wrap="square">
            <a:spAutoFit/>
          </a:bodyPr>
          <a:lstStyle/>
          <a:p>
            <a:pPr marL="0" marR="0" lvl="0" indent="0" algn="ctr" defTabSz="1219031"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100" normalizeH="0" baseline="0" noProof="0" dirty="0">
                <a:ln>
                  <a:noFill/>
                </a:ln>
                <a:solidFill>
                  <a:prstClr val="white"/>
                </a:solidFill>
                <a:effectLst/>
                <a:uLnTx/>
                <a:uFillTx/>
                <a:latin typeface="Heebo"/>
                <a:ea typeface="+mn-ea"/>
                <a:cs typeface="Heebo"/>
              </a:rPr>
              <a:t>+</a:t>
            </a:r>
            <a:endParaRPr kumimoji="0" lang="en-IL" sz="1800" b="1" i="0" u="none" strike="noStrike" kern="1200" cap="none" spc="-100" normalizeH="0" baseline="0" noProof="0" dirty="0">
              <a:ln>
                <a:noFill/>
              </a:ln>
              <a:solidFill>
                <a:prstClr val="white"/>
              </a:solidFill>
              <a:effectLst/>
              <a:uLnTx/>
              <a:uFillTx/>
              <a:latin typeface="Heebo"/>
              <a:ea typeface="+mn-ea"/>
              <a:cs typeface="Heebo"/>
            </a:endParaRPr>
          </a:p>
        </p:txBody>
      </p:sp>
      <p:grpSp>
        <p:nvGrpSpPr>
          <p:cNvPr id="43" name="Group 42">
            <a:extLst>
              <a:ext uri="{FF2B5EF4-FFF2-40B4-BE49-F238E27FC236}">
                <a16:creationId xmlns:a16="http://schemas.microsoft.com/office/drawing/2014/main" id="{9A264C03-6C92-B05D-18E9-49CA87F83C14}"/>
              </a:ext>
            </a:extLst>
          </p:cNvPr>
          <p:cNvGrpSpPr/>
          <p:nvPr/>
        </p:nvGrpSpPr>
        <p:grpSpPr>
          <a:xfrm>
            <a:off x="6845493" y="1677455"/>
            <a:ext cx="2371945" cy="1055713"/>
            <a:chOff x="10603053" y="5050408"/>
            <a:chExt cx="2561840" cy="1140231"/>
          </a:xfrm>
        </p:grpSpPr>
        <p:grpSp>
          <p:nvGrpSpPr>
            <p:cNvPr id="44" name="Group 43">
              <a:extLst>
                <a:ext uri="{FF2B5EF4-FFF2-40B4-BE49-F238E27FC236}">
                  <a16:creationId xmlns:a16="http://schemas.microsoft.com/office/drawing/2014/main" id="{5086D45D-6C10-CA58-1474-F9D0066646C4}"/>
                </a:ext>
              </a:extLst>
            </p:cNvPr>
            <p:cNvGrpSpPr/>
            <p:nvPr/>
          </p:nvGrpSpPr>
          <p:grpSpPr>
            <a:xfrm>
              <a:off x="10603053" y="5050408"/>
              <a:ext cx="1013822" cy="1131426"/>
              <a:chOff x="10552362" y="5050408"/>
              <a:chExt cx="1115204" cy="1131426"/>
            </a:xfrm>
          </p:grpSpPr>
          <p:grpSp>
            <p:nvGrpSpPr>
              <p:cNvPr id="46" name="Group 45">
                <a:extLst>
                  <a:ext uri="{FF2B5EF4-FFF2-40B4-BE49-F238E27FC236}">
                    <a16:creationId xmlns:a16="http://schemas.microsoft.com/office/drawing/2014/main" id="{7156C830-3E17-36B9-5256-32785254FD1D}"/>
                  </a:ext>
                </a:extLst>
              </p:cNvPr>
              <p:cNvGrpSpPr/>
              <p:nvPr/>
            </p:nvGrpSpPr>
            <p:grpSpPr>
              <a:xfrm flipH="1">
                <a:off x="10568315" y="5050408"/>
                <a:ext cx="1099251" cy="1131426"/>
                <a:chOff x="4475935" y="1323485"/>
                <a:chExt cx="746915" cy="850057"/>
              </a:xfrm>
            </p:grpSpPr>
            <p:grpSp>
              <p:nvGrpSpPr>
                <p:cNvPr id="48" name="Group 47">
                  <a:extLst>
                    <a:ext uri="{FF2B5EF4-FFF2-40B4-BE49-F238E27FC236}">
                      <a16:creationId xmlns:a16="http://schemas.microsoft.com/office/drawing/2014/main" id="{6AF74A0D-7F62-37B6-E7C0-569357C0E356}"/>
                    </a:ext>
                  </a:extLst>
                </p:cNvPr>
                <p:cNvGrpSpPr/>
                <p:nvPr/>
              </p:nvGrpSpPr>
              <p:grpSpPr>
                <a:xfrm>
                  <a:off x="4475935" y="1323485"/>
                  <a:ext cx="498228" cy="548011"/>
                  <a:chOff x="4475935" y="1323485"/>
                  <a:chExt cx="498228" cy="548011"/>
                </a:xfrm>
              </p:grpSpPr>
              <p:grpSp>
                <p:nvGrpSpPr>
                  <p:cNvPr id="50" name="Group 49">
                    <a:extLst>
                      <a:ext uri="{FF2B5EF4-FFF2-40B4-BE49-F238E27FC236}">
                        <a16:creationId xmlns:a16="http://schemas.microsoft.com/office/drawing/2014/main" id="{9D7ADF91-C55E-1038-9AC5-091C64E2ACBB}"/>
                      </a:ext>
                    </a:extLst>
                  </p:cNvPr>
                  <p:cNvGrpSpPr/>
                  <p:nvPr/>
                </p:nvGrpSpPr>
                <p:grpSpPr>
                  <a:xfrm>
                    <a:off x="4475935" y="1323485"/>
                    <a:ext cx="249114" cy="548011"/>
                    <a:chOff x="4475935" y="1323485"/>
                    <a:chExt cx="249114" cy="548011"/>
                  </a:xfrm>
                </p:grpSpPr>
                <p:cxnSp>
                  <p:nvCxnSpPr>
                    <p:cNvPr id="55" name="Straight Connector 54">
                      <a:extLst>
                        <a:ext uri="{FF2B5EF4-FFF2-40B4-BE49-F238E27FC236}">
                          <a16:creationId xmlns:a16="http://schemas.microsoft.com/office/drawing/2014/main" id="{7B32C30F-FAA3-6776-C898-C499E7797BD2}"/>
                        </a:ext>
                      </a:extLst>
                    </p:cNvPr>
                    <p:cNvCxnSpPr/>
                    <p:nvPr/>
                  </p:nvCxnSpPr>
                  <p:spPr>
                    <a:xfrm>
                      <a:off x="4593348" y="1576184"/>
                      <a:ext cx="0" cy="295312"/>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76487A0-D802-6126-D103-60EFC9391B72}"/>
                        </a:ext>
                      </a:extLst>
                    </p:cNvPr>
                    <p:cNvCxnSpPr>
                      <a:cxnSpLocks/>
                    </p:cNvCxnSpPr>
                    <p:nvPr/>
                  </p:nvCxnSpPr>
                  <p:spPr>
                    <a:xfrm flipH="1">
                      <a:off x="4483052" y="1572599"/>
                      <a:ext cx="110296"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8B504AA-A04D-B394-A49F-46441A5318F1}"/>
                        </a:ext>
                      </a:extLst>
                    </p:cNvPr>
                    <p:cNvCxnSpPr/>
                    <p:nvPr/>
                  </p:nvCxnSpPr>
                  <p:spPr>
                    <a:xfrm flipV="1">
                      <a:off x="4475935" y="1323485"/>
                      <a:ext cx="249114" cy="249114"/>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00ABF0B-A610-6F75-362A-CE0AF45A5DFF}"/>
                        </a:ext>
                      </a:extLst>
                    </p:cNvPr>
                    <p:cNvCxnSpPr/>
                    <p:nvPr/>
                  </p:nvCxnSpPr>
                  <p:spPr>
                    <a:xfrm>
                      <a:off x="4678739" y="1611675"/>
                      <a:ext cx="0" cy="137765"/>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823F944C-03DB-D061-59C8-DF5474D6BE22}"/>
                      </a:ext>
                    </a:extLst>
                  </p:cNvPr>
                  <p:cNvGrpSpPr/>
                  <p:nvPr/>
                </p:nvGrpSpPr>
                <p:grpSpPr>
                  <a:xfrm flipH="1">
                    <a:off x="4725049" y="1323485"/>
                    <a:ext cx="249114" cy="548011"/>
                    <a:chOff x="4475935" y="1323485"/>
                    <a:chExt cx="249114" cy="548011"/>
                  </a:xfrm>
                </p:grpSpPr>
                <p:cxnSp>
                  <p:nvCxnSpPr>
                    <p:cNvPr id="52" name="Straight Connector 51">
                      <a:extLst>
                        <a:ext uri="{FF2B5EF4-FFF2-40B4-BE49-F238E27FC236}">
                          <a16:creationId xmlns:a16="http://schemas.microsoft.com/office/drawing/2014/main" id="{17723CBB-B596-EFC3-F6DD-E33FEBF0C833}"/>
                        </a:ext>
                      </a:extLst>
                    </p:cNvPr>
                    <p:cNvCxnSpPr/>
                    <p:nvPr/>
                  </p:nvCxnSpPr>
                  <p:spPr>
                    <a:xfrm>
                      <a:off x="4593348" y="1576184"/>
                      <a:ext cx="0" cy="295312"/>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CA2799D-EE4A-6FD7-9A48-16139FF5EAA2}"/>
                        </a:ext>
                      </a:extLst>
                    </p:cNvPr>
                    <p:cNvCxnSpPr>
                      <a:cxnSpLocks/>
                    </p:cNvCxnSpPr>
                    <p:nvPr/>
                  </p:nvCxnSpPr>
                  <p:spPr>
                    <a:xfrm flipH="1">
                      <a:off x="4483052" y="1572599"/>
                      <a:ext cx="110296" cy="0"/>
                    </a:xfrm>
                    <a:prstGeom prst="line">
                      <a:avLst/>
                    </a:prstGeom>
                    <a:ln w="38100" cap="rnd">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F4DDF1E-38C9-6D2A-4696-686F0B4E8B91}"/>
                        </a:ext>
                      </a:extLst>
                    </p:cNvPr>
                    <p:cNvCxnSpPr/>
                    <p:nvPr/>
                  </p:nvCxnSpPr>
                  <p:spPr>
                    <a:xfrm flipV="1">
                      <a:off x="4475935" y="1323485"/>
                      <a:ext cx="249114" cy="249114"/>
                    </a:xfrm>
                    <a:prstGeom prst="line">
                      <a:avLst/>
                    </a:prstGeom>
                    <a:ln w="3810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
              <p:nvSpPr>
                <p:cNvPr id="49" name="Oval 48">
                  <a:extLst>
                    <a:ext uri="{FF2B5EF4-FFF2-40B4-BE49-F238E27FC236}">
                      <a16:creationId xmlns:a16="http://schemas.microsoft.com/office/drawing/2014/main" id="{427B036D-C382-20CB-6669-DB46B6269637}"/>
                    </a:ext>
                  </a:extLst>
                </p:cNvPr>
                <p:cNvSpPr/>
                <p:nvPr/>
              </p:nvSpPr>
              <p:spPr>
                <a:xfrm>
                  <a:off x="4710882" y="1661574"/>
                  <a:ext cx="511968" cy="511968"/>
                </a:xfrm>
                <a:prstGeom prst="ellipse">
                  <a:avLst/>
                </a:prstGeom>
                <a:solidFill>
                  <a:schemeClr val="accent1"/>
                </a:solidFill>
                <a:ln w="381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47" name="TextBox 46">
                <a:extLst>
                  <a:ext uri="{FF2B5EF4-FFF2-40B4-BE49-F238E27FC236}">
                    <a16:creationId xmlns:a16="http://schemas.microsoft.com/office/drawing/2014/main" id="{A5ACF864-59CF-D2F1-15FD-5B6E91CFBBA1}"/>
                  </a:ext>
                </a:extLst>
              </p:cNvPr>
              <p:cNvSpPr txBox="1"/>
              <p:nvPr/>
            </p:nvSpPr>
            <p:spPr>
              <a:xfrm>
                <a:off x="10552362" y="5647283"/>
                <a:ext cx="805520" cy="398900"/>
              </a:xfrm>
              <a:prstGeom prst="rect">
                <a:avLst/>
              </a:prstGeom>
              <a:noFill/>
              <a:ln w="38100">
                <a:noFill/>
              </a:ln>
            </p:spPr>
            <p:txBody>
              <a:bodyPr wrap="square">
                <a:spAutoFit/>
              </a:bodyPr>
              <a:lstStyle/>
              <a:p>
                <a:pPr marL="0" marR="0" lvl="0" indent="0" algn="ctr" defTabSz="1219031" rtl="0" eaLnBrk="1" fontAlgn="auto" latinLnBrk="0" hangingPunct="1">
                  <a:lnSpc>
                    <a:spcPct val="100000"/>
                  </a:lnSpc>
                  <a:spcBef>
                    <a:spcPts val="0"/>
                  </a:spcBef>
                  <a:spcAft>
                    <a:spcPts val="0"/>
                  </a:spcAft>
                  <a:buClrTx/>
                  <a:buSzTx/>
                  <a:buFontTx/>
                  <a:buNone/>
                  <a:tabLst/>
                  <a:defRPr/>
                </a:pPr>
                <a:r>
                  <a:rPr kumimoji="0" lang="he-IL" sz="1800" b="1" i="0" u="none" strike="noStrike" kern="1200" cap="none" spc="-100" normalizeH="0" baseline="0" noProof="0" dirty="0">
                    <a:ln>
                      <a:noFill/>
                    </a:ln>
                    <a:solidFill>
                      <a:prstClr val="white"/>
                    </a:solidFill>
                    <a:effectLst/>
                    <a:uLnTx/>
                    <a:uFillTx/>
                    <a:latin typeface="Heebo"/>
                    <a:ea typeface="+mn-ea"/>
                    <a:cs typeface="Heebo"/>
                  </a:rPr>
                  <a:t>380</a:t>
                </a:r>
                <a:endParaRPr kumimoji="0" lang="en-IL" sz="1800" b="1" i="0" u="none" strike="noStrike" kern="1200" cap="none" spc="-100" normalizeH="0" baseline="0" noProof="0" dirty="0">
                  <a:ln>
                    <a:noFill/>
                  </a:ln>
                  <a:solidFill>
                    <a:prstClr val="white"/>
                  </a:solidFill>
                  <a:effectLst/>
                  <a:uLnTx/>
                  <a:uFillTx/>
                  <a:latin typeface="Heebo"/>
                  <a:ea typeface="+mn-ea"/>
                  <a:cs typeface="Heebo"/>
                </a:endParaRPr>
              </a:p>
            </p:txBody>
          </p:sp>
        </p:grpSp>
        <p:sp>
          <p:nvSpPr>
            <p:cNvPr id="45" name="מלבן 1">
              <a:extLst>
                <a:ext uri="{FF2B5EF4-FFF2-40B4-BE49-F238E27FC236}">
                  <a16:creationId xmlns:a16="http://schemas.microsoft.com/office/drawing/2014/main" id="{DC997D84-BA6A-C113-4E7F-68564A5C979A}"/>
                </a:ext>
              </a:extLst>
            </p:cNvPr>
            <p:cNvSpPr/>
            <p:nvPr/>
          </p:nvSpPr>
          <p:spPr>
            <a:xfrm>
              <a:off x="10869680" y="5791739"/>
              <a:ext cx="2295213" cy="398900"/>
            </a:xfrm>
            <a:prstGeom prst="rect">
              <a:avLst/>
            </a:prstGeom>
            <a:ln w="57150">
              <a:noFill/>
            </a:ln>
          </p:spPr>
          <p:txBody>
            <a:bodyPr wrap="square" anchor="ctr">
              <a:spAutoFit/>
            </a:bodyPr>
            <a:lstStyle/>
            <a:p>
              <a:pPr marL="0" marR="0" lvl="0" indent="0" algn="r" defTabSz="1219031" rtl="1"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091535"/>
                  </a:solidFill>
                  <a:effectLst/>
                  <a:uLnTx/>
                  <a:uFillTx/>
                  <a:latin typeface="Heebo"/>
                  <a:ea typeface="+mn-ea"/>
                  <a:cs typeface="Heebo" panose="00000500000000000000" pitchFamily="2" charset="-79"/>
                </a:rPr>
                <a:t>Equity per share</a:t>
              </a:r>
            </a:p>
          </p:txBody>
        </p:sp>
      </p:grpSp>
      <p:graphicFrame>
        <p:nvGraphicFramePr>
          <p:cNvPr id="61" name="Chart 60">
            <a:extLst>
              <a:ext uri="{FF2B5EF4-FFF2-40B4-BE49-F238E27FC236}">
                <a16:creationId xmlns:a16="http://schemas.microsoft.com/office/drawing/2014/main" id="{5E55AF73-13E2-C122-6C76-24649370A3B5}"/>
              </a:ext>
            </a:extLst>
          </p:cNvPr>
          <p:cNvGraphicFramePr/>
          <p:nvPr>
            <p:extLst>
              <p:ext uri="{D42A27DB-BD31-4B8C-83A1-F6EECF244321}">
                <p14:modId xmlns:p14="http://schemas.microsoft.com/office/powerpoint/2010/main" val="2272364944"/>
              </p:ext>
            </p:extLst>
          </p:nvPr>
        </p:nvGraphicFramePr>
        <p:xfrm>
          <a:off x="7907360" y="3763479"/>
          <a:ext cx="3774416" cy="279564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23957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
                                        </p:tgtEl>
                                        <p:attrNameLst>
                                          <p:attrName>style.visibility</p:attrName>
                                        </p:attrNameLst>
                                      </p:cBhvr>
                                      <p:to>
                                        <p:strVal val="visible"/>
                                      </p:to>
                                    </p:set>
                                    <p:animEffect transition="in" filter="fade">
                                      <p:cBhvr>
                                        <p:cTn id="11" dur="500"/>
                                        <p:tgtEl>
                                          <p:spTgt spid="149"/>
                                        </p:tgtEl>
                                      </p:cBhvr>
                                    </p:animEffect>
                                  </p:childTnLst>
                                </p:cTn>
                              </p:par>
                              <p:par>
                                <p:cTn id="12" presetID="10"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15"/>
                                        </p:tgtEl>
                                        <p:attrNameLst>
                                          <p:attrName>style.visibility</p:attrName>
                                        </p:attrNameLst>
                                      </p:cBhvr>
                                      <p:to>
                                        <p:strVal val="visible"/>
                                      </p:to>
                                    </p:set>
                                    <p:animEffect transition="in" filter="fade">
                                      <p:cBhvr>
                                        <p:cTn id="18" dur="500"/>
                                        <p:tgtEl>
                                          <p:spTgt spid="115"/>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3"/>
                                        </p:tgtEl>
                                        <p:attrNameLst>
                                          <p:attrName>style.visibility</p:attrName>
                                        </p:attrNameLst>
                                      </p:cBhvr>
                                      <p:to>
                                        <p:strVal val="visible"/>
                                      </p:to>
                                    </p:set>
                                    <p:animEffect transition="in" filter="fade">
                                      <p:cBhvr>
                                        <p:cTn id="26" dur="500"/>
                                        <p:tgtEl>
                                          <p:spTgt spid="93"/>
                                        </p:tgtEl>
                                      </p:cBhvr>
                                    </p:animEffect>
                                  </p:childTnLst>
                                </p:cTn>
                              </p:par>
                              <p:par>
                                <p:cTn id="27" presetID="10" presetClass="entr" presetSubtype="0" fill="hold" nodeType="withEffect">
                                  <p:stCondLst>
                                    <p:cond delay="0"/>
                                  </p:stCondLst>
                                  <p:childTnLst>
                                    <p:set>
                                      <p:cBhvr>
                                        <p:cTn id="28" dur="1" fill="hold">
                                          <p:stCondLst>
                                            <p:cond delay="0"/>
                                          </p:stCondLst>
                                        </p:cTn>
                                        <p:tgtEl>
                                          <p:spTgt spid="132"/>
                                        </p:tgtEl>
                                        <p:attrNameLst>
                                          <p:attrName>style.visibility</p:attrName>
                                        </p:attrNameLst>
                                      </p:cBhvr>
                                      <p:to>
                                        <p:strVal val="visible"/>
                                      </p:to>
                                    </p:set>
                                    <p:animEffect transition="in" filter="fade">
                                      <p:cBhvr>
                                        <p:cTn id="29" dur="500"/>
                                        <p:tgtEl>
                                          <p:spTgt spid="132"/>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par>
                          <p:cTn id="48" fill="hold">
                            <p:stCondLst>
                              <p:cond delay="4000"/>
                            </p:stCondLst>
                            <p:childTnLst>
                              <p:par>
                                <p:cTn id="49" presetID="22" presetClass="entr" presetSubtype="4"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22" presetClass="entr" presetSubtype="4"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par>
                                <p:cTn id="55" presetID="22" presetClass="entr" presetSubtype="4"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down)">
                                      <p:cBhvr>
                                        <p:cTn id="57" dur="500"/>
                                        <p:tgtEl>
                                          <p:spTgt spid="43"/>
                                        </p:tgtEl>
                                      </p:cBhvr>
                                    </p:animEffect>
                                  </p:childTnLst>
                                </p:cTn>
                              </p:par>
                            </p:childTnLst>
                          </p:cTn>
                        </p:par>
                        <p:par>
                          <p:cTn id="58" fill="hold">
                            <p:stCondLst>
                              <p:cond delay="4500"/>
                            </p:stCondLst>
                            <p:childTnLst>
                              <p:par>
                                <p:cTn id="59" presetID="22" presetClass="entr" presetSubtype="4" fill="hold" grpId="0" nodeType="after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wipe(down)">
                                      <p:cBhvr>
                                        <p:cTn id="6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18" grpId="0"/>
      <p:bldP spid="149" grpId="0"/>
      <p:bldGraphic spid="16" grpId="0">
        <p:bldAsOne/>
      </p:bldGraphic>
      <p:bldGraphic spid="19" grpId="0">
        <p:bldAsOne/>
      </p:bldGraphic>
      <p:bldP spid="24" grpId="0"/>
      <p:bldGraphic spid="25" grpId="0">
        <p:bldAsOne/>
      </p:bldGraphic>
      <p:bldGraphic spid="6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4817F789-8423-8708-613B-7AF0C13EAAFD}"/>
              </a:ext>
            </a:extLst>
          </p:cNvPr>
          <p:cNvSpPr>
            <a:spLocks noGrp="1"/>
          </p:cNvSpPr>
          <p:nvPr>
            <p:ph type="sldNum" sz="quarter" idx="12"/>
          </p:nvPr>
        </p:nvSpPr>
        <p:spPr>
          <a:xfrm flipH="1">
            <a:off x="0" y="6372995"/>
            <a:ext cx="334129" cy="332894"/>
          </a:xfrm>
        </p:spPr>
        <p:txBody>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4</a:t>
            </a:fld>
            <a:endParaRPr kumimoji="0" lang="en-IL" sz="1000" b="0" i="0" u="none" strike="noStrike" kern="1200" cap="none" spc="0" normalizeH="0" baseline="0" noProof="0">
              <a:ln>
                <a:noFill/>
              </a:ln>
              <a:solidFill>
                <a:prstClr val="white"/>
              </a:solidFill>
              <a:effectLst/>
              <a:uLnTx/>
              <a:uFillTx/>
              <a:latin typeface="Heebo"/>
              <a:ea typeface="+mn-ea"/>
              <a:cs typeface="Heebo"/>
            </a:endParaRPr>
          </a:p>
        </p:txBody>
      </p:sp>
      <p:cxnSp>
        <p:nvCxnSpPr>
          <p:cNvPr id="11" name="Straight Connector 10">
            <a:extLst>
              <a:ext uri="{FF2B5EF4-FFF2-40B4-BE49-F238E27FC236}">
                <a16:creationId xmlns:a16="http://schemas.microsoft.com/office/drawing/2014/main" id="{9C76F793-756C-0314-B857-68726FC31A83}"/>
              </a:ext>
            </a:extLst>
          </p:cNvPr>
          <p:cNvCxnSpPr>
            <a:cxnSpLocks/>
          </p:cNvCxnSpPr>
          <p:nvPr/>
        </p:nvCxnSpPr>
        <p:spPr>
          <a:xfrm>
            <a:off x="6096000" y="1163004"/>
            <a:ext cx="0" cy="531607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1942CA3-B8A5-9C5F-9DF0-8A370CCD96BA}"/>
              </a:ext>
            </a:extLst>
          </p:cNvPr>
          <p:cNvGrpSpPr/>
          <p:nvPr/>
        </p:nvGrpSpPr>
        <p:grpSpPr>
          <a:xfrm>
            <a:off x="334129" y="6419419"/>
            <a:ext cx="5895920" cy="265540"/>
            <a:chOff x="-4440081" y="6400800"/>
            <a:chExt cx="18041489" cy="161294"/>
          </a:xfrm>
        </p:grpSpPr>
        <p:sp>
          <p:nvSpPr>
            <p:cNvPr id="13" name="תיבת טקסט 109">
              <a:extLst>
                <a:ext uri="{FF2B5EF4-FFF2-40B4-BE49-F238E27FC236}">
                  <a16:creationId xmlns:a16="http://schemas.microsoft.com/office/drawing/2014/main" id="{1C770B18-5125-9C93-18A8-A226D88FBA2F}"/>
                </a:ext>
              </a:extLst>
            </p:cNvPr>
            <p:cNvSpPr txBox="1"/>
            <p:nvPr/>
          </p:nvSpPr>
          <p:spPr>
            <a:xfrm>
              <a:off x="-4440081" y="6420324"/>
              <a:ext cx="18041489" cy="141770"/>
            </a:xfrm>
            <a:prstGeom prst="rect">
              <a:avLst/>
            </a:prstGeom>
            <a:noFill/>
          </p:spPr>
          <p:txBody>
            <a:bodyPr wrap="square">
              <a:spAutoFit/>
            </a:bodyPr>
            <a:lstStyle/>
            <a:p>
              <a:pPr algn="l" defTabSz="914377">
                <a:lnSpc>
                  <a:spcPts val="1100"/>
                </a:lnSpc>
                <a:defRPr/>
              </a:pPr>
              <a:r>
                <a:rPr lang="en-US" sz="900" dirty="0">
                  <a:solidFill>
                    <a:srgbClr val="000032"/>
                  </a:solidFill>
                  <a:latin typeface="Heebo" panose="00000500000000000000" pitchFamily="2" charset="-79"/>
                  <a:cs typeface="Heebo" panose="00000500000000000000" pitchFamily="2" charset="-79"/>
                </a:rPr>
                <a:t>*Visitor data and tenant sales are not shown for the US since they are irrelevant to the US portfolio.</a:t>
              </a:r>
              <a:endParaRPr kumimoji="0" lang="en-US" sz="9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endParaRPr>
            </a:p>
          </p:txBody>
        </p:sp>
        <p:cxnSp>
          <p:nvCxnSpPr>
            <p:cNvPr id="14" name="Straight Connector 13">
              <a:extLst>
                <a:ext uri="{FF2B5EF4-FFF2-40B4-BE49-F238E27FC236}">
                  <a16:creationId xmlns:a16="http://schemas.microsoft.com/office/drawing/2014/main" id="{5208170A-749D-10E2-12A3-DB85B72C2DEE}"/>
                </a:ext>
              </a:extLst>
            </p:cNvPr>
            <p:cNvCxnSpPr>
              <a:cxnSpLocks/>
            </p:cNvCxnSpPr>
            <p:nvPr/>
          </p:nvCxnSpPr>
          <p:spPr>
            <a:xfrm flipH="1">
              <a:off x="-4440081" y="6400800"/>
              <a:ext cx="1644382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38132676-3DFB-9A77-AE78-05A977B682F2}"/>
              </a:ext>
            </a:extLst>
          </p:cNvPr>
          <p:cNvCxnSpPr>
            <a:cxnSpLocks/>
          </p:cNvCxnSpPr>
          <p:nvPr/>
        </p:nvCxnSpPr>
        <p:spPr>
          <a:xfrm flipH="1">
            <a:off x="6363366" y="3597086"/>
            <a:ext cx="5508720"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C77E90D-9C28-1704-2B57-F2B75BBFDA83}"/>
              </a:ext>
            </a:extLst>
          </p:cNvPr>
          <p:cNvCxnSpPr>
            <a:cxnSpLocks/>
          </p:cNvCxnSpPr>
          <p:nvPr/>
        </p:nvCxnSpPr>
        <p:spPr>
          <a:xfrm flipH="1">
            <a:off x="245660" y="3597086"/>
            <a:ext cx="5546581"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7" name="מלבן 6">
            <a:extLst>
              <a:ext uri="{FF2B5EF4-FFF2-40B4-BE49-F238E27FC236}">
                <a16:creationId xmlns:a16="http://schemas.microsoft.com/office/drawing/2014/main" id="{60113FDD-5E9A-E3BB-47D6-1987F7212A6C}"/>
              </a:ext>
            </a:extLst>
          </p:cNvPr>
          <p:cNvSpPr/>
          <p:nvPr/>
        </p:nvSpPr>
        <p:spPr>
          <a:xfrm>
            <a:off x="6377084" y="1356800"/>
            <a:ext cx="5611647" cy="400110"/>
          </a:xfrm>
          <a:prstGeom prst="rect">
            <a:avLst/>
          </a:prstGeom>
        </p:spPr>
        <p:txBody>
          <a:bodyPr wrap="square">
            <a:spAutoFit/>
          </a:bodyPr>
          <a:lstStyle/>
          <a:p>
            <a:pPr algn="l">
              <a:defRPr/>
            </a:pPr>
            <a:r>
              <a:rPr lang="en-US" sz="2000" dirty="0">
                <a:solidFill>
                  <a:srgbClr val="000032"/>
                </a:solidFill>
                <a:latin typeface="Heebo"/>
                <a:cs typeface="Heebo"/>
              </a:rPr>
              <a:t>Increase in Same Store NOI this Quarter</a:t>
            </a:r>
          </a:p>
        </p:txBody>
      </p:sp>
      <p:grpSp>
        <p:nvGrpSpPr>
          <p:cNvPr id="18" name="Group 17">
            <a:extLst>
              <a:ext uri="{FF2B5EF4-FFF2-40B4-BE49-F238E27FC236}">
                <a16:creationId xmlns:a16="http://schemas.microsoft.com/office/drawing/2014/main" id="{995FBB6B-AC85-0315-9A65-56B8D6BBB1B5}"/>
              </a:ext>
            </a:extLst>
          </p:cNvPr>
          <p:cNvGrpSpPr/>
          <p:nvPr/>
        </p:nvGrpSpPr>
        <p:grpSpPr>
          <a:xfrm>
            <a:off x="6377084" y="2217742"/>
            <a:ext cx="3875368" cy="329069"/>
            <a:chOff x="6377084" y="2217742"/>
            <a:chExt cx="3875368" cy="329069"/>
          </a:xfrm>
        </p:grpSpPr>
        <p:grpSp>
          <p:nvGrpSpPr>
            <p:cNvPr id="19" name="Group 18">
              <a:extLst>
                <a:ext uri="{FF2B5EF4-FFF2-40B4-BE49-F238E27FC236}">
                  <a16:creationId xmlns:a16="http://schemas.microsoft.com/office/drawing/2014/main" id="{D5F52E9D-9839-BEBF-150C-1AF4C178B8E4}"/>
                </a:ext>
              </a:extLst>
            </p:cNvPr>
            <p:cNvGrpSpPr/>
            <p:nvPr/>
          </p:nvGrpSpPr>
          <p:grpSpPr>
            <a:xfrm>
              <a:off x="6377084" y="2217742"/>
              <a:ext cx="3752128" cy="329069"/>
              <a:chOff x="8003179" y="5139341"/>
              <a:chExt cx="3752128" cy="329069"/>
            </a:xfrm>
          </p:grpSpPr>
          <p:grpSp>
            <p:nvGrpSpPr>
              <p:cNvPr id="34" name="Group 33">
                <a:extLst>
                  <a:ext uri="{FF2B5EF4-FFF2-40B4-BE49-F238E27FC236}">
                    <a16:creationId xmlns:a16="http://schemas.microsoft.com/office/drawing/2014/main" id="{1F700A54-3162-D11B-EA38-CE33C846C848}"/>
                  </a:ext>
                </a:extLst>
              </p:cNvPr>
              <p:cNvGrpSpPr/>
              <p:nvPr/>
            </p:nvGrpSpPr>
            <p:grpSpPr>
              <a:xfrm>
                <a:off x="8061135" y="5175942"/>
                <a:ext cx="2393064" cy="292468"/>
                <a:chOff x="8069270" y="4507364"/>
                <a:chExt cx="2393064" cy="292468"/>
              </a:xfrm>
            </p:grpSpPr>
            <p:sp>
              <p:nvSpPr>
                <p:cNvPr id="50" name="TextBox 25">
                  <a:extLst>
                    <a:ext uri="{FF2B5EF4-FFF2-40B4-BE49-F238E27FC236}">
                      <a16:creationId xmlns:a16="http://schemas.microsoft.com/office/drawing/2014/main" id="{E9BB7E9B-7FD0-CA65-0126-576A23A00A3D}"/>
                    </a:ext>
                  </a:extLst>
                </p:cNvPr>
                <p:cNvSpPr txBox="1"/>
                <p:nvPr/>
              </p:nvSpPr>
              <p:spPr>
                <a:xfrm>
                  <a:off x="9719849" y="450736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Israel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51" name="TextBox 25">
                  <a:extLst>
                    <a:ext uri="{FF2B5EF4-FFF2-40B4-BE49-F238E27FC236}">
                      <a16:creationId xmlns:a16="http://schemas.microsoft.com/office/drawing/2014/main" id="{0AAEF2F0-0CDF-CFA3-AE3A-2B57E916FED9}"/>
                    </a:ext>
                  </a:extLst>
                </p:cNvPr>
                <p:cNvSpPr txBox="1"/>
                <p:nvPr/>
              </p:nvSpPr>
              <p:spPr>
                <a:xfrm>
                  <a:off x="8894559" y="450736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USA</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52" name="TextBox 25">
                  <a:extLst>
                    <a:ext uri="{FF2B5EF4-FFF2-40B4-BE49-F238E27FC236}">
                      <a16:creationId xmlns:a16="http://schemas.microsoft.com/office/drawing/2014/main" id="{EB2730E0-EA47-2BDF-4C64-273966B806A3}"/>
                    </a:ext>
                  </a:extLst>
                </p:cNvPr>
                <p:cNvSpPr txBox="1"/>
                <p:nvPr/>
              </p:nvSpPr>
              <p:spPr>
                <a:xfrm>
                  <a:off x="8069270" y="450736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Brazil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grpSp>
          <p:cxnSp>
            <p:nvCxnSpPr>
              <p:cNvPr id="41" name="Straight Connector 40">
                <a:extLst>
                  <a:ext uri="{FF2B5EF4-FFF2-40B4-BE49-F238E27FC236}">
                    <a16:creationId xmlns:a16="http://schemas.microsoft.com/office/drawing/2014/main" id="{E22F3831-5120-542B-75DF-8F5C4F5398CE}"/>
                  </a:ext>
                </a:extLst>
              </p:cNvPr>
              <p:cNvCxnSpPr>
                <a:cxnSpLocks/>
              </p:cNvCxnSpPr>
              <p:nvPr/>
            </p:nvCxnSpPr>
            <p:spPr>
              <a:xfrm flipV="1">
                <a:off x="8003179" y="5139341"/>
                <a:ext cx="3752128" cy="14971"/>
              </a:xfrm>
              <a:prstGeom prst="line">
                <a:avLst/>
              </a:prstGeom>
              <a:noFill/>
              <a:ln w="6350" cap="flat" cmpd="sng" algn="ctr">
                <a:solidFill>
                  <a:srgbClr val="2F6DE9"/>
                </a:solidFill>
                <a:prstDash val="solid"/>
                <a:miter lim="800000"/>
              </a:ln>
              <a:effectLst/>
            </p:spPr>
          </p:cxnSp>
        </p:grpSp>
        <p:sp>
          <p:nvSpPr>
            <p:cNvPr id="20" name="TextBox 25">
              <a:extLst>
                <a:ext uri="{FF2B5EF4-FFF2-40B4-BE49-F238E27FC236}">
                  <a16:creationId xmlns:a16="http://schemas.microsoft.com/office/drawing/2014/main" id="{5FC219B6-463F-53D8-B1A7-9E94B48DE490}"/>
                </a:ext>
              </a:extLst>
            </p:cNvPr>
            <p:cNvSpPr txBox="1"/>
            <p:nvPr/>
          </p:nvSpPr>
          <p:spPr>
            <a:xfrm>
              <a:off x="8781492" y="2254343"/>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North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22" name="TextBox 25">
              <a:extLst>
                <a:ext uri="{FF2B5EF4-FFF2-40B4-BE49-F238E27FC236}">
                  <a16:creationId xmlns:a16="http://schemas.microsoft.com/office/drawing/2014/main" id="{1C9C5977-7DE3-6E48-0CD7-E0ED020ED171}"/>
                </a:ext>
              </a:extLst>
            </p:cNvPr>
            <p:cNvSpPr txBox="1"/>
            <p:nvPr/>
          </p:nvSpPr>
          <p:spPr>
            <a:xfrm>
              <a:off x="9452011" y="2245229"/>
              <a:ext cx="800441"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Central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grpSp>
      <p:sp>
        <p:nvSpPr>
          <p:cNvPr id="53" name="מלבן 6">
            <a:extLst>
              <a:ext uri="{FF2B5EF4-FFF2-40B4-BE49-F238E27FC236}">
                <a16:creationId xmlns:a16="http://schemas.microsoft.com/office/drawing/2014/main" id="{6A96EE5B-DD84-C5CB-44E0-6C5BD60CFC98}"/>
              </a:ext>
            </a:extLst>
          </p:cNvPr>
          <p:cNvSpPr/>
          <p:nvPr/>
        </p:nvSpPr>
        <p:spPr>
          <a:xfrm>
            <a:off x="2907544" y="1381775"/>
            <a:ext cx="3158971"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lumMod val="75000"/>
                  <a:lumOff val="25000"/>
                </a:prstClr>
              </a:solidFill>
              <a:effectLst/>
              <a:uLnTx/>
              <a:uFillTx/>
            </a:endParaRPr>
          </a:p>
        </p:txBody>
      </p:sp>
      <p:cxnSp>
        <p:nvCxnSpPr>
          <p:cNvPr id="63" name="Straight Connector 62">
            <a:extLst>
              <a:ext uri="{FF2B5EF4-FFF2-40B4-BE49-F238E27FC236}">
                <a16:creationId xmlns:a16="http://schemas.microsoft.com/office/drawing/2014/main" id="{4A1F33B6-DA40-6E85-5213-DD57DC198FD6}"/>
              </a:ext>
            </a:extLst>
          </p:cNvPr>
          <p:cNvCxnSpPr>
            <a:cxnSpLocks/>
          </p:cNvCxnSpPr>
          <p:nvPr/>
        </p:nvCxnSpPr>
        <p:spPr>
          <a:xfrm flipV="1">
            <a:off x="804477" y="2241554"/>
            <a:ext cx="2893732" cy="11546"/>
          </a:xfrm>
          <a:prstGeom prst="line">
            <a:avLst/>
          </a:prstGeom>
          <a:noFill/>
          <a:ln w="6350" cap="flat" cmpd="sng" algn="ctr">
            <a:solidFill>
              <a:srgbClr val="1877F2"/>
            </a:solidFill>
            <a:prstDash val="solid"/>
            <a:miter lim="800000"/>
          </a:ln>
          <a:effectLst/>
        </p:spPr>
      </p:cxnSp>
      <p:sp>
        <p:nvSpPr>
          <p:cNvPr id="68" name="מלבן 6">
            <a:extLst>
              <a:ext uri="{FF2B5EF4-FFF2-40B4-BE49-F238E27FC236}">
                <a16:creationId xmlns:a16="http://schemas.microsoft.com/office/drawing/2014/main" id="{225CA98D-76FA-9413-C90B-D207F07BC08B}"/>
              </a:ext>
            </a:extLst>
          </p:cNvPr>
          <p:cNvSpPr/>
          <p:nvPr/>
        </p:nvSpPr>
        <p:spPr>
          <a:xfrm>
            <a:off x="359158" y="1261965"/>
            <a:ext cx="4615840" cy="400110"/>
          </a:xfrm>
          <a:prstGeom prst="rect">
            <a:avLst/>
          </a:prstGeom>
        </p:spPr>
        <p:txBody>
          <a:bodyPr wrap="square">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kern="0" dirty="0">
                <a:solidFill>
                  <a:srgbClr val="000032"/>
                </a:solidFill>
              </a:rPr>
              <a:t>Increase In Visitor Traffic This Quarter</a:t>
            </a:r>
            <a:r>
              <a:rPr lang="en-US" sz="2000" kern="0" baseline="30000" dirty="0">
                <a:solidFill>
                  <a:srgbClr val="000032"/>
                </a:solidFill>
              </a:rPr>
              <a:t>*</a:t>
            </a:r>
            <a:endParaRPr kumimoji="0" lang="he-IL" sz="2000" b="0" i="0" u="none" strike="noStrike" kern="0" cap="none" spc="0" normalizeH="0" baseline="30000" noProof="0" dirty="0">
              <a:ln>
                <a:noFill/>
              </a:ln>
              <a:solidFill>
                <a:srgbClr val="000032"/>
              </a:solidFill>
              <a:effectLst/>
              <a:uLnTx/>
              <a:uFillTx/>
            </a:endParaRPr>
          </a:p>
        </p:txBody>
      </p:sp>
      <p:grpSp>
        <p:nvGrpSpPr>
          <p:cNvPr id="69" name="Group 68">
            <a:extLst>
              <a:ext uri="{FF2B5EF4-FFF2-40B4-BE49-F238E27FC236}">
                <a16:creationId xmlns:a16="http://schemas.microsoft.com/office/drawing/2014/main" id="{C6003D19-9076-433E-FE7C-467FC6113FFE}"/>
              </a:ext>
            </a:extLst>
          </p:cNvPr>
          <p:cNvGrpSpPr/>
          <p:nvPr/>
        </p:nvGrpSpPr>
        <p:grpSpPr>
          <a:xfrm>
            <a:off x="9536633" y="2416048"/>
            <a:ext cx="2566724" cy="1057453"/>
            <a:chOff x="12446966" y="1721814"/>
            <a:chExt cx="2566724" cy="1057453"/>
          </a:xfrm>
        </p:grpSpPr>
        <p:grpSp>
          <p:nvGrpSpPr>
            <p:cNvPr id="70" name="Group 69">
              <a:extLst>
                <a:ext uri="{FF2B5EF4-FFF2-40B4-BE49-F238E27FC236}">
                  <a16:creationId xmlns:a16="http://schemas.microsoft.com/office/drawing/2014/main" id="{0FA46D97-8F0B-7906-F444-C9441BF45B68}"/>
                </a:ext>
              </a:extLst>
            </p:cNvPr>
            <p:cNvGrpSpPr/>
            <p:nvPr/>
          </p:nvGrpSpPr>
          <p:grpSpPr>
            <a:xfrm flipH="1">
              <a:off x="12525498" y="1721814"/>
              <a:ext cx="855377" cy="1038363"/>
              <a:chOff x="4475935" y="1323485"/>
              <a:chExt cx="855377" cy="1038363"/>
            </a:xfrm>
          </p:grpSpPr>
          <p:grpSp>
            <p:nvGrpSpPr>
              <p:cNvPr id="73" name="Group 72">
                <a:extLst>
                  <a:ext uri="{FF2B5EF4-FFF2-40B4-BE49-F238E27FC236}">
                    <a16:creationId xmlns:a16="http://schemas.microsoft.com/office/drawing/2014/main" id="{749DFBE0-10C4-9038-DFF1-5B33252255AC}"/>
                  </a:ext>
                </a:extLst>
              </p:cNvPr>
              <p:cNvGrpSpPr/>
              <p:nvPr/>
            </p:nvGrpSpPr>
            <p:grpSpPr>
              <a:xfrm>
                <a:off x="4475935" y="1323485"/>
                <a:ext cx="498228" cy="548011"/>
                <a:chOff x="4475935" y="1323485"/>
                <a:chExt cx="498228" cy="548011"/>
              </a:xfrm>
            </p:grpSpPr>
            <p:grpSp>
              <p:nvGrpSpPr>
                <p:cNvPr id="75" name="Group 74">
                  <a:extLst>
                    <a:ext uri="{FF2B5EF4-FFF2-40B4-BE49-F238E27FC236}">
                      <a16:creationId xmlns:a16="http://schemas.microsoft.com/office/drawing/2014/main" id="{458A5D74-6497-F5AF-3A31-7B6059D8A31F}"/>
                    </a:ext>
                  </a:extLst>
                </p:cNvPr>
                <p:cNvGrpSpPr/>
                <p:nvPr/>
              </p:nvGrpSpPr>
              <p:grpSpPr>
                <a:xfrm>
                  <a:off x="4475935" y="1323485"/>
                  <a:ext cx="249114" cy="548011"/>
                  <a:chOff x="4475935" y="1323485"/>
                  <a:chExt cx="249114" cy="548011"/>
                </a:xfrm>
              </p:grpSpPr>
              <p:cxnSp>
                <p:nvCxnSpPr>
                  <p:cNvPr id="80" name="Straight Connector 79">
                    <a:extLst>
                      <a:ext uri="{FF2B5EF4-FFF2-40B4-BE49-F238E27FC236}">
                        <a16:creationId xmlns:a16="http://schemas.microsoft.com/office/drawing/2014/main" id="{FF868CC4-9EE9-BB98-AF69-B21833847D98}"/>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5FF0AD-6F72-F8D7-688E-45A21993A376}"/>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C2D6BAE-368E-87BD-90C1-2AD5BE4DA5FD}"/>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DC33EED-B2C6-E014-BBEA-D7B1D2877539}"/>
                      </a:ext>
                    </a:extLst>
                  </p:cNvPr>
                  <p:cNvCxnSpPr/>
                  <p:nvPr/>
                </p:nvCxnSpPr>
                <p:spPr>
                  <a:xfrm>
                    <a:off x="4678739" y="1611675"/>
                    <a:ext cx="0" cy="137765"/>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55CC05C4-E91E-A83A-B6C0-29CCBB43FCA8}"/>
                    </a:ext>
                  </a:extLst>
                </p:cNvPr>
                <p:cNvGrpSpPr/>
                <p:nvPr/>
              </p:nvGrpSpPr>
              <p:grpSpPr>
                <a:xfrm flipH="1">
                  <a:off x="4725049" y="1323485"/>
                  <a:ext cx="249114" cy="548011"/>
                  <a:chOff x="4475935" y="1323485"/>
                  <a:chExt cx="249114" cy="548011"/>
                </a:xfrm>
              </p:grpSpPr>
              <p:cxnSp>
                <p:nvCxnSpPr>
                  <p:cNvPr id="77" name="Straight Connector 76">
                    <a:extLst>
                      <a:ext uri="{FF2B5EF4-FFF2-40B4-BE49-F238E27FC236}">
                        <a16:creationId xmlns:a16="http://schemas.microsoft.com/office/drawing/2014/main" id="{727EA92B-B267-DC73-F021-9663DBEE63F2}"/>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233BED5-46D0-20A4-5067-EE7568F5FFB4}"/>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73C7728-78CF-E208-18B5-AC6C751EA485}"/>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sp>
            <p:nvSpPr>
              <p:cNvPr id="74" name="Oval 73">
                <a:extLst>
                  <a:ext uri="{FF2B5EF4-FFF2-40B4-BE49-F238E27FC236}">
                    <a16:creationId xmlns:a16="http://schemas.microsoft.com/office/drawing/2014/main" id="{22EB80D1-26AA-2B4E-ABCA-8227413596EE}"/>
                  </a:ext>
                </a:extLst>
              </p:cNvPr>
              <p:cNvSpPr/>
              <p:nvPr/>
            </p:nvSpPr>
            <p:spPr>
              <a:xfrm>
                <a:off x="4724223" y="1754759"/>
                <a:ext cx="607089" cy="607089"/>
              </a:xfrm>
              <a:prstGeom prst="ellipse">
                <a:avLst/>
              </a:prstGeom>
              <a:solidFill>
                <a:schemeClr val="bg1"/>
              </a:solidFill>
              <a:ln w="19050" cap="rn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71" name="TextBox 70">
              <a:extLst>
                <a:ext uri="{FF2B5EF4-FFF2-40B4-BE49-F238E27FC236}">
                  <a16:creationId xmlns:a16="http://schemas.microsoft.com/office/drawing/2014/main" id="{D5CA6D90-A4BA-7322-41C9-2AFED1909DAA}"/>
                </a:ext>
              </a:extLst>
            </p:cNvPr>
            <p:cNvSpPr txBox="1"/>
            <p:nvPr/>
          </p:nvSpPr>
          <p:spPr>
            <a:xfrm>
              <a:off x="12446966" y="2310027"/>
              <a:ext cx="767035" cy="307777"/>
            </a:xfrm>
            <a:prstGeom prst="rect">
              <a:avLst/>
            </a:prstGeom>
            <a:noFill/>
            <a:ln w="19050">
              <a:noFill/>
            </a:ln>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Heebo"/>
                  <a:ea typeface="+mn-ea"/>
                  <a:cs typeface="Heebo"/>
                </a:rPr>
                <a:t>כ- </a:t>
              </a:r>
              <a:r>
                <a:rPr kumimoji="0" lang="en-US" sz="1400" b="1" i="0" u="none" strike="noStrike" kern="1200" cap="none" spc="-100" normalizeH="0" baseline="0" noProof="0" dirty="0">
                  <a:ln>
                    <a:noFill/>
                  </a:ln>
                  <a:solidFill>
                    <a:prstClr val="black"/>
                  </a:solidFill>
                  <a:effectLst/>
                  <a:uLnTx/>
                  <a:uFillTx/>
                  <a:latin typeface="Heebo"/>
                  <a:ea typeface="+mn-ea"/>
                  <a:cs typeface="Heebo"/>
                </a:rPr>
                <a:t>10.3</a:t>
              </a:r>
              <a:r>
                <a:rPr kumimoji="0" lang="en-US" sz="1050" b="1" i="0" u="none" strike="noStrike" kern="1200" cap="none" spc="-100" normalizeH="0" baseline="0" noProof="0" dirty="0">
                  <a:ln>
                    <a:noFill/>
                  </a:ln>
                  <a:solidFill>
                    <a:prstClr val="black"/>
                  </a:solidFill>
                  <a:effectLst/>
                  <a:uLnTx/>
                  <a:uFillTx/>
                  <a:latin typeface="Heebo"/>
                  <a:ea typeface="+mn-ea"/>
                  <a:cs typeface="Heebo"/>
                </a:rPr>
                <a:t>%</a:t>
              </a:r>
              <a:endParaRPr kumimoji="0" lang="en-IL" sz="1400" b="1" i="0" u="none" strike="noStrike" kern="1200" cap="none" spc="-100" normalizeH="0" baseline="0" noProof="0" dirty="0">
                <a:ln>
                  <a:noFill/>
                </a:ln>
                <a:solidFill>
                  <a:prstClr val="black"/>
                </a:solidFill>
                <a:effectLst/>
                <a:uLnTx/>
                <a:uFillTx/>
                <a:latin typeface="Heebo"/>
                <a:ea typeface="+mn-ea"/>
                <a:cs typeface="Heebo"/>
              </a:endParaRPr>
            </a:p>
          </p:txBody>
        </p:sp>
        <p:sp>
          <p:nvSpPr>
            <p:cNvPr id="72" name="מלבן 1">
              <a:extLst>
                <a:ext uri="{FF2B5EF4-FFF2-40B4-BE49-F238E27FC236}">
                  <a16:creationId xmlns:a16="http://schemas.microsoft.com/office/drawing/2014/main" id="{A0B3260B-41BB-266C-E4ED-59E519E3B5A6}"/>
                </a:ext>
              </a:extLst>
            </p:cNvPr>
            <p:cNvSpPr/>
            <p:nvPr/>
          </p:nvSpPr>
          <p:spPr>
            <a:xfrm>
              <a:off x="13343625" y="2256047"/>
              <a:ext cx="1670065" cy="523220"/>
            </a:xfrm>
            <a:prstGeom prst="rect">
              <a:avLst/>
            </a:prstGeom>
            <a:ln w="19050">
              <a:noFill/>
            </a:ln>
          </p:spPr>
          <p:txBody>
            <a:bodyPr wrap="square" anchor="ctr">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1400" dirty="0">
                  <a:solidFill>
                    <a:srgbClr val="000032"/>
                  </a:solidFill>
                  <a:latin typeface="Heebo"/>
                  <a:cs typeface="Heebo"/>
                </a:rPr>
                <a:t>Increase in Same Store NOI</a:t>
              </a:r>
              <a:endParaRPr kumimoji="0" lang="en-US" sz="1400" b="0" i="0" u="none" strike="noStrike" kern="1200" cap="none" spc="0" normalizeH="0" baseline="0" noProof="0" dirty="0">
                <a:ln>
                  <a:noFill/>
                </a:ln>
                <a:solidFill>
                  <a:srgbClr val="000032"/>
                </a:solidFill>
                <a:effectLst/>
                <a:uLnTx/>
                <a:uFillTx/>
                <a:latin typeface="Heebo"/>
                <a:ea typeface="+mn-ea"/>
                <a:cs typeface="Heebo" panose="00000500000000000000" pitchFamily="2" charset="-79"/>
              </a:endParaRPr>
            </a:p>
          </p:txBody>
        </p:sp>
      </p:grpSp>
      <p:grpSp>
        <p:nvGrpSpPr>
          <p:cNvPr id="84" name="Group 83">
            <a:extLst>
              <a:ext uri="{FF2B5EF4-FFF2-40B4-BE49-F238E27FC236}">
                <a16:creationId xmlns:a16="http://schemas.microsoft.com/office/drawing/2014/main" id="{85EFBC5E-FFFC-0120-8953-35C7DE0B8036}"/>
              </a:ext>
            </a:extLst>
          </p:cNvPr>
          <p:cNvGrpSpPr/>
          <p:nvPr/>
        </p:nvGrpSpPr>
        <p:grpSpPr>
          <a:xfrm>
            <a:off x="3374874" y="2448278"/>
            <a:ext cx="2662420" cy="1108715"/>
            <a:chOff x="12446966" y="1721814"/>
            <a:chExt cx="2662420" cy="1108715"/>
          </a:xfrm>
        </p:grpSpPr>
        <p:grpSp>
          <p:nvGrpSpPr>
            <p:cNvPr id="85" name="Group 84">
              <a:extLst>
                <a:ext uri="{FF2B5EF4-FFF2-40B4-BE49-F238E27FC236}">
                  <a16:creationId xmlns:a16="http://schemas.microsoft.com/office/drawing/2014/main" id="{42684917-4193-FBBA-F18C-B748F52FE0F2}"/>
                </a:ext>
              </a:extLst>
            </p:cNvPr>
            <p:cNvGrpSpPr/>
            <p:nvPr/>
          </p:nvGrpSpPr>
          <p:grpSpPr>
            <a:xfrm flipH="1">
              <a:off x="12525498" y="1721814"/>
              <a:ext cx="855377" cy="1038363"/>
              <a:chOff x="4475935" y="1323485"/>
              <a:chExt cx="855377" cy="1038363"/>
            </a:xfrm>
          </p:grpSpPr>
          <p:grpSp>
            <p:nvGrpSpPr>
              <p:cNvPr id="88" name="Group 87">
                <a:extLst>
                  <a:ext uri="{FF2B5EF4-FFF2-40B4-BE49-F238E27FC236}">
                    <a16:creationId xmlns:a16="http://schemas.microsoft.com/office/drawing/2014/main" id="{DDEC31D4-BE6B-42CB-0875-8F8D69B939A4}"/>
                  </a:ext>
                </a:extLst>
              </p:cNvPr>
              <p:cNvGrpSpPr/>
              <p:nvPr/>
            </p:nvGrpSpPr>
            <p:grpSpPr>
              <a:xfrm>
                <a:off x="4475935" y="1323485"/>
                <a:ext cx="498228" cy="548011"/>
                <a:chOff x="4475935" y="1323485"/>
                <a:chExt cx="498228" cy="548011"/>
              </a:xfrm>
            </p:grpSpPr>
            <p:grpSp>
              <p:nvGrpSpPr>
                <p:cNvPr id="90" name="Group 89">
                  <a:extLst>
                    <a:ext uri="{FF2B5EF4-FFF2-40B4-BE49-F238E27FC236}">
                      <a16:creationId xmlns:a16="http://schemas.microsoft.com/office/drawing/2014/main" id="{DF63BBF3-3655-1BD2-CA97-0C5D40BD6183}"/>
                    </a:ext>
                  </a:extLst>
                </p:cNvPr>
                <p:cNvGrpSpPr/>
                <p:nvPr/>
              </p:nvGrpSpPr>
              <p:grpSpPr>
                <a:xfrm>
                  <a:off x="4475935" y="1323485"/>
                  <a:ext cx="249114" cy="548011"/>
                  <a:chOff x="4475935" y="1323485"/>
                  <a:chExt cx="249114" cy="548011"/>
                </a:xfrm>
              </p:grpSpPr>
              <p:cxnSp>
                <p:nvCxnSpPr>
                  <p:cNvPr id="95" name="Straight Connector 94">
                    <a:extLst>
                      <a:ext uri="{FF2B5EF4-FFF2-40B4-BE49-F238E27FC236}">
                        <a16:creationId xmlns:a16="http://schemas.microsoft.com/office/drawing/2014/main" id="{4483890B-4F67-D0B5-7FB2-F2B15715569D}"/>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96B3EC9B-1B3E-D7D3-613D-DF407BD5615E}"/>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F524758-3BAE-8568-F3C6-223CE209DCEA}"/>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ED98DF7-9697-42EF-CA1B-8E978DBA4C96}"/>
                      </a:ext>
                    </a:extLst>
                  </p:cNvPr>
                  <p:cNvCxnSpPr/>
                  <p:nvPr/>
                </p:nvCxnSpPr>
                <p:spPr>
                  <a:xfrm>
                    <a:off x="4678739" y="1611675"/>
                    <a:ext cx="0" cy="137765"/>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02C42822-E814-15C2-73D9-43C856471D80}"/>
                    </a:ext>
                  </a:extLst>
                </p:cNvPr>
                <p:cNvGrpSpPr/>
                <p:nvPr/>
              </p:nvGrpSpPr>
              <p:grpSpPr>
                <a:xfrm flipH="1">
                  <a:off x="4725049" y="1323485"/>
                  <a:ext cx="249114" cy="548011"/>
                  <a:chOff x="4475935" y="1323485"/>
                  <a:chExt cx="249114" cy="548011"/>
                </a:xfrm>
              </p:grpSpPr>
              <p:cxnSp>
                <p:nvCxnSpPr>
                  <p:cNvPr id="92" name="Straight Connector 91">
                    <a:extLst>
                      <a:ext uri="{FF2B5EF4-FFF2-40B4-BE49-F238E27FC236}">
                        <a16:creationId xmlns:a16="http://schemas.microsoft.com/office/drawing/2014/main" id="{40C18FF1-5ABA-4516-3A5C-34653BBC137A}"/>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2596A1C-C25C-315F-0401-E0CD13DBBB21}"/>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A32EFBE-8536-A3E5-7E08-F96D67D1C29B}"/>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sp>
            <p:nvSpPr>
              <p:cNvPr id="89" name="Oval 88">
                <a:extLst>
                  <a:ext uri="{FF2B5EF4-FFF2-40B4-BE49-F238E27FC236}">
                    <a16:creationId xmlns:a16="http://schemas.microsoft.com/office/drawing/2014/main" id="{F042520A-FA3B-68BA-6E2F-1BB59DE494ED}"/>
                  </a:ext>
                </a:extLst>
              </p:cNvPr>
              <p:cNvSpPr/>
              <p:nvPr/>
            </p:nvSpPr>
            <p:spPr>
              <a:xfrm>
                <a:off x="4724223" y="1754759"/>
                <a:ext cx="607089" cy="607089"/>
              </a:xfrm>
              <a:prstGeom prst="ellipse">
                <a:avLst/>
              </a:prstGeom>
              <a:solidFill>
                <a:schemeClr val="bg1"/>
              </a:solidFill>
              <a:ln w="19050" cap="rn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86" name="TextBox 85">
              <a:extLst>
                <a:ext uri="{FF2B5EF4-FFF2-40B4-BE49-F238E27FC236}">
                  <a16:creationId xmlns:a16="http://schemas.microsoft.com/office/drawing/2014/main" id="{E8FFAE1C-1B97-71A4-A10D-253B3E78DA20}"/>
                </a:ext>
              </a:extLst>
            </p:cNvPr>
            <p:cNvSpPr txBox="1"/>
            <p:nvPr/>
          </p:nvSpPr>
          <p:spPr>
            <a:xfrm>
              <a:off x="12446966" y="2310027"/>
              <a:ext cx="767035" cy="307777"/>
            </a:xfrm>
            <a:prstGeom prst="rect">
              <a:avLst/>
            </a:prstGeom>
            <a:noFill/>
            <a:ln w="19050">
              <a:noFill/>
            </a:ln>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Heebo"/>
                  <a:ea typeface="+mn-ea"/>
                  <a:cs typeface="Heebo"/>
                </a:rPr>
                <a:t>כ- </a:t>
              </a:r>
              <a:r>
                <a:rPr kumimoji="0" lang="en-US" sz="1400" b="1" i="0" u="none" strike="noStrike" kern="1200" cap="none" spc="-100" normalizeH="0" baseline="0" noProof="0" dirty="0">
                  <a:ln>
                    <a:noFill/>
                  </a:ln>
                  <a:solidFill>
                    <a:prstClr val="black"/>
                  </a:solidFill>
                  <a:effectLst/>
                  <a:uLnTx/>
                  <a:uFillTx/>
                  <a:latin typeface="Heebo"/>
                  <a:ea typeface="+mn-ea"/>
                  <a:cs typeface="Heebo"/>
                </a:rPr>
                <a:t>5.4</a:t>
              </a:r>
              <a:r>
                <a:rPr kumimoji="0" lang="en-US" sz="1050" b="1" i="0" u="none" strike="noStrike" kern="1200" cap="none" spc="-100" normalizeH="0" baseline="0" noProof="0" dirty="0">
                  <a:ln>
                    <a:noFill/>
                  </a:ln>
                  <a:solidFill>
                    <a:prstClr val="black"/>
                  </a:solidFill>
                  <a:effectLst/>
                  <a:uLnTx/>
                  <a:uFillTx/>
                  <a:latin typeface="Heebo"/>
                  <a:ea typeface="+mn-ea"/>
                  <a:cs typeface="Heebo"/>
                </a:rPr>
                <a:t>%</a:t>
              </a:r>
              <a:endParaRPr kumimoji="0" lang="en-IL" sz="1400" b="1" i="0" u="none" strike="noStrike" kern="1200" cap="none" spc="-100" normalizeH="0" baseline="0" noProof="0" dirty="0">
                <a:ln>
                  <a:noFill/>
                </a:ln>
                <a:solidFill>
                  <a:prstClr val="black"/>
                </a:solidFill>
                <a:effectLst/>
                <a:uLnTx/>
                <a:uFillTx/>
                <a:latin typeface="Heebo"/>
                <a:ea typeface="+mn-ea"/>
                <a:cs typeface="Heebo"/>
              </a:endParaRPr>
            </a:p>
          </p:txBody>
        </p:sp>
        <p:sp>
          <p:nvSpPr>
            <p:cNvPr id="87" name="מלבן 1">
              <a:extLst>
                <a:ext uri="{FF2B5EF4-FFF2-40B4-BE49-F238E27FC236}">
                  <a16:creationId xmlns:a16="http://schemas.microsoft.com/office/drawing/2014/main" id="{4B380CC8-29EE-7E3D-13A9-8BCA09369A52}"/>
                </a:ext>
              </a:extLst>
            </p:cNvPr>
            <p:cNvSpPr/>
            <p:nvPr/>
          </p:nvSpPr>
          <p:spPr>
            <a:xfrm>
              <a:off x="13312310" y="2091865"/>
              <a:ext cx="1797076" cy="738664"/>
            </a:xfrm>
            <a:prstGeom prst="rect">
              <a:avLst/>
            </a:prstGeom>
            <a:ln w="19050">
              <a:noFill/>
            </a:ln>
          </p:spPr>
          <p:txBody>
            <a:bodyPr wrap="square" anchor="ctr">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1400" kern="0" dirty="0">
                  <a:solidFill>
                    <a:srgbClr val="000032"/>
                  </a:solidFill>
                </a:rPr>
                <a:t>Average increase in visitor traffic this quarter*</a:t>
              </a:r>
              <a:endParaRPr kumimoji="0" lang="he-IL" sz="1400" b="0" i="0" u="none" strike="noStrike" kern="0" cap="none" spc="0" normalizeH="0" baseline="0" noProof="0" dirty="0">
                <a:ln>
                  <a:noFill/>
                </a:ln>
                <a:solidFill>
                  <a:srgbClr val="000032"/>
                </a:solidFill>
                <a:effectLst/>
                <a:uLnTx/>
                <a:uFillTx/>
              </a:endParaRPr>
            </a:p>
          </p:txBody>
        </p:sp>
      </p:grpSp>
      <p:grpSp>
        <p:nvGrpSpPr>
          <p:cNvPr id="99" name="Group 98">
            <a:extLst>
              <a:ext uri="{FF2B5EF4-FFF2-40B4-BE49-F238E27FC236}">
                <a16:creationId xmlns:a16="http://schemas.microsoft.com/office/drawing/2014/main" id="{21629C9C-42CA-373F-A0B0-6A00190334C2}"/>
              </a:ext>
            </a:extLst>
          </p:cNvPr>
          <p:cNvGrpSpPr/>
          <p:nvPr/>
        </p:nvGrpSpPr>
        <p:grpSpPr>
          <a:xfrm>
            <a:off x="814274" y="4797757"/>
            <a:ext cx="3016972" cy="329069"/>
            <a:chOff x="1340807" y="4641559"/>
            <a:chExt cx="3016972" cy="329069"/>
          </a:xfrm>
        </p:grpSpPr>
        <p:grpSp>
          <p:nvGrpSpPr>
            <p:cNvPr id="100" name="Group 99">
              <a:extLst>
                <a:ext uri="{FF2B5EF4-FFF2-40B4-BE49-F238E27FC236}">
                  <a16:creationId xmlns:a16="http://schemas.microsoft.com/office/drawing/2014/main" id="{DB38FD1C-14C6-D2CE-FDB1-E175B65FAF41}"/>
                </a:ext>
              </a:extLst>
            </p:cNvPr>
            <p:cNvGrpSpPr/>
            <p:nvPr/>
          </p:nvGrpSpPr>
          <p:grpSpPr>
            <a:xfrm>
              <a:off x="1340807" y="4641559"/>
              <a:ext cx="2893732" cy="329069"/>
              <a:chOff x="8861575" y="5139341"/>
              <a:chExt cx="2893732" cy="329069"/>
            </a:xfrm>
          </p:grpSpPr>
          <p:grpSp>
            <p:nvGrpSpPr>
              <p:cNvPr id="105" name="Group 104">
                <a:extLst>
                  <a:ext uri="{FF2B5EF4-FFF2-40B4-BE49-F238E27FC236}">
                    <a16:creationId xmlns:a16="http://schemas.microsoft.com/office/drawing/2014/main" id="{1297BA53-2FAE-27ED-2DAA-8DA52686859D}"/>
                  </a:ext>
                </a:extLst>
              </p:cNvPr>
              <p:cNvGrpSpPr/>
              <p:nvPr/>
            </p:nvGrpSpPr>
            <p:grpSpPr>
              <a:xfrm>
                <a:off x="9003234" y="5175942"/>
                <a:ext cx="1450965" cy="292468"/>
                <a:chOff x="9011369" y="4507364"/>
                <a:chExt cx="1450965" cy="292468"/>
              </a:xfrm>
            </p:grpSpPr>
            <p:sp>
              <p:nvSpPr>
                <p:cNvPr id="110" name="TextBox 25">
                  <a:extLst>
                    <a:ext uri="{FF2B5EF4-FFF2-40B4-BE49-F238E27FC236}">
                      <a16:creationId xmlns:a16="http://schemas.microsoft.com/office/drawing/2014/main" id="{D30C2D4A-8297-BC15-50D3-167A845C23D7}"/>
                    </a:ext>
                  </a:extLst>
                </p:cNvPr>
                <p:cNvSpPr txBox="1"/>
                <p:nvPr/>
              </p:nvSpPr>
              <p:spPr>
                <a:xfrm>
                  <a:off x="9719849" y="450736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Israel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11" name="TextBox 25">
                  <a:extLst>
                    <a:ext uri="{FF2B5EF4-FFF2-40B4-BE49-F238E27FC236}">
                      <a16:creationId xmlns:a16="http://schemas.microsoft.com/office/drawing/2014/main" id="{772B1E73-3E31-3361-E613-24699A14CD01}"/>
                    </a:ext>
                  </a:extLst>
                </p:cNvPr>
                <p:cNvSpPr txBox="1"/>
                <p:nvPr/>
              </p:nvSpPr>
              <p:spPr>
                <a:xfrm>
                  <a:off x="9011369" y="450736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Brazil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grpSp>
          <p:cxnSp>
            <p:nvCxnSpPr>
              <p:cNvPr id="107" name="Straight Connector 106">
                <a:extLst>
                  <a:ext uri="{FF2B5EF4-FFF2-40B4-BE49-F238E27FC236}">
                    <a16:creationId xmlns:a16="http://schemas.microsoft.com/office/drawing/2014/main" id="{5F40E447-6C07-99ED-2FB4-5D97B42A0BF3}"/>
                  </a:ext>
                </a:extLst>
              </p:cNvPr>
              <p:cNvCxnSpPr>
                <a:cxnSpLocks/>
              </p:cNvCxnSpPr>
              <p:nvPr/>
            </p:nvCxnSpPr>
            <p:spPr>
              <a:xfrm flipV="1">
                <a:off x="8861575" y="5139341"/>
                <a:ext cx="2893732" cy="11546"/>
              </a:xfrm>
              <a:prstGeom prst="line">
                <a:avLst/>
              </a:prstGeom>
              <a:noFill/>
              <a:ln w="6350" cap="flat" cmpd="sng" algn="ctr">
                <a:solidFill>
                  <a:srgbClr val="2F6DE9"/>
                </a:solidFill>
                <a:prstDash val="solid"/>
                <a:miter lim="800000"/>
              </a:ln>
              <a:effectLst/>
            </p:spPr>
          </p:cxnSp>
        </p:grpSp>
        <p:sp>
          <p:nvSpPr>
            <p:cNvPr id="101" name="TextBox 25">
              <a:extLst>
                <a:ext uri="{FF2B5EF4-FFF2-40B4-BE49-F238E27FC236}">
                  <a16:creationId xmlns:a16="http://schemas.microsoft.com/office/drawing/2014/main" id="{8D8D7406-C255-5853-4E33-6663A6DDA6C3}"/>
                </a:ext>
              </a:extLst>
            </p:cNvPr>
            <p:cNvSpPr txBox="1"/>
            <p:nvPr/>
          </p:nvSpPr>
          <p:spPr>
            <a:xfrm>
              <a:off x="2886819" y="4678160"/>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North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03" name="TextBox 25">
              <a:extLst>
                <a:ext uri="{FF2B5EF4-FFF2-40B4-BE49-F238E27FC236}">
                  <a16:creationId xmlns:a16="http://schemas.microsoft.com/office/drawing/2014/main" id="{656AF89F-F233-FF99-2758-E8A8AD4D6C84}"/>
                </a:ext>
              </a:extLst>
            </p:cNvPr>
            <p:cNvSpPr txBox="1"/>
            <p:nvPr/>
          </p:nvSpPr>
          <p:spPr>
            <a:xfrm>
              <a:off x="3557338" y="4669046"/>
              <a:ext cx="800441"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Central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grpSp>
      <p:sp>
        <p:nvSpPr>
          <p:cNvPr id="112" name="מלבן 6">
            <a:extLst>
              <a:ext uri="{FF2B5EF4-FFF2-40B4-BE49-F238E27FC236}">
                <a16:creationId xmlns:a16="http://schemas.microsoft.com/office/drawing/2014/main" id="{F53BB39C-BEA0-17D3-1969-54246C1FAA6F}"/>
              </a:ext>
            </a:extLst>
          </p:cNvPr>
          <p:cNvSpPr/>
          <p:nvPr/>
        </p:nvSpPr>
        <p:spPr>
          <a:xfrm>
            <a:off x="359158" y="3817429"/>
            <a:ext cx="5603136" cy="400110"/>
          </a:xfrm>
          <a:prstGeom prst="rect">
            <a:avLst/>
          </a:prstGeom>
        </p:spPr>
        <p:txBody>
          <a:bodyPr wrap="square">
            <a:spAutoFit/>
          </a:bodyPr>
          <a:lstStyle/>
          <a:p>
            <a:pPr lvl="0" algn="l">
              <a:defRPr/>
            </a:pPr>
            <a:r>
              <a:rPr lang="en-US" sz="2000" kern="0" dirty="0">
                <a:solidFill>
                  <a:srgbClr val="000032"/>
                </a:solidFill>
              </a:rPr>
              <a:t>Increase In Tenant Sales This Quarter</a:t>
            </a:r>
            <a:r>
              <a:rPr lang="en-US" sz="2000" kern="0" baseline="30000" dirty="0">
                <a:solidFill>
                  <a:srgbClr val="000032"/>
                </a:solidFill>
              </a:rPr>
              <a:t>*</a:t>
            </a:r>
            <a:endParaRPr kumimoji="0" lang="he-IL" sz="2000" b="0" i="0" u="none" strike="noStrike" kern="0" cap="none" spc="0" normalizeH="0" baseline="30000" noProof="0" dirty="0">
              <a:ln>
                <a:noFill/>
              </a:ln>
              <a:solidFill>
                <a:srgbClr val="000032"/>
              </a:solidFill>
              <a:effectLst/>
              <a:uLnTx/>
              <a:uFillTx/>
            </a:endParaRPr>
          </a:p>
        </p:txBody>
      </p:sp>
      <p:grpSp>
        <p:nvGrpSpPr>
          <p:cNvPr id="113" name="Group 112">
            <a:extLst>
              <a:ext uri="{FF2B5EF4-FFF2-40B4-BE49-F238E27FC236}">
                <a16:creationId xmlns:a16="http://schemas.microsoft.com/office/drawing/2014/main" id="{E795911E-37BB-7880-5ABD-CCF6B3672A77}"/>
              </a:ext>
            </a:extLst>
          </p:cNvPr>
          <p:cNvGrpSpPr/>
          <p:nvPr/>
        </p:nvGrpSpPr>
        <p:grpSpPr>
          <a:xfrm>
            <a:off x="3266194" y="5174727"/>
            <a:ext cx="2800504" cy="1191632"/>
            <a:chOff x="12446966" y="1721814"/>
            <a:chExt cx="2800504" cy="1191632"/>
          </a:xfrm>
        </p:grpSpPr>
        <p:grpSp>
          <p:nvGrpSpPr>
            <p:cNvPr id="114" name="Group 113">
              <a:extLst>
                <a:ext uri="{FF2B5EF4-FFF2-40B4-BE49-F238E27FC236}">
                  <a16:creationId xmlns:a16="http://schemas.microsoft.com/office/drawing/2014/main" id="{7DF12A75-9CDE-6CD8-8467-98849550A4E9}"/>
                </a:ext>
              </a:extLst>
            </p:cNvPr>
            <p:cNvGrpSpPr/>
            <p:nvPr/>
          </p:nvGrpSpPr>
          <p:grpSpPr>
            <a:xfrm flipH="1">
              <a:off x="12525498" y="1721814"/>
              <a:ext cx="855377" cy="1038363"/>
              <a:chOff x="4475935" y="1323485"/>
              <a:chExt cx="855377" cy="1038363"/>
            </a:xfrm>
          </p:grpSpPr>
          <p:grpSp>
            <p:nvGrpSpPr>
              <p:cNvPr id="117" name="Group 116">
                <a:extLst>
                  <a:ext uri="{FF2B5EF4-FFF2-40B4-BE49-F238E27FC236}">
                    <a16:creationId xmlns:a16="http://schemas.microsoft.com/office/drawing/2014/main" id="{0C4F4319-3CC8-2984-E38C-D336393AD7E4}"/>
                  </a:ext>
                </a:extLst>
              </p:cNvPr>
              <p:cNvGrpSpPr/>
              <p:nvPr/>
            </p:nvGrpSpPr>
            <p:grpSpPr>
              <a:xfrm>
                <a:off x="4475935" y="1323485"/>
                <a:ext cx="498228" cy="548011"/>
                <a:chOff x="4475935" y="1323485"/>
                <a:chExt cx="498228" cy="548011"/>
              </a:xfrm>
            </p:grpSpPr>
            <p:grpSp>
              <p:nvGrpSpPr>
                <p:cNvPr id="120" name="Group 119">
                  <a:extLst>
                    <a:ext uri="{FF2B5EF4-FFF2-40B4-BE49-F238E27FC236}">
                      <a16:creationId xmlns:a16="http://schemas.microsoft.com/office/drawing/2014/main" id="{682A8F1C-343F-2679-2E1A-421688BC2726}"/>
                    </a:ext>
                  </a:extLst>
                </p:cNvPr>
                <p:cNvGrpSpPr/>
                <p:nvPr/>
              </p:nvGrpSpPr>
              <p:grpSpPr>
                <a:xfrm>
                  <a:off x="4475935" y="1323485"/>
                  <a:ext cx="249114" cy="548011"/>
                  <a:chOff x="4475935" y="1323485"/>
                  <a:chExt cx="249114" cy="548011"/>
                </a:xfrm>
              </p:grpSpPr>
              <p:cxnSp>
                <p:nvCxnSpPr>
                  <p:cNvPr id="128" name="Straight Connector 127">
                    <a:extLst>
                      <a:ext uri="{FF2B5EF4-FFF2-40B4-BE49-F238E27FC236}">
                        <a16:creationId xmlns:a16="http://schemas.microsoft.com/office/drawing/2014/main" id="{171AECDE-B4B3-1E75-A334-6DC5108B46F9}"/>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6152118-7807-5919-D767-2F48AE657005}"/>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A80B988-4A3B-B129-93AD-3242BD7F4BB6}"/>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2C7BA2BB-2A81-D4A4-66A5-99E6790568AF}"/>
                      </a:ext>
                    </a:extLst>
                  </p:cNvPr>
                  <p:cNvCxnSpPr/>
                  <p:nvPr/>
                </p:nvCxnSpPr>
                <p:spPr>
                  <a:xfrm>
                    <a:off x="4678739" y="1611675"/>
                    <a:ext cx="0" cy="137765"/>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CBCDB956-9267-A6BD-9430-593AB29AE7B2}"/>
                    </a:ext>
                  </a:extLst>
                </p:cNvPr>
                <p:cNvGrpSpPr/>
                <p:nvPr/>
              </p:nvGrpSpPr>
              <p:grpSpPr>
                <a:xfrm flipH="1">
                  <a:off x="4725049" y="1323485"/>
                  <a:ext cx="249114" cy="548011"/>
                  <a:chOff x="4475935" y="1323485"/>
                  <a:chExt cx="249114" cy="548011"/>
                </a:xfrm>
              </p:grpSpPr>
              <p:cxnSp>
                <p:nvCxnSpPr>
                  <p:cNvPr id="125" name="Straight Connector 124">
                    <a:extLst>
                      <a:ext uri="{FF2B5EF4-FFF2-40B4-BE49-F238E27FC236}">
                        <a16:creationId xmlns:a16="http://schemas.microsoft.com/office/drawing/2014/main" id="{C4CEC43D-0808-67BE-9495-C09D8C8C4E4A}"/>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5E85A035-74B1-CFF8-ED6E-DABBF5E6A92D}"/>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F7D7F81-B0DC-BE01-5CB6-ACF88E4A9555}"/>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sp>
            <p:nvSpPr>
              <p:cNvPr id="119" name="Oval 118">
                <a:extLst>
                  <a:ext uri="{FF2B5EF4-FFF2-40B4-BE49-F238E27FC236}">
                    <a16:creationId xmlns:a16="http://schemas.microsoft.com/office/drawing/2014/main" id="{E2B0AA11-E8B7-C663-C49D-CA9FC3CC58AC}"/>
                  </a:ext>
                </a:extLst>
              </p:cNvPr>
              <p:cNvSpPr/>
              <p:nvPr/>
            </p:nvSpPr>
            <p:spPr>
              <a:xfrm>
                <a:off x="4724223" y="1754759"/>
                <a:ext cx="607089" cy="607089"/>
              </a:xfrm>
              <a:prstGeom prst="ellipse">
                <a:avLst/>
              </a:prstGeom>
              <a:solidFill>
                <a:schemeClr val="bg1"/>
              </a:solidFill>
              <a:ln w="19050" cap="rn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115" name="TextBox 114">
              <a:extLst>
                <a:ext uri="{FF2B5EF4-FFF2-40B4-BE49-F238E27FC236}">
                  <a16:creationId xmlns:a16="http://schemas.microsoft.com/office/drawing/2014/main" id="{AE93722B-AED5-5D35-C9BB-4BECE9274145}"/>
                </a:ext>
              </a:extLst>
            </p:cNvPr>
            <p:cNvSpPr txBox="1"/>
            <p:nvPr/>
          </p:nvSpPr>
          <p:spPr>
            <a:xfrm>
              <a:off x="12446966" y="2310027"/>
              <a:ext cx="767035" cy="307777"/>
            </a:xfrm>
            <a:prstGeom prst="rect">
              <a:avLst/>
            </a:prstGeom>
            <a:noFill/>
            <a:ln w="19050">
              <a:noFill/>
            </a:ln>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Heebo"/>
                  <a:ea typeface="+mn-ea"/>
                  <a:cs typeface="Heebo"/>
                </a:rPr>
                <a:t>כ- </a:t>
              </a:r>
              <a:r>
                <a:rPr kumimoji="0" lang="en-US" sz="1400" b="1" i="0" u="none" strike="noStrike" kern="1200" cap="none" spc="-100" normalizeH="0" baseline="0" noProof="0" dirty="0">
                  <a:ln>
                    <a:noFill/>
                  </a:ln>
                  <a:solidFill>
                    <a:prstClr val="black"/>
                  </a:solidFill>
                  <a:effectLst/>
                  <a:uLnTx/>
                  <a:uFillTx/>
                  <a:latin typeface="Heebo"/>
                  <a:ea typeface="+mn-ea"/>
                  <a:cs typeface="Heebo"/>
                </a:rPr>
                <a:t>7.1</a:t>
              </a:r>
              <a:r>
                <a:rPr kumimoji="0" lang="en-US" sz="1050" b="1" i="0" u="none" strike="noStrike" kern="1200" cap="none" spc="-100" normalizeH="0" baseline="0" noProof="0" dirty="0">
                  <a:ln>
                    <a:noFill/>
                  </a:ln>
                  <a:solidFill>
                    <a:prstClr val="black"/>
                  </a:solidFill>
                  <a:effectLst/>
                  <a:uLnTx/>
                  <a:uFillTx/>
                  <a:latin typeface="Heebo"/>
                  <a:ea typeface="+mn-ea"/>
                  <a:cs typeface="Heebo"/>
                </a:rPr>
                <a:t>%</a:t>
              </a:r>
              <a:endParaRPr kumimoji="0" lang="en-IL" sz="1400" b="1" i="0" u="none" strike="noStrike" kern="1200" cap="none" spc="-100" normalizeH="0" baseline="0" noProof="0" dirty="0">
                <a:ln>
                  <a:noFill/>
                </a:ln>
                <a:solidFill>
                  <a:prstClr val="black"/>
                </a:solidFill>
                <a:effectLst/>
                <a:uLnTx/>
                <a:uFillTx/>
                <a:latin typeface="Heebo"/>
                <a:ea typeface="+mn-ea"/>
                <a:cs typeface="Heebo"/>
              </a:endParaRPr>
            </a:p>
          </p:txBody>
        </p:sp>
        <p:sp>
          <p:nvSpPr>
            <p:cNvPr id="116" name="מלבן 1">
              <a:extLst>
                <a:ext uri="{FF2B5EF4-FFF2-40B4-BE49-F238E27FC236}">
                  <a16:creationId xmlns:a16="http://schemas.microsoft.com/office/drawing/2014/main" id="{3865EB42-D955-8C03-6B60-F6D8857619B6}"/>
                </a:ext>
              </a:extLst>
            </p:cNvPr>
            <p:cNvSpPr/>
            <p:nvPr/>
          </p:nvSpPr>
          <p:spPr>
            <a:xfrm>
              <a:off x="13347230" y="2174782"/>
              <a:ext cx="1900240" cy="738664"/>
            </a:xfrm>
            <a:prstGeom prst="rect">
              <a:avLst/>
            </a:prstGeom>
            <a:ln w="19050">
              <a:noFill/>
            </a:ln>
          </p:spPr>
          <p:txBody>
            <a:bodyPr wrap="square" anchor="ctr">
              <a:spAutoFit/>
            </a:bodyPr>
            <a:lstStyle/>
            <a:p>
              <a:pPr lvl="0" algn="l">
                <a:defRPr/>
              </a:pPr>
              <a:r>
                <a:rPr lang="en-US" sz="1400" kern="0" dirty="0">
                  <a:solidFill>
                    <a:srgbClr val="000032"/>
                  </a:solidFill>
                </a:rPr>
                <a:t>Average increase in tenant Sales this quarter</a:t>
              </a:r>
              <a:endParaRPr kumimoji="0" lang="he-IL" sz="1400" b="0" i="0" u="none" strike="noStrike" kern="0" cap="none" spc="0" normalizeH="0" baseline="0" noProof="0" dirty="0">
                <a:ln>
                  <a:noFill/>
                </a:ln>
                <a:solidFill>
                  <a:srgbClr val="000032"/>
                </a:solidFill>
                <a:effectLst/>
                <a:uLnTx/>
                <a:uFillTx/>
              </a:endParaRPr>
            </a:p>
          </p:txBody>
        </p:sp>
      </p:grpSp>
      <p:sp>
        <p:nvSpPr>
          <p:cNvPr id="132" name="מלבן 4">
            <a:extLst>
              <a:ext uri="{FF2B5EF4-FFF2-40B4-BE49-F238E27FC236}">
                <a16:creationId xmlns:a16="http://schemas.microsoft.com/office/drawing/2014/main" id="{346B7A1D-BF3C-103E-4257-3BF28792DAC8}"/>
              </a:ext>
            </a:extLst>
          </p:cNvPr>
          <p:cNvSpPr/>
          <p:nvPr/>
        </p:nvSpPr>
        <p:spPr>
          <a:xfrm>
            <a:off x="6442238" y="3721678"/>
            <a:ext cx="4735792" cy="584775"/>
          </a:xfrm>
          <a:prstGeom prst="rect">
            <a:avLst/>
          </a:prstGeom>
        </p:spPr>
        <p:txBody>
          <a:bodyPr wrap="square">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2000" dirty="0">
                <a:solidFill>
                  <a:srgbClr val="000032"/>
                </a:solidFill>
                <a:latin typeface="Heebo"/>
                <a:cs typeface="Heebo"/>
              </a:rPr>
              <a:t>Increase In Average Rent Price Per Sqm</a:t>
            </a:r>
            <a:endParaRPr kumimoji="0" lang="en-US" sz="2000" b="0" i="0" u="none" strike="noStrike" kern="1200" cap="none" spc="0" normalizeH="0" baseline="0" noProof="0" dirty="0">
              <a:ln>
                <a:noFill/>
              </a:ln>
              <a:solidFill>
                <a:srgbClr val="000032"/>
              </a:solidFill>
              <a:effectLst/>
              <a:uLnTx/>
              <a:uFillTx/>
              <a:latin typeface="Heebo"/>
              <a:cs typeface="Heebo"/>
            </a:endParaRPr>
          </a:p>
          <a:p>
            <a:pPr marL="0" marR="0" lvl="0" indent="0" algn="l" defTabSz="1219031" rtl="1" eaLnBrk="1" fontAlgn="auto" latinLnBrk="0" hangingPunct="1">
              <a:lnSpc>
                <a:spcPct val="100000"/>
              </a:lnSpc>
              <a:spcBef>
                <a:spcPts val="0"/>
              </a:spcBef>
              <a:spcAft>
                <a:spcPts val="0"/>
              </a:spcAft>
              <a:buClrTx/>
              <a:buSzTx/>
              <a:buFontTx/>
              <a:buNone/>
              <a:tabLst/>
              <a:defRPr/>
            </a:pPr>
            <a:r>
              <a:rPr lang="he-IL" sz="1200" noProof="0" dirty="0">
                <a:solidFill>
                  <a:srgbClr val="000032"/>
                </a:solidFill>
                <a:latin typeface="Heebo"/>
                <a:cs typeface="Heebo"/>
              </a:rPr>
              <a:t>(</a:t>
            </a:r>
            <a:r>
              <a:rPr lang="en-US" sz="1200" noProof="0" dirty="0">
                <a:solidFill>
                  <a:srgbClr val="000032"/>
                </a:solidFill>
                <a:latin typeface="Heebo"/>
                <a:cs typeface="Heebo"/>
              </a:rPr>
              <a:t>In Operational Currency</a:t>
            </a:r>
            <a:r>
              <a:rPr lang="he-IL" sz="1200" noProof="0" dirty="0">
                <a:solidFill>
                  <a:srgbClr val="000032"/>
                </a:solidFill>
                <a:latin typeface="Heebo"/>
                <a:cs typeface="Heebo"/>
              </a:rPr>
              <a:t>)</a:t>
            </a:r>
            <a:endParaRPr kumimoji="0" lang="he-IL" sz="1200" b="0" i="0" u="none" strike="noStrike" kern="1200" cap="none" spc="0" normalizeH="0" baseline="0" noProof="0" dirty="0">
              <a:ln>
                <a:noFill/>
              </a:ln>
              <a:solidFill>
                <a:srgbClr val="000032"/>
              </a:solidFill>
              <a:effectLst/>
              <a:uLnTx/>
              <a:uFillTx/>
              <a:latin typeface="Heebo"/>
              <a:cs typeface="Heebo"/>
            </a:endParaRPr>
          </a:p>
        </p:txBody>
      </p:sp>
      <p:cxnSp>
        <p:nvCxnSpPr>
          <p:cNvPr id="141" name="Straight Connector 140">
            <a:extLst>
              <a:ext uri="{FF2B5EF4-FFF2-40B4-BE49-F238E27FC236}">
                <a16:creationId xmlns:a16="http://schemas.microsoft.com/office/drawing/2014/main" id="{00CD854B-7787-9AB8-C989-27879259E848}"/>
              </a:ext>
            </a:extLst>
          </p:cNvPr>
          <p:cNvCxnSpPr>
            <a:cxnSpLocks/>
          </p:cNvCxnSpPr>
          <p:nvPr/>
        </p:nvCxnSpPr>
        <p:spPr>
          <a:xfrm flipV="1">
            <a:off x="6525207" y="4735285"/>
            <a:ext cx="3752128" cy="14971"/>
          </a:xfrm>
          <a:prstGeom prst="line">
            <a:avLst/>
          </a:prstGeom>
          <a:noFill/>
          <a:ln w="6350" cap="flat" cmpd="sng" algn="ctr">
            <a:solidFill>
              <a:srgbClr val="2F6DE9"/>
            </a:solidFill>
            <a:prstDash val="solid"/>
            <a:miter lim="800000"/>
          </a:ln>
          <a:effectLst/>
        </p:spPr>
      </p:cxnSp>
      <p:grpSp>
        <p:nvGrpSpPr>
          <p:cNvPr id="148" name="Group 147">
            <a:extLst>
              <a:ext uri="{FF2B5EF4-FFF2-40B4-BE49-F238E27FC236}">
                <a16:creationId xmlns:a16="http://schemas.microsoft.com/office/drawing/2014/main" id="{9A423E4A-4D6D-D7C9-691A-B47DE9CFC897}"/>
              </a:ext>
            </a:extLst>
          </p:cNvPr>
          <p:cNvGrpSpPr/>
          <p:nvPr/>
        </p:nvGrpSpPr>
        <p:grpSpPr>
          <a:xfrm>
            <a:off x="9473361" y="5137624"/>
            <a:ext cx="2631548" cy="1038363"/>
            <a:chOff x="12446966" y="1721814"/>
            <a:chExt cx="2631548" cy="1038363"/>
          </a:xfrm>
        </p:grpSpPr>
        <p:grpSp>
          <p:nvGrpSpPr>
            <p:cNvPr id="149" name="Group 148">
              <a:extLst>
                <a:ext uri="{FF2B5EF4-FFF2-40B4-BE49-F238E27FC236}">
                  <a16:creationId xmlns:a16="http://schemas.microsoft.com/office/drawing/2014/main" id="{4E6F780E-2BF4-B7CC-88CE-32E75690FA02}"/>
                </a:ext>
              </a:extLst>
            </p:cNvPr>
            <p:cNvGrpSpPr/>
            <p:nvPr/>
          </p:nvGrpSpPr>
          <p:grpSpPr>
            <a:xfrm flipH="1">
              <a:off x="12525498" y="1721814"/>
              <a:ext cx="855377" cy="1038363"/>
              <a:chOff x="4475935" y="1323485"/>
              <a:chExt cx="855377" cy="1038363"/>
            </a:xfrm>
          </p:grpSpPr>
          <p:grpSp>
            <p:nvGrpSpPr>
              <p:cNvPr id="152" name="Group 151">
                <a:extLst>
                  <a:ext uri="{FF2B5EF4-FFF2-40B4-BE49-F238E27FC236}">
                    <a16:creationId xmlns:a16="http://schemas.microsoft.com/office/drawing/2014/main" id="{50388279-7F4D-E461-46DF-FEB9BFE82899}"/>
                  </a:ext>
                </a:extLst>
              </p:cNvPr>
              <p:cNvGrpSpPr/>
              <p:nvPr/>
            </p:nvGrpSpPr>
            <p:grpSpPr>
              <a:xfrm>
                <a:off x="4475935" y="1323485"/>
                <a:ext cx="498228" cy="548011"/>
                <a:chOff x="4475935" y="1323485"/>
                <a:chExt cx="498228" cy="548011"/>
              </a:xfrm>
            </p:grpSpPr>
            <p:grpSp>
              <p:nvGrpSpPr>
                <p:cNvPr id="154" name="Group 153">
                  <a:extLst>
                    <a:ext uri="{FF2B5EF4-FFF2-40B4-BE49-F238E27FC236}">
                      <a16:creationId xmlns:a16="http://schemas.microsoft.com/office/drawing/2014/main" id="{50FDB9CA-FB3F-B38B-438F-3A4665E59E54}"/>
                    </a:ext>
                  </a:extLst>
                </p:cNvPr>
                <p:cNvGrpSpPr/>
                <p:nvPr/>
              </p:nvGrpSpPr>
              <p:grpSpPr>
                <a:xfrm>
                  <a:off x="4475935" y="1323485"/>
                  <a:ext cx="249114" cy="548011"/>
                  <a:chOff x="4475935" y="1323485"/>
                  <a:chExt cx="249114" cy="548011"/>
                </a:xfrm>
              </p:grpSpPr>
              <p:cxnSp>
                <p:nvCxnSpPr>
                  <p:cNvPr id="159" name="Straight Connector 158">
                    <a:extLst>
                      <a:ext uri="{FF2B5EF4-FFF2-40B4-BE49-F238E27FC236}">
                        <a16:creationId xmlns:a16="http://schemas.microsoft.com/office/drawing/2014/main" id="{964D6A9F-B404-C102-EAAE-231715CF0F55}"/>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AE8DE2-FE18-99DB-7D68-9D572F978109}"/>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ADBB0CA-5A53-92B3-3FFC-216FF840FB3A}"/>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ADFFA02-E45A-A1DD-3D1C-5AF8F67EB865}"/>
                      </a:ext>
                    </a:extLst>
                  </p:cNvPr>
                  <p:cNvCxnSpPr/>
                  <p:nvPr/>
                </p:nvCxnSpPr>
                <p:spPr>
                  <a:xfrm>
                    <a:off x="4678739" y="1611675"/>
                    <a:ext cx="0" cy="137765"/>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EBF6E107-8F36-6CB2-5DA9-5F7E3931F943}"/>
                    </a:ext>
                  </a:extLst>
                </p:cNvPr>
                <p:cNvGrpSpPr/>
                <p:nvPr/>
              </p:nvGrpSpPr>
              <p:grpSpPr>
                <a:xfrm flipH="1">
                  <a:off x="4725049" y="1323485"/>
                  <a:ext cx="249114" cy="548011"/>
                  <a:chOff x="4475935" y="1323485"/>
                  <a:chExt cx="249114" cy="548011"/>
                </a:xfrm>
              </p:grpSpPr>
              <p:cxnSp>
                <p:nvCxnSpPr>
                  <p:cNvPr id="156" name="Straight Connector 155">
                    <a:extLst>
                      <a:ext uri="{FF2B5EF4-FFF2-40B4-BE49-F238E27FC236}">
                        <a16:creationId xmlns:a16="http://schemas.microsoft.com/office/drawing/2014/main" id="{0905E9A1-2DA1-79D7-6FE3-7F5902A36704}"/>
                      </a:ext>
                    </a:extLst>
                  </p:cNvPr>
                  <p:cNvCxnSpPr/>
                  <p:nvPr/>
                </p:nvCxnSpPr>
                <p:spPr>
                  <a:xfrm>
                    <a:off x="4593348" y="1576184"/>
                    <a:ext cx="0" cy="295312"/>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6B5CF78-B607-3C92-0356-7FEE98FBE44F}"/>
                      </a:ext>
                    </a:extLst>
                  </p:cNvPr>
                  <p:cNvCxnSpPr>
                    <a:cxnSpLocks/>
                  </p:cNvCxnSpPr>
                  <p:nvPr/>
                </p:nvCxnSpPr>
                <p:spPr>
                  <a:xfrm flipH="1">
                    <a:off x="4483052" y="1572599"/>
                    <a:ext cx="110296" cy="0"/>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BD6723D-8EBB-51F1-8BE5-B2FA7C29A6E1}"/>
                      </a:ext>
                    </a:extLst>
                  </p:cNvPr>
                  <p:cNvCxnSpPr/>
                  <p:nvPr/>
                </p:nvCxnSpPr>
                <p:spPr>
                  <a:xfrm flipV="1">
                    <a:off x="4475935" y="1323485"/>
                    <a:ext cx="249114" cy="249114"/>
                  </a:xfrm>
                  <a:prstGeom prst="line">
                    <a:avLst/>
                  </a:prstGeom>
                  <a:ln w="19050" cap="rnd">
                    <a:round/>
                  </a:ln>
                </p:spPr>
                <p:style>
                  <a:lnRef idx="1">
                    <a:schemeClr val="accent1"/>
                  </a:lnRef>
                  <a:fillRef idx="0">
                    <a:schemeClr val="accent1"/>
                  </a:fillRef>
                  <a:effectRef idx="0">
                    <a:schemeClr val="accent1"/>
                  </a:effectRef>
                  <a:fontRef idx="minor">
                    <a:schemeClr val="tx1"/>
                  </a:fontRef>
                </p:style>
              </p:cxnSp>
            </p:grpSp>
          </p:grpSp>
          <p:sp>
            <p:nvSpPr>
              <p:cNvPr id="153" name="Oval 152">
                <a:extLst>
                  <a:ext uri="{FF2B5EF4-FFF2-40B4-BE49-F238E27FC236}">
                    <a16:creationId xmlns:a16="http://schemas.microsoft.com/office/drawing/2014/main" id="{F06DB37A-11BC-08F6-ABFD-7DF78ADC8AA0}"/>
                  </a:ext>
                </a:extLst>
              </p:cNvPr>
              <p:cNvSpPr/>
              <p:nvPr/>
            </p:nvSpPr>
            <p:spPr>
              <a:xfrm>
                <a:off x="4724223" y="1754759"/>
                <a:ext cx="607089" cy="607089"/>
              </a:xfrm>
              <a:prstGeom prst="ellipse">
                <a:avLst/>
              </a:prstGeom>
              <a:solidFill>
                <a:schemeClr val="bg1"/>
              </a:solidFill>
              <a:ln w="19050" cap="rnd">
                <a:roun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219031" rtl="1" eaLnBrk="1" fontAlgn="auto" latinLnBrk="0" hangingPunct="1">
                  <a:lnSpc>
                    <a:spcPct val="100000"/>
                  </a:lnSpc>
                  <a:spcBef>
                    <a:spcPts val="0"/>
                  </a:spcBef>
                  <a:spcAft>
                    <a:spcPts val="0"/>
                  </a:spcAft>
                  <a:buClrTx/>
                  <a:buSzTx/>
                  <a:buFontTx/>
                  <a:buNone/>
                  <a:tabLst/>
                  <a:defRPr/>
                </a:pPr>
                <a:endParaRPr kumimoji="0" lang="en-IL" sz="1100" b="1" i="0" u="none" strike="noStrike" kern="1200" cap="none" spc="-100" normalizeH="0" baseline="0" noProof="0" dirty="0">
                  <a:ln>
                    <a:noFill/>
                  </a:ln>
                  <a:solidFill>
                    <a:prstClr val="black"/>
                  </a:solidFill>
                  <a:effectLst/>
                  <a:uLnTx/>
                  <a:uFillTx/>
                  <a:latin typeface="Heebo"/>
                  <a:ea typeface="+mn-ea"/>
                  <a:cs typeface="Heebo"/>
                </a:endParaRPr>
              </a:p>
            </p:txBody>
          </p:sp>
        </p:grpSp>
        <p:sp>
          <p:nvSpPr>
            <p:cNvPr id="150" name="TextBox 149">
              <a:extLst>
                <a:ext uri="{FF2B5EF4-FFF2-40B4-BE49-F238E27FC236}">
                  <a16:creationId xmlns:a16="http://schemas.microsoft.com/office/drawing/2014/main" id="{71262ABE-AAD0-3D16-5364-AE041B5B1D7C}"/>
                </a:ext>
              </a:extLst>
            </p:cNvPr>
            <p:cNvSpPr txBox="1"/>
            <p:nvPr/>
          </p:nvSpPr>
          <p:spPr>
            <a:xfrm>
              <a:off x="12446966" y="2310027"/>
              <a:ext cx="767035" cy="307777"/>
            </a:xfrm>
            <a:prstGeom prst="rect">
              <a:avLst/>
            </a:prstGeom>
            <a:noFill/>
            <a:ln w="19050">
              <a:noFill/>
            </a:ln>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Heebo"/>
                  <a:ea typeface="+mn-ea"/>
                  <a:cs typeface="Heebo"/>
                </a:rPr>
                <a:t>כ- </a:t>
              </a:r>
              <a:r>
                <a:rPr kumimoji="0" lang="en-US" sz="1400" b="1" i="0" u="none" strike="noStrike" kern="1200" cap="none" spc="-100" normalizeH="0" baseline="0" noProof="0" dirty="0">
                  <a:ln>
                    <a:noFill/>
                  </a:ln>
                  <a:solidFill>
                    <a:prstClr val="black"/>
                  </a:solidFill>
                  <a:effectLst/>
                  <a:uLnTx/>
                  <a:uFillTx/>
                  <a:latin typeface="Heebo"/>
                  <a:ea typeface="+mn-ea"/>
                  <a:cs typeface="Heebo"/>
                </a:rPr>
                <a:t>7</a:t>
              </a:r>
              <a:r>
                <a:rPr kumimoji="0" lang="en-US" sz="1050" b="1" i="0" u="none" strike="noStrike" kern="1200" cap="none" spc="-100" normalizeH="0" baseline="0" noProof="0" dirty="0">
                  <a:ln>
                    <a:noFill/>
                  </a:ln>
                  <a:solidFill>
                    <a:prstClr val="black"/>
                  </a:solidFill>
                  <a:effectLst/>
                  <a:uLnTx/>
                  <a:uFillTx/>
                  <a:latin typeface="Heebo"/>
                  <a:ea typeface="+mn-ea"/>
                  <a:cs typeface="Heebo"/>
                </a:rPr>
                <a:t>%</a:t>
              </a:r>
              <a:endParaRPr kumimoji="0" lang="en-IL" sz="1400" b="1" i="0" u="none" strike="noStrike" kern="1200" cap="none" spc="-100" normalizeH="0" baseline="0" noProof="0" dirty="0">
                <a:ln>
                  <a:noFill/>
                </a:ln>
                <a:solidFill>
                  <a:prstClr val="black"/>
                </a:solidFill>
                <a:effectLst/>
                <a:uLnTx/>
                <a:uFillTx/>
                <a:latin typeface="Heebo"/>
                <a:ea typeface="+mn-ea"/>
                <a:cs typeface="Heebo"/>
              </a:endParaRPr>
            </a:p>
          </p:txBody>
        </p:sp>
        <p:sp>
          <p:nvSpPr>
            <p:cNvPr id="151" name="מלבן 1">
              <a:extLst>
                <a:ext uri="{FF2B5EF4-FFF2-40B4-BE49-F238E27FC236}">
                  <a16:creationId xmlns:a16="http://schemas.microsoft.com/office/drawing/2014/main" id="{011DFB88-EFFA-0AF6-EA05-C54629C8ADA8}"/>
                </a:ext>
              </a:extLst>
            </p:cNvPr>
            <p:cNvSpPr/>
            <p:nvPr/>
          </p:nvSpPr>
          <p:spPr>
            <a:xfrm>
              <a:off x="13265815" y="2223749"/>
              <a:ext cx="1812699" cy="523220"/>
            </a:xfrm>
            <a:prstGeom prst="rect">
              <a:avLst/>
            </a:prstGeom>
            <a:ln w="19050">
              <a:noFill/>
            </a:ln>
          </p:spPr>
          <p:txBody>
            <a:bodyPr wrap="square" anchor="ctr">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1400" dirty="0">
                  <a:solidFill>
                    <a:srgbClr val="000032"/>
                  </a:solidFill>
                  <a:latin typeface="Heebo"/>
                  <a:cs typeface="Heebo"/>
                </a:rPr>
                <a:t>Average  Increase In Rent Price Per Sqm</a:t>
              </a:r>
              <a:endParaRPr kumimoji="0" lang="en-US" sz="1400" b="0" i="0" u="none" strike="noStrike" kern="1200" cap="none" spc="0" normalizeH="0" baseline="0" noProof="0" dirty="0">
                <a:ln>
                  <a:noFill/>
                </a:ln>
                <a:solidFill>
                  <a:srgbClr val="000032"/>
                </a:solidFill>
                <a:effectLst/>
                <a:uLnTx/>
                <a:uFillTx/>
                <a:latin typeface="Heebo"/>
                <a:cs typeface="Heebo"/>
              </a:endParaRPr>
            </a:p>
          </p:txBody>
        </p:sp>
      </p:grpSp>
      <p:pic>
        <p:nvPicPr>
          <p:cNvPr id="163" name="תמונה 42">
            <a:extLst>
              <a:ext uri="{FF2B5EF4-FFF2-40B4-BE49-F238E27FC236}">
                <a16:creationId xmlns:a16="http://schemas.microsoft.com/office/drawing/2014/main" id="{80621F44-5FAE-5042-B114-D450951FACA1}"/>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876523" y="5328849"/>
            <a:ext cx="580627" cy="686185"/>
          </a:xfrm>
          <a:prstGeom prst="rect">
            <a:avLst/>
          </a:prstGeom>
        </p:spPr>
      </p:pic>
      <p:pic>
        <p:nvPicPr>
          <p:cNvPr id="164" name="Gráfico 3">
            <a:extLst>
              <a:ext uri="{FF2B5EF4-FFF2-40B4-BE49-F238E27FC236}">
                <a16:creationId xmlns:a16="http://schemas.microsoft.com/office/drawing/2014/main" id="{179EFADC-B993-A345-976E-EA0C9A22408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27664" y="2857234"/>
            <a:ext cx="580626" cy="605882"/>
          </a:xfrm>
          <a:prstGeom prst="rect">
            <a:avLst/>
          </a:prstGeom>
        </p:spPr>
      </p:pic>
      <p:pic>
        <p:nvPicPr>
          <p:cNvPr id="165" name="תמונה 44">
            <a:extLst>
              <a:ext uri="{FF2B5EF4-FFF2-40B4-BE49-F238E27FC236}">
                <a16:creationId xmlns:a16="http://schemas.microsoft.com/office/drawing/2014/main" id="{E0DD82CC-1D85-A18F-423A-457FD25FE731}"/>
              </a:ext>
            </a:extLst>
          </p:cNvPr>
          <p:cNvPicPr>
            <a:picLocks noChangeAspect="1"/>
          </p:cNvPicPr>
          <p:nvPr/>
        </p:nvPicPr>
        <p:blipFill>
          <a:blip r:embed="rId5" cstate="print">
            <a:duotone>
              <a:prstClr val="black"/>
              <a:srgbClr val="2F6DE9">
                <a:tint val="45000"/>
                <a:satMod val="400000"/>
              </a:srgbClr>
            </a:duotone>
            <a:extLst>
              <a:ext uri="{BEBA8EAE-BF5A-486C-A8C5-ECC9F3942E4B}">
                <a14:imgProps xmlns:a14="http://schemas.microsoft.com/office/drawing/2010/main">
                  <a14:imgLayer r:embed="rId6">
                    <a14:imgEffect>
                      <a14:sharpenSoften amount="35000"/>
                    </a14:imgEffect>
                    <a14:imgEffect>
                      <a14:saturation sat="0"/>
                    </a14:imgEffect>
                    <a14:imgEffect>
                      <a14:brightnessContrast bright="35000" contrast="41000"/>
                    </a14:imgEffect>
                  </a14:imgLayer>
                </a14:imgProps>
              </a:ext>
              <a:ext uri="{28A0092B-C50C-407E-A947-70E740481C1C}">
                <a14:useLocalDpi xmlns:a14="http://schemas.microsoft.com/office/drawing/2010/main" val="0"/>
              </a:ext>
            </a:extLst>
          </a:blip>
          <a:stretch>
            <a:fillRect/>
          </a:stretch>
        </p:blipFill>
        <p:spPr>
          <a:xfrm>
            <a:off x="6534004" y="5249877"/>
            <a:ext cx="742481" cy="926110"/>
          </a:xfrm>
          <a:prstGeom prst="rect">
            <a:avLst/>
          </a:prstGeom>
        </p:spPr>
      </p:pic>
      <p:pic>
        <p:nvPicPr>
          <p:cNvPr id="166" name="תמונה 16">
            <a:extLst>
              <a:ext uri="{FF2B5EF4-FFF2-40B4-BE49-F238E27FC236}">
                <a16:creationId xmlns:a16="http://schemas.microsoft.com/office/drawing/2014/main" id="{9A8150B3-C823-1A7C-BC0E-CC7117CEA453}"/>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588007" y="2875053"/>
            <a:ext cx="653833" cy="523220"/>
          </a:xfrm>
          <a:prstGeom prst="rect">
            <a:avLst/>
          </a:prstGeom>
        </p:spPr>
      </p:pic>
      <p:sp>
        <p:nvSpPr>
          <p:cNvPr id="167" name="TextBox 25">
            <a:extLst>
              <a:ext uri="{FF2B5EF4-FFF2-40B4-BE49-F238E27FC236}">
                <a16:creationId xmlns:a16="http://schemas.microsoft.com/office/drawing/2014/main" id="{C3BE088B-0EA9-C85A-0841-D0D24FE5A264}"/>
              </a:ext>
            </a:extLst>
          </p:cNvPr>
          <p:cNvSpPr txBox="1"/>
          <p:nvPr/>
        </p:nvSpPr>
        <p:spPr>
          <a:xfrm>
            <a:off x="8214537" y="4811941"/>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Israel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68" name="TextBox 25">
            <a:extLst>
              <a:ext uri="{FF2B5EF4-FFF2-40B4-BE49-F238E27FC236}">
                <a16:creationId xmlns:a16="http://schemas.microsoft.com/office/drawing/2014/main" id="{78AEF531-5F45-7A71-306A-0C62E4F88A27}"/>
              </a:ext>
            </a:extLst>
          </p:cNvPr>
          <p:cNvSpPr txBox="1"/>
          <p:nvPr/>
        </p:nvSpPr>
        <p:spPr>
          <a:xfrm>
            <a:off x="7389247" y="4811941"/>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USA</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69" name="TextBox 25">
            <a:extLst>
              <a:ext uri="{FF2B5EF4-FFF2-40B4-BE49-F238E27FC236}">
                <a16:creationId xmlns:a16="http://schemas.microsoft.com/office/drawing/2014/main" id="{F7FD0E58-3975-8FCA-2121-B64AED2C5A91}"/>
              </a:ext>
            </a:extLst>
          </p:cNvPr>
          <p:cNvSpPr txBox="1"/>
          <p:nvPr/>
        </p:nvSpPr>
        <p:spPr>
          <a:xfrm>
            <a:off x="6563958" y="4811941"/>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Brazil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1" name="TextBox 25">
            <a:extLst>
              <a:ext uri="{FF2B5EF4-FFF2-40B4-BE49-F238E27FC236}">
                <a16:creationId xmlns:a16="http://schemas.microsoft.com/office/drawing/2014/main" id="{FBD986CE-BA3F-6527-07BF-7DA937D53836}"/>
              </a:ext>
            </a:extLst>
          </p:cNvPr>
          <p:cNvSpPr txBox="1"/>
          <p:nvPr/>
        </p:nvSpPr>
        <p:spPr>
          <a:xfrm>
            <a:off x="8910410" y="4811941"/>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North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2" name="TextBox 25">
            <a:extLst>
              <a:ext uri="{FF2B5EF4-FFF2-40B4-BE49-F238E27FC236}">
                <a16:creationId xmlns:a16="http://schemas.microsoft.com/office/drawing/2014/main" id="{8ABB03E6-96D6-A42C-A613-65DDBB512170}"/>
              </a:ext>
            </a:extLst>
          </p:cNvPr>
          <p:cNvSpPr txBox="1"/>
          <p:nvPr/>
        </p:nvSpPr>
        <p:spPr>
          <a:xfrm>
            <a:off x="9580929" y="4802827"/>
            <a:ext cx="800441"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Bef>
                <a:spcPct val="0"/>
              </a:spcBef>
              <a:defRPr/>
            </a:pPr>
            <a:r>
              <a:rPr kumimoji="0" lang="en-US" sz="900" b="0" i="0" u="none" strike="noStrike" kern="0" cap="none" spc="0" normalizeH="0" baseline="0" noProof="0" dirty="0">
                <a:ln>
                  <a:noFill/>
                </a:ln>
                <a:solidFill>
                  <a:srgbClr val="1877F2"/>
                </a:solidFill>
                <a:effectLst/>
                <a:uLnTx/>
                <a:uFillTx/>
                <a:latin typeface="Heebo"/>
                <a:ea typeface="+mn-ea"/>
                <a:cs typeface="Heebo"/>
              </a:rPr>
              <a:t>Central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3" name="TextBox 25">
            <a:extLst>
              <a:ext uri="{FF2B5EF4-FFF2-40B4-BE49-F238E27FC236}">
                <a16:creationId xmlns:a16="http://schemas.microsoft.com/office/drawing/2014/main" id="{8F3D584B-D682-8D00-AAB6-D82CA3145E9D}"/>
              </a:ext>
            </a:extLst>
          </p:cNvPr>
          <p:cNvSpPr txBox="1"/>
          <p:nvPr/>
        </p:nvSpPr>
        <p:spPr>
          <a:xfrm>
            <a:off x="1659331" y="226020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Israel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4" name="TextBox 25">
            <a:extLst>
              <a:ext uri="{FF2B5EF4-FFF2-40B4-BE49-F238E27FC236}">
                <a16:creationId xmlns:a16="http://schemas.microsoft.com/office/drawing/2014/main" id="{21F631D2-C9C5-B127-20A5-FB4DB2F7C00A}"/>
              </a:ext>
            </a:extLst>
          </p:cNvPr>
          <p:cNvSpPr txBox="1"/>
          <p:nvPr/>
        </p:nvSpPr>
        <p:spPr>
          <a:xfrm>
            <a:off x="950851" y="226020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Brazil</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5" name="TextBox 25">
            <a:extLst>
              <a:ext uri="{FF2B5EF4-FFF2-40B4-BE49-F238E27FC236}">
                <a16:creationId xmlns:a16="http://schemas.microsoft.com/office/drawing/2014/main" id="{9AA38B56-7B01-FA30-D873-985DE90B47F7}"/>
              </a:ext>
            </a:extLst>
          </p:cNvPr>
          <p:cNvSpPr txBox="1"/>
          <p:nvPr/>
        </p:nvSpPr>
        <p:spPr>
          <a:xfrm>
            <a:off x="2355204" y="2260204"/>
            <a:ext cx="742485"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North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6" name="TextBox 25">
            <a:extLst>
              <a:ext uri="{FF2B5EF4-FFF2-40B4-BE49-F238E27FC236}">
                <a16:creationId xmlns:a16="http://schemas.microsoft.com/office/drawing/2014/main" id="{98CBADD9-2D29-1406-98EB-1AFED2EA5CC3}"/>
              </a:ext>
            </a:extLst>
          </p:cNvPr>
          <p:cNvSpPr txBox="1"/>
          <p:nvPr/>
        </p:nvSpPr>
        <p:spPr>
          <a:xfrm>
            <a:off x="3025723" y="2251090"/>
            <a:ext cx="800441" cy="292468"/>
          </a:xfrm>
          <a:prstGeom prst="rect">
            <a:avLst/>
          </a:prstGeom>
          <a:noFill/>
          <a:ln>
            <a:noFill/>
          </a:ln>
        </p:spPr>
        <p:txBody>
          <a:bodyPr wrap="square" lIns="121905" tIns="60955" rIns="121905" bIns="60955"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Central Europe</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177" name="Slide Number Placeholder 5">
            <a:extLst>
              <a:ext uri="{FF2B5EF4-FFF2-40B4-BE49-F238E27FC236}">
                <a16:creationId xmlns:a16="http://schemas.microsoft.com/office/drawing/2014/main" id="{F6A89CFE-AF5D-A927-DCFB-29A590AF8762}"/>
              </a:ext>
            </a:extLst>
          </p:cNvPr>
          <p:cNvSpPr txBox="1">
            <a:spLocks/>
          </p:cNvSpPr>
          <p:nvPr/>
        </p:nvSpPr>
        <p:spPr>
          <a:xfrm flipH="1">
            <a:off x="11857871" y="6372995"/>
            <a:ext cx="334129" cy="332894"/>
          </a:xfrm>
          <a:prstGeom prst="rect">
            <a:avLst/>
          </a:prstGeom>
        </p:spPr>
        <p:txBody>
          <a:bodyPr vert="horz" lIns="91440" tIns="45720" rIns="91440" bIns="45720" rtlCol="0" anchor="ctr"/>
          <a:lstStyle>
            <a:defPPr>
              <a:defRPr lang="he-IL"/>
            </a:defPPr>
            <a:lvl1pPr marL="0" algn="ctr" defTabSz="914400" rtl="1" eaLnBrk="1" latinLnBrk="0" hangingPunct="1">
              <a:defRPr sz="10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6A08A63A-94C2-43A8-9638-6175F4256C80}" type="slidenum">
              <a:rPr lang="en-IL" smtClean="0"/>
              <a:pPr/>
              <a:t>4</a:t>
            </a:fld>
            <a:endParaRPr lang="en-IL" dirty="0"/>
          </a:p>
        </p:txBody>
      </p:sp>
      <p:sp>
        <p:nvSpPr>
          <p:cNvPr id="2" name="Title 2">
            <a:extLst>
              <a:ext uri="{FF2B5EF4-FFF2-40B4-BE49-F238E27FC236}">
                <a16:creationId xmlns:a16="http://schemas.microsoft.com/office/drawing/2014/main" id="{08505F14-EE33-9B68-B971-982E611E2C5E}"/>
              </a:ext>
            </a:extLst>
          </p:cNvPr>
          <p:cNvSpPr>
            <a:spLocks noGrp="1"/>
          </p:cNvSpPr>
          <p:nvPr>
            <p:ph type="title"/>
          </p:nvPr>
        </p:nvSpPr>
        <p:spPr>
          <a:xfrm>
            <a:off x="230039" y="171452"/>
            <a:ext cx="8888068" cy="649816"/>
          </a:xfrm>
        </p:spPr>
        <p:txBody>
          <a:bodyPr/>
          <a:lstStyle/>
          <a:p>
            <a:r>
              <a:rPr lang="en-US" dirty="0"/>
              <a:t>FIRST HALF OF 2023 </a:t>
            </a:r>
            <a:r>
              <a:rPr lang="en-US" sz="1400" dirty="0"/>
              <a:t>VS FIRST HALF OF 2022</a:t>
            </a:r>
            <a:endParaRPr lang="en-IL" sz="1400" dirty="0"/>
          </a:p>
        </p:txBody>
      </p:sp>
      <p:sp>
        <p:nvSpPr>
          <p:cNvPr id="3" name="מלבן 1">
            <a:extLst>
              <a:ext uri="{FF2B5EF4-FFF2-40B4-BE49-F238E27FC236}">
                <a16:creationId xmlns:a16="http://schemas.microsoft.com/office/drawing/2014/main" id="{BE39C9C2-5058-6F21-46AA-4D85524D3519}"/>
              </a:ext>
            </a:extLst>
          </p:cNvPr>
          <p:cNvSpPr/>
          <p:nvPr/>
        </p:nvSpPr>
        <p:spPr>
          <a:xfrm>
            <a:off x="230040" y="638106"/>
            <a:ext cx="7937234" cy="369332"/>
          </a:xfrm>
          <a:prstGeom prst="rect">
            <a:avLst/>
          </a:prstGeom>
        </p:spPr>
        <p:txBody>
          <a:bodyPr wrap="square">
            <a:spAutoFit/>
          </a:bodyPr>
          <a:lstStyle/>
          <a:p>
            <a:pPr algn="l" rtl="0"/>
            <a:r>
              <a:rPr lang="en-US" b="0" spc="-50" dirty="0">
                <a:solidFill>
                  <a:schemeClr val="accent2"/>
                </a:solidFill>
                <a:latin typeface="Heebo" panose="00000500000000000000" pitchFamily="2" charset="-79"/>
                <a:cs typeface="Heebo" panose="00000500000000000000" pitchFamily="2" charset="-79"/>
              </a:rPr>
              <a:t>OPERATIONAL AND FINANCIAL PREFORMANCE – MAIN RESULTS (Cont.)</a:t>
            </a:r>
            <a:endParaRPr lang="he-IL" spc="-50" dirty="0">
              <a:solidFill>
                <a:schemeClr val="accent2"/>
              </a:solidFill>
              <a:latin typeface="Heebo" panose="00000500000000000000" pitchFamily="2" charset="-79"/>
              <a:cs typeface="Heebo" panose="00000500000000000000" pitchFamily="2" charset="-79"/>
            </a:endParaRPr>
          </a:p>
        </p:txBody>
      </p:sp>
      <p:sp>
        <p:nvSpPr>
          <p:cNvPr id="4" name="TextBox 25">
            <a:extLst>
              <a:ext uri="{FF2B5EF4-FFF2-40B4-BE49-F238E27FC236}">
                <a16:creationId xmlns:a16="http://schemas.microsoft.com/office/drawing/2014/main" id="{EA32DDC9-2174-E677-84CB-6E72EA4C0D4E}"/>
              </a:ext>
            </a:extLst>
          </p:cNvPr>
          <p:cNvSpPr txBox="1"/>
          <p:nvPr/>
        </p:nvSpPr>
        <p:spPr>
          <a:xfrm>
            <a:off x="1620571" y="2015363"/>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5.5</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5" name="TextBox 25">
            <a:extLst>
              <a:ext uri="{FF2B5EF4-FFF2-40B4-BE49-F238E27FC236}">
                <a16:creationId xmlns:a16="http://schemas.microsoft.com/office/drawing/2014/main" id="{18D95ED3-BAB3-FC66-D09B-25B6BE82F887}"/>
              </a:ext>
            </a:extLst>
          </p:cNvPr>
          <p:cNvSpPr txBox="1"/>
          <p:nvPr/>
        </p:nvSpPr>
        <p:spPr>
          <a:xfrm>
            <a:off x="918272" y="2015363"/>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6.8</a:t>
            </a:r>
            <a:r>
              <a:rPr kumimoji="0" lang="en-US" sz="900" b="0" i="0" u="none" strike="noStrike" kern="0" cap="none" spc="0" normalizeH="0" baseline="0" noProof="0" dirty="0">
                <a:ln>
                  <a:noFill/>
                </a:ln>
                <a:solidFill>
                  <a:srgbClr val="1877F2"/>
                </a:solidFill>
                <a:effectLst/>
                <a:uLnTx/>
                <a:uFillTx/>
                <a:latin typeface="Heebo"/>
                <a:ea typeface="+mn-ea"/>
                <a:cs typeface="Heebo"/>
              </a:rPr>
              <a:t>%</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6" name="TextBox 25">
            <a:extLst>
              <a:ext uri="{FF2B5EF4-FFF2-40B4-BE49-F238E27FC236}">
                <a16:creationId xmlns:a16="http://schemas.microsoft.com/office/drawing/2014/main" id="{4926D7AC-BFB3-191E-8E98-4FF2B4BDCC0F}"/>
              </a:ext>
            </a:extLst>
          </p:cNvPr>
          <p:cNvSpPr txBox="1"/>
          <p:nvPr/>
        </p:nvSpPr>
        <p:spPr>
          <a:xfrm>
            <a:off x="2306101" y="1990083"/>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3.1</a:t>
            </a:r>
            <a:r>
              <a:rPr kumimoji="0" lang="he-IL" sz="900" b="0" i="0" u="none" strike="noStrike" kern="0" cap="none" spc="0" normalizeH="0" noProof="0" dirty="0">
                <a:ln>
                  <a:noFill/>
                </a:ln>
                <a:solidFill>
                  <a:srgbClr val="1877F2"/>
                </a:solidFill>
                <a:effectLst/>
                <a:uLnTx/>
                <a:uFillTx/>
                <a:latin typeface="Heebo"/>
                <a:ea typeface="+mn-ea"/>
                <a:cs typeface="Heebo"/>
              </a:rPr>
              <a:t>%</a:t>
            </a:r>
          </a:p>
        </p:txBody>
      </p:sp>
      <p:sp>
        <p:nvSpPr>
          <p:cNvPr id="7" name="TextBox 25">
            <a:extLst>
              <a:ext uri="{FF2B5EF4-FFF2-40B4-BE49-F238E27FC236}">
                <a16:creationId xmlns:a16="http://schemas.microsoft.com/office/drawing/2014/main" id="{8A948B79-63EE-4F68-1EB8-77265CA86C25}"/>
              </a:ext>
            </a:extLst>
          </p:cNvPr>
          <p:cNvSpPr txBox="1"/>
          <p:nvPr/>
        </p:nvSpPr>
        <p:spPr>
          <a:xfrm>
            <a:off x="2968344" y="2006024"/>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12.0</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8" name="TextBox 25">
            <a:extLst>
              <a:ext uri="{FF2B5EF4-FFF2-40B4-BE49-F238E27FC236}">
                <a16:creationId xmlns:a16="http://schemas.microsoft.com/office/drawing/2014/main" id="{9341315E-9FE6-A66C-ADF9-3B52B2CCC422}"/>
              </a:ext>
            </a:extLst>
          </p:cNvPr>
          <p:cNvSpPr txBox="1"/>
          <p:nvPr/>
        </p:nvSpPr>
        <p:spPr>
          <a:xfrm>
            <a:off x="1606457" y="4520260"/>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lang="he-IL" sz="1600" kern="0" dirty="0">
                <a:solidFill>
                  <a:srgbClr val="1877F2"/>
                </a:solidFill>
                <a:latin typeface="Heebo"/>
                <a:cs typeface="Heebo"/>
              </a:rPr>
              <a:t>0.1</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10" name="TextBox 25">
            <a:extLst>
              <a:ext uri="{FF2B5EF4-FFF2-40B4-BE49-F238E27FC236}">
                <a16:creationId xmlns:a16="http://schemas.microsoft.com/office/drawing/2014/main" id="{750191B9-DC4D-B317-FC9D-097BEA5D9C72}"/>
              </a:ext>
            </a:extLst>
          </p:cNvPr>
          <p:cNvSpPr txBox="1"/>
          <p:nvPr/>
        </p:nvSpPr>
        <p:spPr>
          <a:xfrm>
            <a:off x="897977" y="4520260"/>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8.1</a:t>
            </a:r>
            <a:r>
              <a:rPr kumimoji="0" lang="en-US" sz="900" b="0" i="0" u="none" strike="noStrike" kern="0" cap="none" spc="0" normalizeH="0" baseline="0" noProof="0" dirty="0">
                <a:ln>
                  <a:noFill/>
                </a:ln>
                <a:solidFill>
                  <a:srgbClr val="1877F2"/>
                </a:solidFill>
                <a:effectLst/>
                <a:uLnTx/>
                <a:uFillTx/>
                <a:latin typeface="Heebo"/>
                <a:ea typeface="+mn-ea"/>
                <a:cs typeface="Heebo"/>
              </a:rPr>
              <a:t>%</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24" name="TextBox 25">
            <a:extLst>
              <a:ext uri="{FF2B5EF4-FFF2-40B4-BE49-F238E27FC236}">
                <a16:creationId xmlns:a16="http://schemas.microsoft.com/office/drawing/2014/main" id="{AFFD9E42-F5D9-5869-9AD7-2C375DB17F3D}"/>
              </a:ext>
            </a:extLst>
          </p:cNvPr>
          <p:cNvSpPr txBox="1"/>
          <p:nvPr/>
        </p:nvSpPr>
        <p:spPr>
          <a:xfrm>
            <a:off x="2302330" y="4520260"/>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4.1</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25" name="TextBox 25">
            <a:extLst>
              <a:ext uri="{FF2B5EF4-FFF2-40B4-BE49-F238E27FC236}">
                <a16:creationId xmlns:a16="http://schemas.microsoft.com/office/drawing/2014/main" id="{E630371A-92D0-0DA5-44CB-BA96454A2324}"/>
              </a:ext>
            </a:extLst>
          </p:cNvPr>
          <p:cNvSpPr txBox="1"/>
          <p:nvPr/>
        </p:nvSpPr>
        <p:spPr>
          <a:xfrm>
            <a:off x="2962855" y="4511146"/>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19.0</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26" name="TextBox 25">
            <a:extLst>
              <a:ext uri="{FF2B5EF4-FFF2-40B4-BE49-F238E27FC236}">
                <a16:creationId xmlns:a16="http://schemas.microsoft.com/office/drawing/2014/main" id="{60679B8B-6EF8-2949-C4DC-0316DDA210FA}"/>
              </a:ext>
            </a:extLst>
          </p:cNvPr>
          <p:cNvSpPr txBox="1"/>
          <p:nvPr/>
        </p:nvSpPr>
        <p:spPr>
          <a:xfrm>
            <a:off x="8027663" y="1940245"/>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8.1</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27" name="TextBox 25">
            <a:extLst>
              <a:ext uri="{FF2B5EF4-FFF2-40B4-BE49-F238E27FC236}">
                <a16:creationId xmlns:a16="http://schemas.microsoft.com/office/drawing/2014/main" id="{EA25E601-8E2E-473E-4E30-0569E28B59C4}"/>
              </a:ext>
            </a:extLst>
          </p:cNvPr>
          <p:cNvSpPr txBox="1"/>
          <p:nvPr/>
        </p:nvSpPr>
        <p:spPr>
          <a:xfrm>
            <a:off x="7202373" y="1940245"/>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a:t>
            </a:r>
            <a:r>
              <a:rPr kumimoji="0" lang="en-US" sz="1600" b="0" i="0" u="none" strike="noStrike" kern="0" cap="none" spc="0" normalizeH="0" baseline="0" noProof="0" dirty="0">
                <a:ln>
                  <a:noFill/>
                </a:ln>
                <a:solidFill>
                  <a:srgbClr val="1877F2"/>
                </a:solidFill>
                <a:effectLst/>
                <a:uLnTx/>
                <a:uFillTx/>
                <a:latin typeface="Heebo"/>
                <a:ea typeface="+mn-ea"/>
                <a:cs typeface="Heebo"/>
              </a:rPr>
              <a:t> </a:t>
            </a:r>
            <a:r>
              <a:rPr kumimoji="0" lang="he-IL" sz="1600" b="0" i="0" u="none" strike="noStrike" kern="0" cap="none" spc="0" normalizeH="0" baseline="0" noProof="0" dirty="0">
                <a:ln>
                  <a:noFill/>
                </a:ln>
                <a:solidFill>
                  <a:srgbClr val="1877F2"/>
                </a:solidFill>
                <a:effectLst/>
                <a:uLnTx/>
                <a:uFillTx/>
                <a:latin typeface="Heebo"/>
                <a:ea typeface="+mn-ea"/>
                <a:cs typeface="Heebo"/>
              </a:rPr>
              <a:t>20.4</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28" name="TextBox 25">
            <a:extLst>
              <a:ext uri="{FF2B5EF4-FFF2-40B4-BE49-F238E27FC236}">
                <a16:creationId xmlns:a16="http://schemas.microsoft.com/office/drawing/2014/main" id="{EF05A85C-539E-A6A6-27FD-FFE00A4BE7B6}"/>
              </a:ext>
            </a:extLst>
          </p:cNvPr>
          <p:cNvSpPr txBox="1"/>
          <p:nvPr/>
        </p:nvSpPr>
        <p:spPr>
          <a:xfrm>
            <a:off x="6377084" y="1940245"/>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7.2</a:t>
            </a:r>
            <a:r>
              <a:rPr kumimoji="0" lang="en-US" sz="900" b="0" i="0" u="none" strike="noStrike" kern="0" cap="none" spc="0" normalizeH="0" baseline="0" noProof="0" dirty="0">
                <a:ln>
                  <a:noFill/>
                </a:ln>
                <a:solidFill>
                  <a:srgbClr val="1877F2"/>
                </a:solidFill>
                <a:effectLst/>
                <a:uLnTx/>
                <a:uFillTx/>
                <a:latin typeface="Heebo"/>
                <a:ea typeface="+mn-ea"/>
                <a:cs typeface="Heebo"/>
              </a:rPr>
              <a:t>%</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29" name="TextBox 25">
            <a:extLst>
              <a:ext uri="{FF2B5EF4-FFF2-40B4-BE49-F238E27FC236}">
                <a16:creationId xmlns:a16="http://schemas.microsoft.com/office/drawing/2014/main" id="{55CB2721-4602-D821-F8B5-0E5F6CF10A63}"/>
              </a:ext>
            </a:extLst>
          </p:cNvPr>
          <p:cNvSpPr txBox="1"/>
          <p:nvPr/>
        </p:nvSpPr>
        <p:spPr>
          <a:xfrm>
            <a:off x="8723536" y="1940245"/>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6.9</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30" name="TextBox 25">
            <a:extLst>
              <a:ext uri="{FF2B5EF4-FFF2-40B4-BE49-F238E27FC236}">
                <a16:creationId xmlns:a16="http://schemas.microsoft.com/office/drawing/2014/main" id="{57631EA3-7388-BF5D-0DE9-FE68E3E195C2}"/>
              </a:ext>
            </a:extLst>
          </p:cNvPr>
          <p:cNvSpPr txBox="1"/>
          <p:nvPr/>
        </p:nvSpPr>
        <p:spPr>
          <a:xfrm>
            <a:off x="9452011" y="1931131"/>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16.0</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31" name="TextBox 25">
            <a:extLst>
              <a:ext uri="{FF2B5EF4-FFF2-40B4-BE49-F238E27FC236}">
                <a16:creationId xmlns:a16="http://schemas.microsoft.com/office/drawing/2014/main" id="{6257421B-1FB4-AC58-AD8F-49447E7C5B3D}"/>
              </a:ext>
            </a:extLst>
          </p:cNvPr>
          <p:cNvSpPr txBox="1"/>
          <p:nvPr/>
        </p:nvSpPr>
        <p:spPr>
          <a:xfrm>
            <a:off x="8142588" y="4511197"/>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5.7</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32" name="TextBox 25">
            <a:extLst>
              <a:ext uri="{FF2B5EF4-FFF2-40B4-BE49-F238E27FC236}">
                <a16:creationId xmlns:a16="http://schemas.microsoft.com/office/drawing/2014/main" id="{FF373336-B0DE-C884-550E-1B66B81F3647}"/>
              </a:ext>
            </a:extLst>
          </p:cNvPr>
          <p:cNvSpPr txBox="1"/>
          <p:nvPr/>
        </p:nvSpPr>
        <p:spPr>
          <a:xfrm>
            <a:off x="7317298" y="4511197"/>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1877F2"/>
                </a:solidFill>
                <a:effectLst/>
                <a:uLnTx/>
                <a:uFillTx/>
                <a:latin typeface="Heebo"/>
                <a:ea typeface="+mn-ea"/>
                <a:cs typeface="Heebo"/>
              </a:rPr>
              <a:t>%</a:t>
            </a:r>
            <a:r>
              <a:rPr kumimoji="0" lang="en-US" sz="1600" b="0" i="0" u="none" strike="noStrike" kern="0" cap="none" spc="0" normalizeH="0" baseline="0" noProof="0" dirty="0">
                <a:ln>
                  <a:noFill/>
                </a:ln>
                <a:solidFill>
                  <a:srgbClr val="1877F2"/>
                </a:solidFill>
                <a:effectLst/>
                <a:uLnTx/>
                <a:uFillTx/>
                <a:latin typeface="Heebo"/>
                <a:ea typeface="+mn-ea"/>
                <a:cs typeface="Heebo"/>
              </a:rPr>
              <a:t> </a:t>
            </a:r>
            <a:r>
              <a:rPr kumimoji="0" lang="he-IL" sz="1600" b="0" i="0" u="none" strike="noStrike" kern="0" cap="none" spc="0" normalizeH="0" baseline="0" noProof="0" dirty="0">
                <a:ln>
                  <a:noFill/>
                </a:ln>
                <a:solidFill>
                  <a:srgbClr val="1877F2"/>
                </a:solidFill>
                <a:effectLst/>
                <a:uLnTx/>
                <a:uFillTx/>
                <a:latin typeface="Heebo"/>
                <a:ea typeface="+mn-ea"/>
                <a:cs typeface="Heebo"/>
              </a:rPr>
              <a:t>10.5</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33" name="TextBox 25">
            <a:extLst>
              <a:ext uri="{FF2B5EF4-FFF2-40B4-BE49-F238E27FC236}">
                <a16:creationId xmlns:a16="http://schemas.microsoft.com/office/drawing/2014/main" id="{6E43E1A6-3CFC-1730-837F-AA5758C4FEC1}"/>
              </a:ext>
            </a:extLst>
          </p:cNvPr>
          <p:cNvSpPr txBox="1"/>
          <p:nvPr/>
        </p:nvSpPr>
        <p:spPr>
          <a:xfrm>
            <a:off x="6492009" y="4511197"/>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43.3</a:t>
            </a:r>
            <a:r>
              <a:rPr kumimoji="0" lang="en-US" sz="900" b="0" i="0" u="none" strike="noStrike" kern="0" cap="none" spc="0" normalizeH="0" baseline="0" noProof="0" dirty="0">
                <a:ln>
                  <a:noFill/>
                </a:ln>
                <a:solidFill>
                  <a:srgbClr val="1877F2"/>
                </a:solidFill>
                <a:effectLst/>
                <a:uLnTx/>
                <a:uFillTx/>
                <a:latin typeface="Heebo"/>
                <a:ea typeface="+mn-ea"/>
                <a:cs typeface="Heebo"/>
              </a:rPr>
              <a:t>%</a:t>
            </a:r>
            <a:endParaRPr kumimoji="0" lang="he-IL" sz="900" b="0" i="0" u="none" strike="noStrike" kern="0" cap="none" spc="0" normalizeH="0" baseline="0" noProof="0" dirty="0">
              <a:ln>
                <a:noFill/>
              </a:ln>
              <a:solidFill>
                <a:srgbClr val="1877F2"/>
              </a:solidFill>
              <a:effectLst/>
              <a:uLnTx/>
              <a:uFillTx/>
              <a:latin typeface="Heebo"/>
              <a:ea typeface="+mn-ea"/>
              <a:cs typeface="Heebo"/>
            </a:endParaRPr>
          </a:p>
        </p:txBody>
      </p:sp>
      <p:sp>
        <p:nvSpPr>
          <p:cNvPr id="36" name="TextBox 25">
            <a:extLst>
              <a:ext uri="{FF2B5EF4-FFF2-40B4-BE49-F238E27FC236}">
                <a16:creationId xmlns:a16="http://schemas.microsoft.com/office/drawing/2014/main" id="{ADDC3C4B-547A-E79D-B43C-EC3AF694FF07}"/>
              </a:ext>
            </a:extLst>
          </p:cNvPr>
          <p:cNvSpPr txBox="1"/>
          <p:nvPr/>
        </p:nvSpPr>
        <p:spPr>
          <a:xfrm>
            <a:off x="8838461" y="4511197"/>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1.7</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
        <p:nvSpPr>
          <p:cNvPr id="37" name="TextBox 25">
            <a:extLst>
              <a:ext uri="{FF2B5EF4-FFF2-40B4-BE49-F238E27FC236}">
                <a16:creationId xmlns:a16="http://schemas.microsoft.com/office/drawing/2014/main" id="{68DE0214-1A88-04D8-D542-ACF42BBA24BA}"/>
              </a:ext>
            </a:extLst>
          </p:cNvPr>
          <p:cNvSpPr txBox="1"/>
          <p:nvPr/>
        </p:nvSpPr>
        <p:spPr>
          <a:xfrm>
            <a:off x="9566936" y="4502083"/>
            <a:ext cx="858396" cy="292468"/>
          </a:xfrm>
          <a:prstGeom prst="rect">
            <a:avLst/>
          </a:prstGeom>
          <a:noFill/>
          <a:ln>
            <a:noFill/>
          </a:ln>
        </p:spPr>
        <p:txBody>
          <a:bodyPr wrap="square" lIns="121905" tIns="60955" rIns="121905" bIns="60955" rtlCol="0" anchor="b">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he-IL" sz="1600" b="0" i="0" u="none" strike="noStrike" kern="0" cap="none" spc="0" normalizeH="0" baseline="0" noProof="0" dirty="0">
                <a:ln>
                  <a:noFill/>
                </a:ln>
                <a:solidFill>
                  <a:srgbClr val="1877F2"/>
                </a:solidFill>
                <a:effectLst/>
                <a:uLnTx/>
                <a:uFillTx/>
                <a:latin typeface="Heebo"/>
                <a:ea typeface="+mn-ea"/>
                <a:cs typeface="Heebo"/>
              </a:rPr>
              <a:t>5.0</a:t>
            </a:r>
            <a:r>
              <a:rPr kumimoji="0" lang="he-IL" sz="900" b="0" i="0" u="none" strike="noStrike" kern="0" cap="none" spc="0" normalizeH="0" baseline="0" noProof="0" dirty="0">
                <a:ln>
                  <a:noFill/>
                </a:ln>
                <a:solidFill>
                  <a:srgbClr val="1877F2"/>
                </a:solidFill>
                <a:effectLst/>
                <a:uLnTx/>
                <a:uFillTx/>
                <a:latin typeface="Heebo"/>
                <a:ea typeface="+mn-ea"/>
                <a:cs typeface="Heebo"/>
              </a:rPr>
              <a:t>%</a:t>
            </a:r>
          </a:p>
        </p:txBody>
      </p:sp>
    </p:spTree>
    <p:extLst>
      <p:ext uri="{BB962C8B-B14F-4D97-AF65-F5344CB8AC3E}">
        <p14:creationId xmlns:p14="http://schemas.microsoft.com/office/powerpoint/2010/main" val="84550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1500"/>
                            </p:stCondLst>
                            <p:childTnLst>
                              <p:par>
                                <p:cTn id="20" presetID="10" presetClass="entr" presetSubtype="0" fill="hold" grpId="0" nodeType="afterEffect" nodePh="1">
                                  <p:stCondLst>
                                    <p:cond delay="0"/>
                                  </p:stCondLst>
                                  <p:endCondLst>
                                    <p:cond evt="begin" delay="0">
                                      <p:tn val="20"/>
                                    </p:cond>
                                  </p:end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fade">
                                      <p:cBhvr>
                                        <p:cTn id="30" dur="500"/>
                                        <p:tgtEl>
                                          <p:spTgt spid="69"/>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12"/>
                                        </p:tgtEl>
                                        <p:attrNameLst>
                                          <p:attrName>style.visibility</p:attrName>
                                        </p:attrNameLst>
                                      </p:cBhvr>
                                      <p:to>
                                        <p:strVal val="visible"/>
                                      </p:to>
                                    </p:set>
                                    <p:animEffect transition="in" filter="fade">
                                      <p:cBhvr>
                                        <p:cTn id="38" dur="500"/>
                                        <p:tgtEl>
                                          <p:spTgt spid="112"/>
                                        </p:tgtEl>
                                      </p:cBhvr>
                                    </p:animEffect>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13"/>
                                        </p:tgtEl>
                                        <p:attrNameLst>
                                          <p:attrName>style.visibility</p:attrName>
                                        </p:attrNameLst>
                                      </p:cBhvr>
                                      <p:to>
                                        <p:strVal val="visible"/>
                                      </p:to>
                                    </p:set>
                                    <p:animEffect transition="in" filter="fade">
                                      <p:cBhvr>
                                        <p:cTn id="42" dur="500"/>
                                        <p:tgtEl>
                                          <p:spTgt spid="113"/>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132"/>
                                        </p:tgtEl>
                                        <p:attrNameLst>
                                          <p:attrName>style.visibility</p:attrName>
                                        </p:attrNameLst>
                                      </p:cBhvr>
                                      <p:to>
                                        <p:strVal val="visible"/>
                                      </p:to>
                                    </p:set>
                                    <p:animEffect transition="in" filter="fade">
                                      <p:cBhvr>
                                        <p:cTn id="46" dur="500"/>
                                        <p:tgtEl>
                                          <p:spTgt spid="132"/>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fade">
                                      <p:cBhvr>
                                        <p:cTn id="50"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53" grpId="0"/>
      <p:bldP spid="68" grpId="0"/>
      <p:bldP spid="112" grpId="0"/>
      <p:bldP spid="1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Placeholder 49" descr="A high angle view of a stadium&#10;&#10;Description automatically generated with low confidence">
            <a:extLst>
              <a:ext uri="{FF2B5EF4-FFF2-40B4-BE49-F238E27FC236}">
                <a16:creationId xmlns:a16="http://schemas.microsoft.com/office/drawing/2014/main" id="{2DAB864F-F6D2-A635-5969-B5B57595C925}"/>
              </a:ext>
            </a:extLst>
          </p:cNvPr>
          <p:cNvPicPr>
            <a:picLocks noGrp="1" noChangeAspect="1"/>
          </p:cNvPicPr>
          <p:nvPr>
            <p:ph type="pic" sz="quarter" idx="21"/>
          </p:nvPr>
        </p:nvPicPr>
        <p:blipFill rotWithShape="1">
          <a:blip r:embed="rId3">
            <a:extLst>
              <a:ext uri="{28A0092B-C50C-407E-A947-70E740481C1C}">
                <a14:useLocalDpi xmlns:a14="http://schemas.microsoft.com/office/drawing/2010/main" val="0"/>
              </a:ext>
            </a:extLst>
          </a:blip>
          <a:srcRect l="14647" t="9310" r="12544" b="3087"/>
          <a:stretch/>
        </p:blipFill>
        <p:spPr>
          <a:xfrm>
            <a:off x="7819925" y="5479"/>
            <a:ext cx="4365410" cy="3496806"/>
          </a:xfrm>
        </p:spPr>
      </p:pic>
      <p:sp>
        <p:nvSpPr>
          <p:cNvPr id="15" name="Slide Number Placeholder 14">
            <a:extLst>
              <a:ext uri="{FF2B5EF4-FFF2-40B4-BE49-F238E27FC236}">
                <a16:creationId xmlns:a16="http://schemas.microsoft.com/office/drawing/2014/main" id="{EE9090B9-3829-4FD7-A6EB-4B7A7CAF712F}"/>
              </a:ext>
            </a:extLst>
          </p:cNvPr>
          <p:cNvSpPr>
            <a:spLocks noGrp="1"/>
          </p:cNvSpPr>
          <p:nvPr>
            <p:ph type="sldNum" sz="quarter" idx="12"/>
          </p:nvPr>
        </p:nvSpPr>
        <p:spPr>
          <a:xfrm flipH="1">
            <a:off x="7057946" y="6606911"/>
            <a:ext cx="334129" cy="332894"/>
          </a:xfrm>
        </p:spPr>
        <p:txBody>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5</a:t>
            </a:fld>
            <a:endParaRPr kumimoji="0" lang="en-IL" sz="1000" b="0" i="0" u="none" strike="noStrike" kern="1200" cap="none" spc="0" normalizeH="0" baseline="0" noProof="0">
              <a:ln>
                <a:noFill/>
              </a:ln>
              <a:solidFill>
                <a:prstClr val="white"/>
              </a:solidFill>
              <a:effectLst/>
              <a:uLnTx/>
              <a:uFillTx/>
              <a:latin typeface="Heebo"/>
              <a:ea typeface="+mn-ea"/>
              <a:cs typeface="Heebo"/>
            </a:endParaRPr>
          </a:p>
        </p:txBody>
      </p:sp>
      <p:sp>
        <p:nvSpPr>
          <p:cNvPr id="3" name="Title 2">
            <a:extLst>
              <a:ext uri="{FF2B5EF4-FFF2-40B4-BE49-F238E27FC236}">
                <a16:creationId xmlns:a16="http://schemas.microsoft.com/office/drawing/2014/main" id="{BFE9C70B-BCF6-45A6-BB0B-EBD32FDAA326}"/>
              </a:ext>
            </a:extLst>
          </p:cNvPr>
          <p:cNvSpPr>
            <a:spLocks noGrp="1"/>
          </p:cNvSpPr>
          <p:nvPr>
            <p:ph type="title"/>
          </p:nvPr>
        </p:nvSpPr>
        <p:spPr>
          <a:xfrm>
            <a:off x="361354" y="234390"/>
            <a:ext cx="5865962" cy="649816"/>
          </a:xfrm>
        </p:spPr>
        <p:txBody>
          <a:bodyPr/>
          <a:lstStyle/>
          <a:p>
            <a:r>
              <a:rPr lang="en-US" dirty="0"/>
              <a:t>About G City 2023</a:t>
            </a:r>
            <a:endParaRPr lang="en-IL" dirty="0"/>
          </a:p>
        </p:txBody>
      </p:sp>
      <p:sp>
        <p:nvSpPr>
          <p:cNvPr id="163" name="TextBox 162">
            <a:extLst>
              <a:ext uri="{FF2B5EF4-FFF2-40B4-BE49-F238E27FC236}">
                <a16:creationId xmlns:a16="http://schemas.microsoft.com/office/drawing/2014/main" id="{57B610D3-0FD1-4012-A8FA-0FEE52810CC1}"/>
              </a:ext>
            </a:extLst>
          </p:cNvPr>
          <p:cNvSpPr txBox="1"/>
          <p:nvPr/>
        </p:nvSpPr>
        <p:spPr>
          <a:xfrm>
            <a:off x="962176" y="4108913"/>
            <a:ext cx="1572192" cy="1292651"/>
          </a:xfrm>
          <a:prstGeom prst="rect">
            <a:avLst/>
          </a:prstGeom>
          <a:noFill/>
        </p:spPr>
        <p:txBody>
          <a:bodyPr wrap="square" lIns="91431" tIns="45715" rIns="91431" bIns="45715" rtlCol="1">
            <a:spAutoFit/>
          </a:bodyPr>
          <a:lstStyle/>
          <a:p>
            <a:pPr marL="0" marR="0" lvl="0" indent="0" algn="ctr" defTabSz="914273" rtl="1" eaLnBrk="1" fontAlgn="auto" latinLnBrk="0" hangingPunct="1">
              <a:lnSpc>
                <a:spcPct val="100000"/>
              </a:lnSpc>
              <a:spcBef>
                <a:spcPts val="0"/>
              </a:spcBef>
              <a:spcAft>
                <a:spcPts val="0"/>
              </a:spcAft>
              <a:buClrTx/>
              <a:buSzTx/>
              <a:buFontTx/>
              <a:buNone/>
              <a:tabLst/>
              <a:defRPr/>
            </a:pPr>
            <a:r>
              <a:rPr kumimoji="0" lang="en-US"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88</a:t>
            </a:r>
            <a:endPar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endParaRPr>
          </a:p>
          <a:p>
            <a:pPr marL="0" marR="0" lvl="0" indent="0" algn="ctr" defTabSz="914273"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Assets</a:t>
            </a:r>
            <a:b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b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As of </a:t>
            </a:r>
          </a:p>
          <a:p>
            <a:pPr marL="0" marR="0" lvl="0" indent="0" algn="ctr" defTabSz="914273"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June 30, 2023</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sp>
        <p:nvSpPr>
          <p:cNvPr id="161" name="TextBox 160">
            <a:extLst>
              <a:ext uri="{FF2B5EF4-FFF2-40B4-BE49-F238E27FC236}">
                <a16:creationId xmlns:a16="http://schemas.microsoft.com/office/drawing/2014/main" id="{5C779BC4-B05D-47E8-B960-0E0174226573}"/>
              </a:ext>
            </a:extLst>
          </p:cNvPr>
          <p:cNvSpPr txBox="1"/>
          <p:nvPr/>
        </p:nvSpPr>
        <p:spPr>
          <a:xfrm>
            <a:off x="4642560" y="4189392"/>
            <a:ext cx="1740347" cy="1077208"/>
          </a:xfrm>
          <a:prstGeom prst="rect">
            <a:avLst/>
          </a:prstGeom>
          <a:noFill/>
        </p:spPr>
        <p:txBody>
          <a:bodyPr wrap="square" lIns="91431" tIns="45715" rIns="91431" bIns="45715" rtlCol="1">
            <a:spAutoFit/>
          </a:bodyPr>
          <a:lstStyle/>
          <a:p>
            <a:pPr marL="0" marR="0" lvl="0" indent="0" algn="ctr" defTabSz="914273" rtl="1" eaLnBrk="1" fontAlgn="auto" latinLnBrk="0" hangingPunct="1">
              <a:lnSpc>
                <a:spcPct val="100000"/>
              </a:lnSpc>
              <a:spcBef>
                <a:spcPts val="0"/>
              </a:spcBef>
              <a:spcAft>
                <a:spcPts val="0"/>
              </a:spcAft>
              <a:buClrTx/>
              <a:buSzTx/>
              <a:buFontTx/>
              <a:buNone/>
              <a:tabLst/>
              <a:defRPr/>
            </a:pPr>
            <a:r>
              <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2,950</a:t>
            </a:r>
          </a:p>
          <a:p>
            <a:pPr marL="0" marR="0" lvl="0" indent="0" algn="ctr" defTabSz="914273" rtl="1" eaLnBrk="1" fontAlgn="auto" latinLnBrk="0" hangingPunct="1">
              <a:lnSpc>
                <a:spcPct val="100000"/>
              </a:lnSpc>
              <a:spcBef>
                <a:spcPts val="0"/>
              </a:spcBef>
              <a:spcAft>
                <a:spcPts val="0"/>
              </a:spcAft>
              <a:buClrTx/>
              <a:buSzTx/>
              <a:buFontTx/>
              <a:buNone/>
              <a:tabLst/>
              <a:defRPr/>
            </a:pPr>
            <a:r>
              <a:rPr lang="en-US" sz="1400" dirty="0">
                <a:solidFill>
                  <a:srgbClr val="091535"/>
                </a:solidFill>
                <a:latin typeface="Heebo" panose="00000500000000000000" pitchFamily="2" charset="-79"/>
                <a:cs typeface="Heebo" panose="00000500000000000000" pitchFamily="2" charset="-79"/>
              </a:rPr>
              <a:t>Units for Rent in Different Stages</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sp>
        <p:nvSpPr>
          <p:cNvPr id="181" name="TextBox 180">
            <a:extLst>
              <a:ext uri="{FF2B5EF4-FFF2-40B4-BE49-F238E27FC236}">
                <a16:creationId xmlns:a16="http://schemas.microsoft.com/office/drawing/2014/main" id="{68A7ADC2-95BF-4B26-9CD2-2518A9235F36}"/>
              </a:ext>
            </a:extLst>
          </p:cNvPr>
          <p:cNvSpPr txBox="1"/>
          <p:nvPr/>
        </p:nvSpPr>
        <p:spPr>
          <a:xfrm>
            <a:off x="2876647" y="1204496"/>
            <a:ext cx="1748083" cy="1077208"/>
          </a:xfrm>
          <a:prstGeom prst="rect">
            <a:avLst/>
          </a:prstGeom>
          <a:noFill/>
        </p:spPr>
        <p:txBody>
          <a:bodyPr wrap="square" lIns="91431" tIns="45715" rIns="91431" bIns="45715" rtlCol="1">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he-IL" sz="3600" b="0" i="0" u="none" strike="noStrike" kern="1200" cap="none" spc="-187"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1</a:t>
            </a:r>
            <a:r>
              <a:rPr lang="en-US" sz="3600" spc="-187" dirty="0">
                <a:solidFill>
                  <a:srgbClr val="091535"/>
                </a:solidFill>
                <a:latin typeface="Heebo" panose="00000500000000000000" pitchFamily="2" charset="-79"/>
                <a:ea typeface="Segoe UI Black" panose="020B0A02040204020203" pitchFamily="34" charset="0"/>
                <a:cs typeface="Heebo" panose="00000500000000000000" pitchFamily="2" charset="-79"/>
              </a:rPr>
              <a:t>0.3</a:t>
            </a:r>
            <a:r>
              <a:rPr kumimoji="0" lang="he-IL" sz="3600" b="0" i="0" u="none" strike="noStrike" kern="1200" cap="none" spc="-187"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a:t>
            </a:r>
          </a:p>
          <a:p>
            <a:pPr marL="0" marR="0" lvl="0" indent="0" algn="ctr" defTabSz="914273" rtl="1" eaLnBrk="1" fontAlgn="auto" latinLnBrk="0" hangingPunct="1">
              <a:lnSpc>
                <a:spcPct val="100000"/>
              </a:lnSpc>
              <a:spcBef>
                <a:spcPts val="0"/>
              </a:spcBef>
              <a:spcAft>
                <a:spcPts val="0"/>
              </a:spcAft>
              <a:buClrTx/>
              <a:buSzTx/>
              <a:buFontTx/>
              <a:buNone/>
              <a:tabLst/>
              <a:defRPr/>
            </a:pPr>
            <a:r>
              <a:rPr lang="en-US" sz="1400" dirty="0">
                <a:solidFill>
                  <a:srgbClr val="091535"/>
                </a:solidFill>
                <a:latin typeface="Heebo" panose="00000500000000000000" pitchFamily="2" charset="-79"/>
                <a:cs typeface="Heebo" panose="00000500000000000000" pitchFamily="2" charset="-79"/>
              </a:rPr>
              <a:t>Increase of same store NOI in 2023</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grpSp>
        <p:nvGrpSpPr>
          <p:cNvPr id="259" name="Group 258">
            <a:extLst>
              <a:ext uri="{FF2B5EF4-FFF2-40B4-BE49-F238E27FC236}">
                <a16:creationId xmlns:a16="http://schemas.microsoft.com/office/drawing/2014/main" id="{4A9C6231-7B02-44AB-ADFF-CF4DD8C59346}"/>
              </a:ext>
            </a:extLst>
          </p:cNvPr>
          <p:cNvGrpSpPr/>
          <p:nvPr/>
        </p:nvGrpSpPr>
        <p:grpSpPr>
          <a:xfrm>
            <a:off x="2261562" y="5791567"/>
            <a:ext cx="615086" cy="643672"/>
            <a:chOff x="8359776" y="3913188"/>
            <a:chExt cx="990600" cy="1036637"/>
          </a:xfrm>
          <a:solidFill>
            <a:schemeClr val="bg1"/>
          </a:solidFill>
        </p:grpSpPr>
        <p:sp>
          <p:nvSpPr>
            <p:cNvPr id="260" name="Rectangle 427">
              <a:extLst>
                <a:ext uri="{FF2B5EF4-FFF2-40B4-BE49-F238E27FC236}">
                  <a16:creationId xmlns:a16="http://schemas.microsoft.com/office/drawing/2014/main" id="{876022FB-DD2E-4C9D-B84E-4FA035E87C2C}"/>
                </a:ext>
              </a:extLst>
            </p:cNvPr>
            <p:cNvSpPr>
              <a:spLocks noChangeArrowheads="1"/>
            </p:cNvSpPr>
            <p:nvPr/>
          </p:nvSpPr>
          <p:spPr bwMode="auto">
            <a:xfrm>
              <a:off x="8680451" y="3979863"/>
              <a:ext cx="217488" cy="204787"/>
            </a:xfrm>
            <a:prstGeom prst="rect">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1" name="Rectangle 428">
              <a:extLst>
                <a:ext uri="{FF2B5EF4-FFF2-40B4-BE49-F238E27FC236}">
                  <a16:creationId xmlns:a16="http://schemas.microsoft.com/office/drawing/2014/main" id="{B18FF2D0-4085-4264-90C9-CD1477E177CD}"/>
                </a:ext>
              </a:extLst>
            </p:cNvPr>
            <p:cNvSpPr>
              <a:spLocks noChangeArrowheads="1"/>
            </p:cNvSpPr>
            <p:nvPr/>
          </p:nvSpPr>
          <p:spPr bwMode="auto">
            <a:xfrm>
              <a:off x="8562976" y="4087813"/>
              <a:ext cx="223838" cy="862012"/>
            </a:xfrm>
            <a:prstGeom prst="rect">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2" name="Rectangle 429">
              <a:extLst>
                <a:ext uri="{FF2B5EF4-FFF2-40B4-BE49-F238E27FC236}">
                  <a16:creationId xmlns:a16="http://schemas.microsoft.com/office/drawing/2014/main" id="{73D7F255-7211-4D43-AE3C-A015C7D7F33E}"/>
                </a:ext>
              </a:extLst>
            </p:cNvPr>
            <p:cNvSpPr>
              <a:spLocks noChangeArrowheads="1"/>
            </p:cNvSpPr>
            <p:nvPr/>
          </p:nvSpPr>
          <p:spPr bwMode="auto">
            <a:xfrm>
              <a:off x="8680451" y="4184650"/>
              <a:ext cx="349250" cy="765175"/>
            </a:xfrm>
            <a:prstGeom prst="rect">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3" name="Freeform 430">
              <a:extLst>
                <a:ext uri="{FF2B5EF4-FFF2-40B4-BE49-F238E27FC236}">
                  <a16:creationId xmlns:a16="http://schemas.microsoft.com/office/drawing/2014/main" id="{B114F0FA-B462-44B9-A11B-DD3E9EFE4671}"/>
                </a:ext>
              </a:extLst>
            </p:cNvPr>
            <p:cNvSpPr>
              <a:spLocks/>
            </p:cNvSpPr>
            <p:nvPr/>
          </p:nvSpPr>
          <p:spPr bwMode="auto">
            <a:xfrm>
              <a:off x="9029701" y="4452938"/>
              <a:ext cx="233363" cy="496887"/>
            </a:xfrm>
            <a:custGeom>
              <a:avLst/>
              <a:gdLst>
                <a:gd name="T0" fmla="*/ 0 w 147"/>
                <a:gd name="T1" fmla="*/ 0 h 313"/>
                <a:gd name="T2" fmla="*/ 0 w 147"/>
                <a:gd name="T3" fmla="*/ 313 h 313"/>
                <a:gd name="T4" fmla="*/ 147 w 147"/>
                <a:gd name="T5" fmla="*/ 313 h 313"/>
                <a:gd name="T6" fmla="*/ 147 w 147"/>
                <a:gd name="T7" fmla="*/ 69 h 313"/>
                <a:gd name="T8" fmla="*/ 0 w 147"/>
                <a:gd name="T9" fmla="*/ 0 h 313"/>
              </a:gdLst>
              <a:ahLst/>
              <a:cxnLst>
                <a:cxn ang="0">
                  <a:pos x="T0" y="T1"/>
                </a:cxn>
                <a:cxn ang="0">
                  <a:pos x="T2" y="T3"/>
                </a:cxn>
                <a:cxn ang="0">
                  <a:pos x="T4" y="T5"/>
                </a:cxn>
                <a:cxn ang="0">
                  <a:pos x="T6" y="T7"/>
                </a:cxn>
                <a:cxn ang="0">
                  <a:pos x="T8" y="T9"/>
                </a:cxn>
              </a:cxnLst>
              <a:rect l="0" t="0" r="r" b="b"/>
              <a:pathLst>
                <a:path w="147" h="313">
                  <a:moveTo>
                    <a:pt x="0" y="0"/>
                  </a:moveTo>
                  <a:lnTo>
                    <a:pt x="0" y="313"/>
                  </a:lnTo>
                  <a:lnTo>
                    <a:pt x="147" y="313"/>
                  </a:lnTo>
                  <a:lnTo>
                    <a:pt x="147" y="69"/>
                  </a:lnTo>
                  <a:lnTo>
                    <a:pt x="0" y="0"/>
                  </a:lnTo>
                  <a:close/>
                </a:path>
              </a:pathLst>
            </a:cu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4" name="Rectangle 437">
              <a:extLst>
                <a:ext uri="{FF2B5EF4-FFF2-40B4-BE49-F238E27FC236}">
                  <a16:creationId xmlns:a16="http://schemas.microsoft.com/office/drawing/2014/main" id="{5953282C-8839-48AD-BA16-11A0A795442A}"/>
                </a:ext>
              </a:extLst>
            </p:cNvPr>
            <p:cNvSpPr>
              <a:spLocks noChangeArrowheads="1"/>
            </p:cNvSpPr>
            <p:nvPr/>
          </p:nvSpPr>
          <p:spPr bwMode="auto">
            <a:xfrm>
              <a:off x="8810626" y="4814888"/>
              <a:ext cx="87313" cy="134937"/>
            </a:xfrm>
            <a:prstGeom prst="rect">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5" name="Line 438">
              <a:extLst>
                <a:ext uri="{FF2B5EF4-FFF2-40B4-BE49-F238E27FC236}">
                  <a16:creationId xmlns:a16="http://schemas.microsoft.com/office/drawing/2014/main" id="{445F7420-8BB4-466D-9CFD-BFE7401FA3B5}"/>
                </a:ext>
              </a:extLst>
            </p:cNvPr>
            <p:cNvSpPr>
              <a:spLocks noChangeShapeType="1"/>
            </p:cNvSpPr>
            <p:nvPr/>
          </p:nvSpPr>
          <p:spPr bwMode="auto">
            <a:xfrm>
              <a:off x="9101138" y="4605338"/>
              <a:ext cx="90488"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6" name="Line 439">
              <a:extLst>
                <a:ext uri="{FF2B5EF4-FFF2-40B4-BE49-F238E27FC236}">
                  <a16:creationId xmlns:a16="http://schemas.microsoft.com/office/drawing/2014/main" id="{16DD400D-F155-4E4A-A9FF-9B0FB3819742}"/>
                </a:ext>
              </a:extLst>
            </p:cNvPr>
            <p:cNvSpPr>
              <a:spLocks noChangeShapeType="1"/>
            </p:cNvSpPr>
            <p:nvPr/>
          </p:nvSpPr>
          <p:spPr bwMode="auto">
            <a:xfrm>
              <a:off x="9101138" y="4670425"/>
              <a:ext cx="90488"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7" name="Line 440">
              <a:extLst>
                <a:ext uri="{FF2B5EF4-FFF2-40B4-BE49-F238E27FC236}">
                  <a16:creationId xmlns:a16="http://schemas.microsoft.com/office/drawing/2014/main" id="{3555ACFC-478E-4492-A60B-BBED338B0630}"/>
                </a:ext>
              </a:extLst>
            </p:cNvPr>
            <p:cNvSpPr>
              <a:spLocks noChangeShapeType="1"/>
            </p:cNvSpPr>
            <p:nvPr/>
          </p:nvSpPr>
          <p:spPr bwMode="auto">
            <a:xfrm>
              <a:off x="9101138" y="4735513"/>
              <a:ext cx="90488"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8" name="Line 441">
              <a:extLst>
                <a:ext uri="{FF2B5EF4-FFF2-40B4-BE49-F238E27FC236}">
                  <a16:creationId xmlns:a16="http://schemas.microsoft.com/office/drawing/2014/main" id="{8395FAEA-0FC5-4D67-B1B4-F50EBF1739DE}"/>
                </a:ext>
              </a:extLst>
            </p:cNvPr>
            <p:cNvSpPr>
              <a:spLocks noChangeShapeType="1"/>
            </p:cNvSpPr>
            <p:nvPr/>
          </p:nvSpPr>
          <p:spPr bwMode="auto">
            <a:xfrm>
              <a:off x="9101138" y="4800600"/>
              <a:ext cx="90488"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79" name="Rectangle 442">
              <a:extLst>
                <a:ext uri="{FF2B5EF4-FFF2-40B4-BE49-F238E27FC236}">
                  <a16:creationId xmlns:a16="http://schemas.microsoft.com/office/drawing/2014/main" id="{08BC7DA2-9E0E-4B8B-8755-26DEC0468137}"/>
                </a:ext>
              </a:extLst>
            </p:cNvPr>
            <p:cNvSpPr>
              <a:spLocks noChangeArrowheads="1"/>
            </p:cNvSpPr>
            <p:nvPr/>
          </p:nvSpPr>
          <p:spPr bwMode="auto">
            <a:xfrm>
              <a:off x="8445501" y="4527550"/>
              <a:ext cx="234950" cy="422275"/>
            </a:xfrm>
            <a:prstGeom prst="rect">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0" name="Line 447">
              <a:extLst>
                <a:ext uri="{FF2B5EF4-FFF2-40B4-BE49-F238E27FC236}">
                  <a16:creationId xmlns:a16="http://schemas.microsoft.com/office/drawing/2014/main" id="{10947663-4B4D-4EAB-8272-BCE7BDF04A86}"/>
                </a:ext>
              </a:extLst>
            </p:cNvPr>
            <p:cNvSpPr>
              <a:spLocks noChangeShapeType="1"/>
            </p:cNvSpPr>
            <p:nvPr/>
          </p:nvSpPr>
          <p:spPr bwMode="auto">
            <a:xfrm>
              <a:off x="9101138" y="4865688"/>
              <a:ext cx="90488"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1" name="Line 449">
              <a:extLst>
                <a:ext uri="{FF2B5EF4-FFF2-40B4-BE49-F238E27FC236}">
                  <a16:creationId xmlns:a16="http://schemas.microsoft.com/office/drawing/2014/main" id="{560A59AF-0760-4784-B4DB-FA24A848DFEA}"/>
                </a:ext>
              </a:extLst>
            </p:cNvPr>
            <p:cNvSpPr>
              <a:spLocks noChangeShapeType="1"/>
            </p:cNvSpPr>
            <p:nvPr/>
          </p:nvSpPr>
          <p:spPr bwMode="auto">
            <a:xfrm>
              <a:off x="8359776" y="4949825"/>
              <a:ext cx="990600"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2" name="Line 455">
              <a:extLst>
                <a:ext uri="{FF2B5EF4-FFF2-40B4-BE49-F238E27FC236}">
                  <a16:creationId xmlns:a16="http://schemas.microsoft.com/office/drawing/2014/main" id="{9032B911-46D6-4CF3-8752-4F6A151297C9}"/>
                </a:ext>
              </a:extLst>
            </p:cNvPr>
            <p:cNvSpPr>
              <a:spLocks noChangeShapeType="1"/>
            </p:cNvSpPr>
            <p:nvPr/>
          </p:nvSpPr>
          <p:spPr bwMode="auto">
            <a:xfrm flipV="1">
              <a:off x="8789988" y="3913188"/>
              <a:ext cx="0" cy="66675"/>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3" name="Freeform 456">
              <a:extLst>
                <a:ext uri="{FF2B5EF4-FFF2-40B4-BE49-F238E27FC236}">
                  <a16:creationId xmlns:a16="http://schemas.microsoft.com/office/drawing/2014/main" id="{89501F24-5C15-472E-B4BC-9A220EC6CD2D}"/>
                </a:ext>
              </a:extLst>
            </p:cNvPr>
            <p:cNvSpPr>
              <a:spLocks/>
            </p:cNvSpPr>
            <p:nvPr/>
          </p:nvSpPr>
          <p:spPr bwMode="auto">
            <a:xfrm>
              <a:off x="9029701" y="4303713"/>
              <a:ext cx="115888" cy="204787"/>
            </a:xfrm>
            <a:custGeom>
              <a:avLst/>
              <a:gdLst>
                <a:gd name="T0" fmla="*/ 0 w 73"/>
                <a:gd name="T1" fmla="*/ 0 h 129"/>
                <a:gd name="T2" fmla="*/ 0 w 73"/>
                <a:gd name="T3" fmla="*/ 94 h 129"/>
                <a:gd name="T4" fmla="*/ 73 w 73"/>
                <a:gd name="T5" fmla="*/ 129 h 129"/>
                <a:gd name="T6" fmla="*/ 73 w 73"/>
                <a:gd name="T7" fmla="*/ 35 h 129"/>
                <a:gd name="T8" fmla="*/ 0 w 73"/>
                <a:gd name="T9" fmla="*/ 0 h 129"/>
              </a:gdLst>
              <a:ahLst/>
              <a:cxnLst>
                <a:cxn ang="0">
                  <a:pos x="T0" y="T1"/>
                </a:cxn>
                <a:cxn ang="0">
                  <a:pos x="T2" y="T3"/>
                </a:cxn>
                <a:cxn ang="0">
                  <a:pos x="T4" y="T5"/>
                </a:cxn>
                <a:cxn ang="0">
                  <a:pos x="T6" y="T7"/>
                </a:cxn>
                <a:cxn ang="0">
                  <a:pos x="T8" y="T9"/>
                </a:cxn>
              </a:cxnLst>
              <a:rect l="0" t="0" r="r" b="b"/>
              <a:pathLst>
                <a:path w="73" h="129">
                  <a:moveTo>
                    <a:pt x="0" y="0"/>
                  </a:moveTo>
                  <a:lnTo>
                    <a:pt x="0" y="94"/>
                  </a:lnTo>
                  <a:lnTo>
                    <a:pt x="73" y="129"/>
                  </a:lnTo>
                  <a:lnTo>
                    <a:pt x="73" y="35"/>
                  </a:lnTo>
                  <a:lnTo>
                    <a:pt x="0" y="0"/>
                  </a:lnTo>
                  <a:close/>
                </a:path>
              </a:pathLst>
            </a:cu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4" name="Line 438">
              <a:extLst>
                <a:ext uri="{FF2B5EF4-FFF2-40B4-BE49-F238E27FC236}">
                  <a16:creationId xmlns:a16="http://schemas.microsoft.com/office/drawing/2014/main" id="{189A0EE6-6830-49A9-AAB7-54B8B493692F}"/>
                </a:ext>
              </a:extLst>
            </p:cNvPr>
            <p:cNvSpPr>
              <a:spLocks noChangeShapeType="1"/>
            </p:cNvSpPr>
            <p:nvPr/>
          </p:nvSpPr>
          <p:spPr bwMode="auto">
            <a:xfrm>
              <a:off x="8747818" y="4469580"/>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5" name="Line 439">
              <a:extLst>
                <a:ext uri="{FF2B5EF4-FFF2-40B4-BE49-F238E27FC236}">
                  <a16:creationId xmlns:a16="http://schemas.microsoft.com/office/drawing/2014/main" id="{D1358DFF-5C08-4860-A5FA-251B8EF5F835}"/>
                </a:ext>
              </a:extLst>
            </p:cNvPr>
            <p:cNvSpPr>
              <a:spLocks noChangeShapeType="1"/>
            </p:cNvSpPr>
            <p:nvPr/>
          </p:nvSpPr>
          <p:spPr bwMode="auto">
            <a:xfrm>
              <a:off x="8747818" y="4534668"/>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6" name="Line 440">
              <a:extLst>
                <a:ext uri="{FF2B5EF4-FFF2-40B4-BE49-F238E27FC236}">
                  <a16:creationId xmlns:a16="http://schemas.microsoft.com/office/drawing/2014/main" id="{AD84F5FE-E5E3-4B15-8869-35A4737560EE}"/>
                </a:ext>
              </a:extLst>
            </p:cNvPr>
            <p:cNvSpPr>
              <a:spLocks noChangeShapeType="1"/>
            </p:cNvSpPr>
            <p:nvPr/>
          </p:nvSpPr>
          <p:spPr bwMode="auto">
            <a:xfrm>
              <a:off x="8747818" y="4599756"/>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7" name="Line 441">
              <a:extLst>
                <a:ext uri="{FF2B5EF4-FFF2-40B4-BE49-F238E27FC236}">
                  <a16:creationId xmlns:a16="http://schemas.microsoft.com/office/drawing/2014/main" id="{C069AD06-5D38-4162-AE7D-BFA64F6EA815}"/>
                </a:ext>
              </a:extLst>
            </p:cNvPr>
            <p:cNvSpPr>
              <a:spLocks noChangeShapeType="1"/>
            </p:cNvSpPr>
            <p:nvPr/>
          </p:nvSpPr>
          <p:spPr bwMode="auto">
            <a:xfrm>
              <a:off x="8747818" y="4664843"/>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8" name="Line 447">
              <a:extLst>
                <a:ext uri="{FF2B5EF4-FFF2-40B4-BE49-F238E27FC236}">
                  <a16:creationId xmlns:a16="http://schemas.microsoft.com/office/drawing/2014/main" id="{4D9216B3-F5F6-4865-A628-904FD51359B2}"/>
                </a:ext>
              </a:extLst>
            </p:cNvPr>
            <p:cNvSpPr>
              <a:spLocks noChangeShapeType="1"/>
            </p:cNvSpPr>
            <p:nvPr/>
          </p:nvSpPr>
          <p:spPr bwMode="auto">
            <a:xfrm>
              <a:off x="8747818" y="4729930"/>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89" name="Line 438">
              <a:extLst>
                <a:ext uri="{FF2B5EF4-FFF2-40B4-BE49-F238E27FC236}">
                  <a16:creationId xmlns:a16="http://schemas.microsoft.com/office/drawing/2014/main" id="{FF8647C1-D41B-4224-9DE4-894BAF8A4EFD}"/>
                </a:ext>
              </a:extLst>
            </p:cNvPr>
            <p:cNvSpPr>
              <a:spLocks noChangeShapeType="1"/>
            </p:cNvSpPr>
            <p:nvPr/>
          </p:nvSpPr>
          <p:spPr bwMode="auto">
            <a:xfrm>
              <a:off x="8747818" y="4337216"/>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sp>
          <p:nvSpPr>
            <p:cNvPr id="290" name="Line 439">
              <a:extLst>
                <a:ext uri="{FF2B5EF4-FFF2-40B4-BE49-F238E27FC236}">
                  <a16:creationId xmlns:a16="http://schemas.microsoft.com/office/drawing/2014/main" id="{1F2666B0-9F42-408D-9BA1-E55353695890}"/>
                </a:ext>
              </a:extLst>
            </p:cNvPr>
            <p:cNvSpPr>
              <a:spLocks noChangeShapeType="1"/>
            </p:cNvSpPr>
            <p:nvPr/>
          </p:nvSpPr>
          <p:spPr bwMode="auto">
            <a:xfrm>
              <a:off x="8747818" y="4402303"/>
              <a:ext cx="213364" cy="0"/>
            </a:xfrm>
            <a:prstGeom prst="line">
              <a:avLst/>
            </a:prstGeom>
            <a:grpFill/>
            <a:ln w="2540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Heebo"/>
                <a:ea typeface="+mn-ea"/>
                <a:cs typeface="Heebo"/>
              </a:endParaRPr>
            </a:p>
          </p:txBody>
        </p:sp>
      </p:grpSp>
      <p:grpSp>
        <p:nvGrpSpPr>
          <p:cNvPr id="234" name="קבוצה 97">
            <a:extLst>
              <a:ext uri="{FF2B5EF4-FFF2-40B4-BE49-F238E27FC236}">
                <a16:creationId xmlns:a16="http://schemas.microsoft.com/office/drawing/2014/main" id="{3E50D8AC-393B-4E05-A675-01B68CBF63CE}"/>
              </a:ext>
            </a:extLst>
          </p:cNvPr>
          <p:cNvGrpSpPr/>
          <p:nvPr/>
        </p:nvGrpSpPr>
        <p:grpSpPr>
          <a:xfrm>
            <a:off x="5862349" y="2931853"/>
            <a:ext cx="614681" cy="685752"/>
            <a:chOff x="6132513" y="8189913"/>
            <a:chExt cx="508000" cy="566737"/>
          </a:xfrm>
          <a:solidFill>
            <a:schemeClr val="accent2"/>
          </a:solidFill>
        </p:grpSpPr>
        <p:sp>
          <p:nvSpPr>
            <p:cNvPr id="235" name="Freeform 5">
              <a:extLst>
                <a:ext uri="{FF2B5EF4-FFF2-40B4-BE49-F238E27FC236}">
                  <a16:creationId xmlns:a16="http://schemas.microsoft.com/office/drawing/2014/main" id="{F8EF51B9-CE5E-4A16-9791-85420E16C789}"/>
                </a:ext>
              </a:extLst>
            </p:cNvPr>
            <p:cNvSpPr>
              <a:spLocks/>
            </p:cNvSpPr>
            <p:nvPr/>
          </p:nvSpPr>
          <p:spPr bwMode="auto">
            <a:xfrm>
              <a:off x="6132513" y="8189913"/>
              <a:ext cx="142875" cy="520700"/>
            </a:xfrm>
            <a:custGeom>
              <a:avLst/>
              <a:gdLst>
                <a:gd name="T0" fmla="*/ 35 w 38"/>
                <a:gd name="T1" fmla="*/ 138 h 138"/>
                <a:gd name="T2" fmla="*/ 10 w 38"/>
                <a:gd name="T3" fmla="*/ 138 h 138"/>
                <a:gd name="T4" fmla="*/ 0 w 38"/>
                <a:gd name="T5" fmla="*/ 128 h 138"/>
                <a:gd name="T6" fmla="*/ 0 w 38"/>
                <a:gd name="T7" fmla="*/ 11 h 138"/>
                <a:gd name="T8" fmla="*/ 10 w 38"/>
                <a:gd name="T9" fmla="*/ 0 h 138"/>
                <a:gd name="T10" fmla="*/ 31 w 38"/>
                <a:gd name="T11" fmla="*/ 0 h 138"/>
                <a:gd name="T12" fmla="*/ 34 w 38"/>
                <a:gd name="T13" fmla="*/ 3 h 138"/>
                <a:gd name="T14" fmla="*/ 31 w 38"/>
                <a:gd name="T15" fmla="*/ 6 h 138"/>
                <a:gd name="T16" fmla="*/ 10 w 38"/>
                <a:gd name="T17" fmla="*/ 6 h 138"/>
                <a:gd name="T18" fmla="*/ 6 w 38"/>
                <a:gd name="T19" fmla="*/ 11 h 138"/>
                <a:gd name="T20" fmla="*/ 6 w 38"/>
                <a:gd name="T21" fmla="*/ 128 h 138"/>
                <a:gd name="T22" fmla="*/ 10 w 38"/>
                <a:gd name="T23" fmla="*/ 132 h 138"/>
                <a:gd name="T24" fmla="*/ 35 w 38"/>
                <a:gd name="T25" fmla="*/ 132 h 138"/>
                <a:gd name="T26" fmla="*/ 38 w 38"/>
                <a:gd name="T27" fmla="*/ 135 h 138"/>
                <a:gd name="T28" fmla="*/ 35 w 38"/>
                <a:gd name="T2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138">
                  <a:moveTo>
                    <a:pt x="35" y="138"/>
                  </a:moveTo>
                  <a:cubicBezTo>
                    <a:pt x="10" y="138"/>
                    <a:pt x="10" y="138"/>
                    <a:pt x="10" y="138"/>
                  </a:cubicBezTo>
                  <a:cubicBezTo>
                    <a:pt x="5" y="138"/>
                    <a:pt x="0" y="134"/>
                    <a:pt x="0" y="128"/>
                  </a:cubicBezTo>
                  <a:cubicBezTo>
                    <a:pt x="0" y="11"/>
                    <a:pt x="0" y="11"/>
                    <a:pt x="0" y="11"/>
                  </a:cubicBezTo>
                  <a:cubicBezTo>
                    <a:pt x="0" y="5"/>
                    <a:pt x="5" y="0"/>
                    <a:pt x="10" y="0"/>
                  </a:cubicBezTo>
                  <a:cubicBezTo>
                    <a:pt x="31" y="0"/>
                    <a:pt x="31" y="0"/>
                    <a:pt x="31" y="0"/>
                  </a:cubicBezTo>
                  <a:cubicBezTo>
                    <a:pt x="33" y="0"/>
                    <a:pt x="34" y="2"/>
                    <a:pt x="34" y="3"/>
                  </a:cubicBezTo>
                  <a:cubicBezTo>
                    <a:pt x="34" y="5"/>
                    <a:pt x="33" y="6"/>
                    <a:pt x="31" y="6"/>
                  </a:cubicBezTo>
                  <a:cubicBezTo>
                    <a:pt x="10" y="6"/>
                    <a:pt x="10" y="6"/>
                    <a:pt x="10" y="6"/>
                  </a:cubicBezTo>
                  <a:cubicBezTo>
                    <a:pt x="8" y="6"/>
                    <a:pt x="6" y="8"/>
                    <a:pt x="6" y="11"/>
                  </a:cubicBezTo>
                  <a:cubicBezTo>
                    <a:pt x="6" y="128"/>
                    <a:pt x="6" y="128"/>
                    <a:pt x="6" y="128"/>
                  </a:cubicBezTo>
                  <a:cubicBezTo>
                    <a:pt x="6" y="130"/>
                    <a:pt x="8" y="132"/>
                    <a:pt x="10" y="132"/>
                  </a:cubicBezTo>
                  <a:cubicBezTo>
                    <a:pt x="35" y="132"/>
                    <a:pt x="35" y="132"/>
                    <a:pt x="35" y="132"/>
                  </a:cubicBezTo>
                  <a:cubicBezTo>
                    <a:pt x="37" y="132"/>
                    <a:pt x="38" y="134"/>
                    <a:pt x="38" y="135"/>
                  </a:cubicBezTo>
                  <a:cubicBezTo>
                    <a:pt x="38" y="137"/>
                    <a:pt x="37" y="138"/>
                    <a:pt x="35" y="1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6" name="Freeform 6">
              <a:extLst>
                <a:ext uri="{FF2B5EF4-FFF2-40B4-BE49-F238E27FC236}">
                  <a16:creationId xmlns:a16="http://schemas.microsoft.com/office/drawing/2014/main" id="{2693A271-F0AF-42AC-984E-532A1F782006}"/>
                </a:ext>
              </a:extLst>
            </p:cNvPr>
            <p:cNvSpPr>
              <a:spLocks/>
            </p:cNvSpPr>
            <p:nvPr/>
          </p:nvSpPr>
          <p:spPr bwMode="auto">
            <a:xfrm>
              <a:off x="6434138" y="8189913"/>
              <a:ext cx="128587" cy="204787"/>
            </a:xfrm>
            <a:custGeom>
              <a:avLst/>
              <a:gdLst>
                <a:gd name="T0" fmla="*/ 31 w 34"/>
                <a:gd name="T1" fmla="*/ 54 h 54"/>
                <a:gd name="T2" fmla="*/ 28 w 34"/>
                <a:gd name="T3" fmla="*/ 51 h 54"/>
                <a:gd name="T4" fmla="*/ 28 w 34"/>
                <a:gd name="T5" fmla="*/ 11 h 54"/>
                <a:gd name="T6" fmla="*/ 24 w 34"/>
                <a:gd name="T7" fmla="*/ 6 h 54"/>
                <a:gd name="T8" fmla="*/ 3 w 34"/>
                <a:gd name="T9" fmla="*/ 6 h 54"/>
                <a:gd name="T10" fmla="*/ 0 w 34"/>
                <a:gd name="T11" fmla="*/ 3 h 54"/>
                <a:gd name="T12" fmla="*/ 3 w 34"/>
                <a:gd name="T13" fmla="*/ 0 h 54"/>
                <a:gd name="T14" fmla="*/ 24 w 34"/>
                <a:gd name="T15" fmla="*/ 0 h 54"/>
                <a:gd name="T16" fmla="*/ 34 w 34"/>
                <a:gd name="T17" fmla="*/ 11 h 54"/>
                <a:gd name="T18" fmla="*/ 34 w 34"/>
                <a:gd name="T19" fmla="*/ 51 h 54"/>
                <a:gd name="T20" fmla="*/ 31 w 34"/>
                <a:gd name="T2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4">
                  <a:moveTo>
                    <a:pt x="31" y="54"/>
                  </a:moveTo>
                  <a:cubicBezTo>
                    <a:pt x="29" y="54"/>
                    <a:pt x="28" y="53"/>
                    <a:pt x="28" y="51"/>
                  </a:cubicBezTo>
                  <a:cubicBezTo>
                    <a:pt x="28" y="11"/>
                    <a:pt x="28" y="11"/>
                    <a:pt x="28" y="11"/>
                  </a:cubicBezTo>
                  <a:cubicBezTo>
                    <a:pt x="28" y="8"/>
                    <a:pt x="26" y="6"/>
                    <a:pt x="24" y="6"/>
                  </a:cubicBezTo>
                  <a:cubicBezTo>
                    <a:pt x="3" y="6"/>
                    <a:pt x="3" y="6"/>
                    <a:pt x="3" y="6"/>
                  </a:cubicBezTo>
                  <a:cubicBezTo>
                    <a:pt x="1" y="6"/>
                    <a:pt x="0" y="5"/>
                    <a:pt x="0" y="3"/>
                  </a:cubicBezTo>
                  <a:cubicBezTo>
                    <a:pt x="0" y="2"/>
                    <a:pt x="1" y="0"/>
                    <a:pt x="3" y="0"/>
                  </a:cubicBezTo>
                  <a:cubicBezTo>
                    <a:pt x="24" y="0"/>
                    <a:pt x="24" y="0"/>
                    <a:pt x="24" y="0"/>
                  </a:cubicBezTo>
                  <a:cubicBezTo>
                    <a:pt x="29" y="0"/>
                    <a:pt x="34" y="5"/>
                    <a:pt x="34" y="11"/>
                  </a:cubicBezTo>
                  <a:cubicBezTo>
                    <a:pt x="34" y="51"/>
                    <a:pt x="34" y="51"/>
                    <a:pt x="34" y="51"/>
                  </a:cubicBezTo>
                  <a:cubicBezTo>
                    <a:pt x="34" y="53"/>
                    <a:pt x="33" y="54"/>
                    <a:pt x="31" y="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8" name="Freeform 8">
              <a:extLst>
                <a:ext uri="{FF2B5EF4-FFF2-40B4-BE49-F238E27FC236}">
                  <a16:creationId xmlns:a16="http://schemas.microsoft.com/office/drawing/2014/main" id="{A6AA5259-0B31-4744-87F3-2589048D18E8}"/>
                </a:ext>
              </a:extLst>
            </p:cNvPr>
            <p:cNvSpPr>
              <a:spLocks/>
            </p:cNvSpPr>
            <p:nvPr/>
          </p:nvSpPr>
          <p:spPr bwMode="auto">
            <a:xfrm>
              <a:off x="6223000" y="8431213"/>
              <a:ext cx="263525" cy="23812"/>
            </a:xfrm>
            <a:custGeom>
              <a:avLst/>
              <a:gdLst>
                <a:gd name="T0" fmla="*/ 67 w 70"/>
                <a:gd name="T1" fmla="*/ 6 h 6"/>
                <a:gd name="T2" fmla="*/ 3 w 70"/>
                <a:gd name="T3" fmla="*/ 6 h 6"/>
                <a:gd name="T4" fmla="*/ 0 w 70"/>
                <a:gd name="T5" fmla="*/ 3 h 6"/>
                <a:gd name="T6" fmla="*/ 3 w 70"/>
                <a:gd name="T7" fmla="*/ 0 h 6"/>
                <a:gd name="T8" fmla="*/ 67 w 70"/>
                <a:gd name="T9" fmla="*/ 0 h 6"/>
                <a:gd name="T10" fmla="*/ 70 w 70"/>
                <a:gd name="T11" fmla="*/ 3 h 6"/>
                <a:gd name="T12" fmla="*/ 67 w 7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0" h="6">
                  <a:moveTo>
                    <a:pt x="67" y="6"/>
                  </a:moveTo>
                  <a:cubicBezTo>
                    <a:pt x="3" y="6"/>
                    <a:pt x="3" y="6"/>
                    <a:pt x="3" y="6"/>
                  </a:cubicBezTo>
                  <a:cubicBezTo>
                    <a:pt x="1" y="6"/>
                    <a:pt x="0" y="5"/>
                    <a:pt x="0" y="3"/>
                  </a:cubicBezTo>
                  <a:cubicBezTo>
                    <a:pt x="0" y="2"/>
                    <a:pt x="1" y="0"/>
                    <a:pt x="3" y="0"/>
                  </a:cubicBezTo>
                  <a:cubicBezTo>
                    <a:pt x="67" y="0"/>
                    <a:pt x="67" y="0"/>
                    <a:pt x="67" y="0"/>
                  </a:cubicBezTo>
                  <a:cubicBezTo>
                    <a:pt x="69" y="0"/>
                    <a:pt x="70" y="2"/>
                    <a:pt x="70" y="3"/>
                  </a:cubicBezTo>
                  <a:cubicBezTo>
                    <a:pt x="70" y="5"/>
                    <a:pt x="69" y="6"/>
                    <a:pt x="6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9" name="Freeform 9">
              <a:extLst>
                <a:ext uri="{FF2B5EF4-FFF2-40B4-BE49-F238E27FC236}">
                  <a16:creationId xmlns:a16="http://schemas.microsoft.com/office/drawing/2014/main" id="{88EEC6FB-F16D-408F-921A-E9819B8F9EB0}"/>
                </a:ext>
              </a:extLst>
            </p:cNvPr>
            <p:cNvSpPr>
              <a:spLocks/>
            </p:cNvSpPr>
            <p:nvPr/>
          </p:nvSpPr>
          <p:spPr bwMode="auto">
            <a:xfrm>
              <a:off x="6223000" y="8310563"/>
              <a:ext cx="279400" cy="23812"/>
            </a:xfrm>
            <a:custGeom>
              <a:avLst/>
              <a:gdLst>
                <a:gd name="T0" fmla="*/ 71 w 74"/>
                <a:gd name="T1" fmla="*/ 6 h 6"/>
                <a:gd name="T2" fmla="*/ 3 w 74"/>
                <a:gd name="T3" fmla="*/ 6 h 6"/>
                <a:gd name="T4" fmla="*/ 0 w 74"/>
                <a:gd name="T5" fmla="*/ 3 h 6"/>
                <a:gd name="T6" fmla="*/ 3 w 74"/>
                <a:gd name="T7" fmla="*/ 0 h 6"/>
                <a:gd name="T8" fmla="*/ 71 w 74"/>
                <a:gd name="T9" fmla="*/ 0 h 6"/>
                <a:gd name="T10" fmla="*/ 74 w 74"/>
                <a:gd name="T11" fmla="*/ 3 h 6"/>
                <a:gd name="T12" fmla="*/ 71 w 7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4" h="6">
                  <a:moveTo>
                    <a:pt x="71" y="6"/>
                  </a:moveTo>
                  <a:cubicBezTo>
                    <a:pt x="3" y="6"/>
                    <a:pt x="3" y="6"/>
                    <a:pt x="3" y="6"/>
                  </a:cubicBezTo>
                  <a:cubicBezTo>
                    <a:pt x="1" y="6"/>
                    <a:pt x="0" y="5"/>
                    <a:pt x="0" y="3"/>
                  </a:cubicBezTo>
                  <a:cubicBezTo>
                    <a:pt x="0" y="2"/>
                    <a:pt x="1" y="0"/>
                    <a:pt x="3" y="0"/>
                  </a:cubicBezTo>
                  <a:cubicBezTo>
                    <a:pt x="71" y="0"/>
                    <a:pt x="71" y="0"/>
                    <a:pt x="71" y="0"/>
                  </a:cubicBezTo>
                  <a:cubicBezTo>
                    <a:pt x="73" y="0"/>
                    <a:pt x="74" y="2"/>
                    <a:pt x="74" y="3"/>
                  </a:cubicBezTo>
                  <a:cubicBezTo>
                    <a:pt x="74" y="5"/>
                    <a:pt x="73" y="6"/>
                    <a:pt x="7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0" name="Freeform 10">
              <a:extLst>
                <a:ext uri="{FF2B5EF4-FFF2-40B4-BE49-F238E27FC236}">
                  <a16:creationId xmlns:a16="http://schemas.microsoft.com/office/drawing/2014/main" id="{77E68F6C-6D6B-461F-982C-567125488E37}"/>
                </a:ext>
              </a:extLst>
            </p:cNvPr>
            <p:cNvSpPr>
              <a:spLocks/>
            </p:cNvSpPr>
            <p:nvPr/>
          </p:nvSpPr>
          <p:spPr bwMode="auto">
            <a:xfrm>
              <a:off x="6223000" y="8491538"/>
              <a:ext cx="203200" cy="23812"/>
            </a:xfrm>
            <a:custGeom>
              <a:avLst/>
              <a:gdLst>
                <a:gd name="T0" fmla="*/ 51 w 54"/>
                <a:gd name="T1" fmla="*/ 6 h 6"/>
                <a:gd name="T2" fmla="*/ 3 w 54"/>
                <a:gd name="T3" fmla="*/ 6 h 6"/>
                <a:gd name="T4" fmla="*/ 0 w 54"/>
                <a:gd name="T5" fmla="*/ 3 h 6"/>
                <a:gd name="T6" fmla="*/ 3 w 54"/>
                <a:gd name="T7" fmla="*/ 0 h 6"/>
                <a:gd name="T8" fmla="*/ 51 w 54"/>
                <a:gd name="T9" fmla="*/ 0 h 6"/>
                <a:gd name="T10" fmla="*/ 54 w 54"/>
                <a:gd name="T11" fmla="*/ 3 h 6"/>
                <a:gd name="T12" fmla="*/ 51 w 5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54" h="6">
                  <a:moveTo>
                    <a:pt x="51" y="6"/>
                  </a:moveTo>
                  <a:cubicBezTo>
                    <a:pt x="3" y="6"/>
                    <a:pt x="3" y="6"/>
                    <a:pt x="3" y="6"/>
                  </a:cubicBezTo>
                  <a:cubicBezTo>
                    <a:pt x="1" y="6"/>
                    <a:pt x="0" y="5"/>
                    <a:pt x="0" y="3"/>
                  </a:cubicBezTo>
                  <a:cubicBezTo>
                    <a:pt x="0" y="2"/>
                    <a:pt x="1" y="0"/>
                    <a:pt x="3" y="0"/>
                  </a:cubicBezTo>
                  <a:cubicBezTo>
                    <a:pt x="51" y="0"/>
                    <a:pt x="51" y="0"/>
                    <a:pt x="51" y="0"/>
                  </a:cubicBezTo>
                  <a:cubicBezTo>
                    <a:pt x="53" y="0"/>
                    <a:pt x="54" y="2"/>
                    <a:pt x="54" y="3"/>
                  </a:cubicBezTo>
                  <a:cubicBezTo>
                    <a:pt x="54" y="5"/>
                    <a:pt x="53" y="6"/>
                    <a:pt x="5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1" name="Freeform 11">
              <a:extLst>
                <a:ext uri="{FF2B5EF4-FFF2-40B4-BE49-F238E27FC236}">
                  <a16:creationId xmlns:a16="http://schemas.microsoft.com/office/drawing/2014/main" id="{E98887BD-37DB-4B2A-989B-0F6C8E1D4E5E}"/>
                </a:ext>
              </a:extLst>
            </p:cNvPr>
            <p:cNvSpPr>
              <a:spLocks/>
            </p:cNvSpPr>
            <p:nvPr/>
          </p:nvSpPr>
          <p:spPr bwMode="auto">
            <a:xfrm>
              <a:off x="6223000" y="8370888"/>
              <a:ext cx="233362" cy="23812"/>
            </a:xfrm>
            <a:custGeom>
              <a:avLst/>
              <a:gdLst>
                <a:gd name="T0" fmla="*/ 59 w 62"/>
                <a:gd name="T1" fmla="*/ 6 h 6"/>
                <a:gd name="T2" fmla="*/ 3 w 62"/>
                <a:gd name="T3" fmla="*/ 6 h 6"/>
                <a:gd name="T4" fmla="*/ 0 w 62"/>
                <a:gd name="T5" fmla="*/ 3 h 6"/>
                <a:gd name="T6" fmla="*/ 3 w 62"/>
                <a:gd name="T7" fmla="*/ 0 h 6"/>
                <a:gd name="T8" fmla="*/ 59 w 62"/>
                <a:gd name="T9" fmla="*/ 0 h 6"/>
                <a:gd name="T10" fmla="*/ 62 w 62"/>
                <a:gd name="T11" fmla="*/ 3 h 6"/>
                <a:gd name="T12" fmla="*/ 59 w 6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62" h="6">
                  <a:moveTo>
                    <a:pt x="59" y="6"/>
                  </a:moveTo>
                  <a:cubicBezTo>
                    <a:pt x="3" y="6"/>
                    <a:pt x="3" y="6"/>
                    <a:pt x="3" y="6"/>
                  </a:cubicBezTo>
                  <a:cubicBezTo>
                    <a:pt x="1" y="6"/>
                    <a:pt x="0" y="5"/>
                    <a:pt x="0" y="3"/>
                  </a:cubicBezTo>
                  <a:cubicBezTo>
                    <a:pt x="0" y="2"/>
                    <a:pt x="1" y="0"/>
                    <a:pt x="3" y="0"/>
                  </a:cubicBezTo>
                  <a:cubicBezTo>
                    <a:pt x="59" y="0"/>
                    <a:pt x="59" y="0"/>
                    <a:pt x="59" y="0"/>
                  </a:cubicBezTo>
                  <a:cubicBezTo>
                    <a:pt x="61" y="0"/>
                    <a:pt x="62" y="2"/>
                    <a:pt x="62" y="3"/>
                  </a:cubicBezTo>
                  <a:cubicBezTo>
                    <a:pt x="62" y="5"/>
                    <a:pt x="61" y="6"/>
                    <a:pt x="5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2" name="Freeform 12">
              <a:extLst>
                <a:ext uri="{FF2B5EF4-FFF2-40B4-BE49-F238E27FC236}">
                  <a16:creationId xmlns:a16="http://schemas.microsoft.com/office/drawing/2014/main" id="{CF0ADFA9-3B6F-4C3B-B7DE-35302E124308}"/>
                </a:ext>
              </a:extLst>
            </p:cNvPr>
            <p:cNvSpPr>
              <a:spLocks noEditPoints="1"/>
            </p:cNvSpPr>
            <p:nvPr/>
          </p:nvSpPr>
          <p:spPr bwMode="auto">
            <a:xfrm>
              <a:off x="6313488" y="8412163"/>
              <a:ext cx="323850" cy="330200"/>
            </a:xfrm>
            <a:custGeom>
              <a:avLst/>
              <a:gdLst>
                <a:gd name="T0" fmla="*/ 7 w 86"/>
                <a:gd name="T1" fmla="*/ 87 h 87"/>
                <a:gd name="T2" fmla="*/ 5 w 86"/>
                <a:gd name="T3" fmla="*/ 86 h 87"/>
                <a:gd name="T4" fmla="*/ 1 w 86"/>
                <a:gd name="T5" fmla="*/ 82 h 87"/>
                <a:gd name="T6" fmla="*/ 0 w 86"/>
                <a:gd name="T7" fmla="*/ 79 h 87"/>
                <a:gd name="T8" fmla="*/ 1 w 86"/>
                <a:gd name="T9" fmla="*/ 75 h 87"/>
                <a:gd name="T10" fmla="*/ 12 w 86"/>
                <a:gd name="T11" fmla="*/ 56 h 87"/>
                <a:gd name="T12" fmla="*/ 62 w 86"/>
                <a:gd name="T13" fmla="*/ 6 h 87"/>
                <a:gd name="T14" fmla="*/ 81 w 86"/>
                <a:gd name="T15" fmla="*/ 6 h 87"/>
                <a:gd name="T16" fmla="*/ 86 w 86"/>
                <a:gd name="T17" fmla="*/ 16 h 87"/>
                <a:gd name="T18" fmla="*/ 81 w 86"/>
                <a:gd name="T19" fmla="*/ 25 h 87"/>
                <a:gd name="T20" fmla="*/ 32 w 86"/>
                <a:gd name="T21" fmla="*/ 75 h 87"/>
                <a:gd name="T22" fmla="*/ 13 w 86"/>
                <a:gd name="T23" fmla="*/ 86 h 87"/>
                <a:gd name="T24" fmla="*/ 8 w 86"/>
                <a:gd name="T25" fmla="*/ 87 h 87"/>
                <a:gd name="T26" fmla="*/ 7 w 86"/>
                <a:gd name="T27" fmla="*/ 87 h 87"/>
                <a:gd name="T28" fmla="*/ 7 w 86"/>
                <a:gd name="T29" fmla="*/ 79 h 87"/>
                <a:gd name="T30" fmla="*/ 8 w 86"/>
                <a:gd name="T31" fmla="*/ 80 h 87"/>
                <a:gd name="T32" fmla="*/ 11 w 86"/>
                <a:gd name="T33" fmla="*/ 80 h 87"/>
                <a:gd name="T34" fmla="*/ 27 w 86"/>
                <a:gd name="T35" fmla="*/ 71 h 87"/>
                <a:gd name="T36" fmla="*/ 77 w 86"/>
                <a:gd name="T37" fmla="*/ 21 h 87"/>
                <a:gd name="T38" fmla="*/ 80 w 86"/>
                <a:gd name="T39" fmla="*/ 16 h 87"/>
                <a:gd name="T40" fmla="*/ 77 w 86"/>
                <a:gd name="T41" fmla="*/ 10 h 87"/>
                <a:gd name="T42" fmla="*/ 66 w 86"/>
                <a:gd name="T43" fmla="*/ 10 h 87"/>
                <a:gd name="T44" fmla="*/ 16 w 86"/>
                <a:gd name="T45" fmla="*/ 60 h 87"/>
                <a:gd name="T46" fmla="*/ 7 w 86"/>
                <a:gd name="T47" fmla="*/ 76 h 87"/>
                <a:gd name="T48" fmla="*/ 7 w 86"/>
                <a:gd name="T49" fmla="*/ 7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87">
                  <a:moveTo>
                    <a:pt x="7" y="87"/>
                  </a:moveTo>
                  <a:cubicBezTo>
                    <a:pt x="6" y="87"/>
                    <a:pt x="6" y="86"/>
                    <a:pt x="5" y="86"/>
                  </a:cubicBezTo>
                  <a:cubicBezTo>
                    <a:pt x="1" y="82"/>
                    <a:pt x="1" y="82"/>
                    <a:pt x="1" y="82"/>
                  </a:cubicBezTo>
                  <a:cubicBezTo>
                    <a:pt x="1" y="81"/>
                    <a:pt x="0" y="80"/>
                    <a:pt x="0" y="79"/>
                  </a:cubicBezTo>
                  <a:cubicBezTo>
                    <a:pt x="1" y="75"/>
                    <a:pt x="1" y="75"/>
                    <a:pt x="1" y="75"/>
                  </a:cubicBezTo>
                  <a:cubicBezTo>
                    <a:pt x="3" y="67"/>
                    <a:pt x="7" y="61"/>
                    <a:pt x="12" y="56"/>
                  </a:cubicBezTo>
                  <a:cubicBezTo>
                    <a:pt x="62" y="6"/>
                    <a:pt x="62" y="6"/>
                    <a:pt x="62" y="6"/>
                  </a:cubicBezTo>
                  <a:cubicBezTo>
                    <a:pt x="67" y="0"/>
                    <a:pt x="76" y="0"/>
                    <a:pt x="81" y="6"/>
                  </a:cubicBezTo>
                  <a:cubicBezTo>
                    <a:pt x="84" y="8"/>
                    <a:pt x="86" y="12"/>
                    <a:pt x="86" y="16"/>
                  </a:cubicBezTo>
                  <a:cubicBezTo>
                    <a:pt x="86" y="19"/>
                    <a:pt x="84" y="23"/>
                    <a:pt x="81" y="25"/>
                  </a:cubicBezTo>
                  <a:cubicBezTo>
                    <a:pt x="32" y="75"/>
                    <a:pt x="32" y="75"/>
                    <a:pt x="32" y="75"/>
                  </a:cubicBezTo>
                  <a:cubicBezTo>
                    <a:pt x="26" y="81"/>
                    <a:pt x="20" y="84"/>
                    <a:pt x="13" y="86"/>
                  </a:cubicBezTo>
                  <a:cubicBezTo>
                    <a:pt x="8" y="87"/>
                    <a:pt x="8" y="87"/>
                    <a:pt x="8" y="87"/>
                  </a:cubicBezTo>
                  <a:cubicBezTo>
                    <a:pt x="7" y="87"/>
                    <a:pt x="7" y="87"/>
                    <a:pt x="7" y="87"/>
                  </a:cubicBezTo>
                  <a:close/>
                  <a:moveTo>
                    <a:pt x="7" y="79"/>
                  </a:moveTo>
                  <a:cubicBezTo>
                    <a:pt x="8" y="80"/>
                    <a:pt x="8" y="80"/>
                    <a:pt x="8" y="80"/>
                  </a:cubicBezTo>
                  <a:cubicBezTo>
                    <a:pt x="11" y="80"/>
                    <a:pt x="11" y="80"/>
                    <a:pt x="11" y="80"/>
                  </a:cubicBezTo>
                  <a:cubicBezTo>
                    <a:pt x="17" y="78"/>
                    <a:pt x="23" y="75"/>
                    <a:pt x="27" y="71"/>
                  </a:cubicBezTo>
                  <a:cubicBezTo>
                    <a:pt x="77" y="21"/>
                    <a:pt x="77" y="21"/>
                    <a:pt x="77" y="21"/>
                  </a:cubicBezTo>
                  <a:cubicBezTo>
                    <a:pt x="79" y="20"/>
                    <a:pt x="80" y="18"/>
                    <a:pt x="80" y="16"/>
                  </a:cubicBezTo>
                  <a:cubicBezTo>
                    <a:pt x="80" y="13"/>
                    <a:pt x="79" y="11"/>
                    <a:pt x="77" y="10"/>
                  </a:cubicBezTo>
                  <a:cubicBezTo>
                    <a:pt x="74" y="7"/>
                    <a:pt x="69" y="7"/>
                    <a:pt x="66" y="10"/>
                  </a:cubicBezTo>
                  <a:cubicBezTo>
                    <a:pt x="16" y="60"/>
                    <a:pt x="16" y="60"/>
                    <a:pt x="16" y="60"/>
                  </a:cubicBezTo>
                  <a:cubicBezTo>
                    <a:pt x="12" y="64"/>
                    <a:pt x="9" y="70"/>
                    <a:pt x="7" y="76"/>
                  </a:cubicBezTo>
                  <a:lnTo>
                    <a:pt x="7" y="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3" name="Freeform 13">
              <a:extLst>
                <a:ext uri="{FF2B5EF4-FFF2-40B4-BE49-F238E27FC236}">
                  <a16:creationId xmlns:a16="http://schemas.microsoft.com/office/drawing/2014/main" id="{E6306104-EC75-475F-A9FE-85382E74C461}"/>
                </a:ext>
              </a:extLst>
            </p:cNvPr>
            <p:cNvSpPr>
              <a:spLocks/>
            </p:cNvSpPr>
            <p:nvPr/>
          </p:nvSpPr>
          <p:spPr bwMode="auto">
            <a:xfrm>
              <a:off x="6532563" y="8439150"/>
              <a:ext cx="82550" cy="84137"/>
            </a:xfrm>
            <a:custGeom>
              <a:avLst/>
              <a:gdLst>
                <a:gd name="T0" fmla="*/ 19 w 22"/>
                <a:gd name="T1" fmla="*/ 22 h 22"/>
                <a:gd name="T2" fmla="*/ 16 w 22"/>
                <a:gd name="T3" fmla="*/ 21 h 22"/>
                <a:gd name="T4" fmla="*/ 1 w 22"/>
                <a:gd name="T5" fmla="*/ 6 h 22"/>
                <a:gd name="T6" fmla="*/ 1 w 22"/>
                <a:gd name="T7" fmla="*/ 1 h 22"/>
                <a:gd name="T8" fmla="*/ 5 w 22"/>
                <a:gd name="T9" fmla="*/ 1 h 22"/>
                <a:gd name="T10" fmla="*/ 21 w 22"/>
                <a:gd name="T11" fmla="*/ 17 h 22"/>
                <a:gd name="T12" fmla="*/ 21 w 22"/>
                <a:gd name="T13" fmla="*/ 21 h 22"/>
                <a:gd name="T14" fmla="*/ 19 w 22"/>
                <a:gd name="T15" fmla="*/ 2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2">
                  <a:moveTo>
                    <a:pt x="19" y="22"/>
                  </a:moveTo>
                  <a:cubicBezTo>
                    <a:pt x="18" y="22"/>
                    <a:pt x="17" y="22"/>
                    <a:pt x="16" y="21"/>
                  </a:cubicBezTo>
                  <a:cubicBezTo>
                    <a:pt x="1" y="6"/>
                    <a:pt x="1" y="6"/>
                    <a:pt x="1" y="6"/>
                  </a:cubicBezTo>
                  <a:cubicBezTo>
                    <a:pt x="0" y="5"/>
                    <a:pt x="0" y="3"/>
                    <a:pt x="1" y="1"/>
                  </a:cubicBezTo>
                  <a:cubicBezTo>
                    <a:pt x="2" y="0"/>
                    <a:pt x="4" y="0"/>
                    <a:pt x="5" y="1"/>
                  </a:cubicBezTo>
                  <a:cubicBezTo>
                    <a:pt x="21" y="17"/>
                    <a:pt x="21" y="17"/>
                    <a:pt x="21" y="17"/>
                  </a:cubicBezTo>
                  <a:cubicBezTo>
                    <a:pt x="22" y="18"/>
                    <a:pt x="22" y="20"/>
                    <a:pt x="21" y="21"/>
                  </a:cubicBezTo>
                  <a:cubicBezTo>
                    <a:pt x="20" y="22"/>
                    <a:pt x="19" y="22"/>
                    <a:pt x="19"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4" name="Freeform 14">
              <a:extLst>
                <a:ext uri="{FF2B5EF4-FFF2-40B4-BE49-F238E27FC236}">
                  <a16:creationId xmlns:a16="http://schemas.microsoft.com/office/drawing/2014/main" id="{0FDA17B6-E3FD-4AF5-B6B9-21505FB20BA7}"/>
                </a:ext>
              </a:extLst>
            </p:cNvPr>
            <p:cNvSpPr>
              <a:spLocks/>
            </p:cNvSpPr>
            <p:nvPr/>
          </p:nvSpPr>
          <p:spPr bwMode="auto">
            <a:xfrm>
              <a:off x="6426200" y="8545513"/>
              <a:ext cx="82550" cy="79375"/>
            </a:xfrm>
            <a:custGeom>
              <a:avLst/>
              <a:gdLst>
                <a:gd name="T0" fmla="*/ 19 w 22"/>
                <a:gd name="T1" fmla="*/ 21 h 21"/>
                <a:gd name="T2" fmla="*/ 17 w 22"/>
                <a:gd name="T3" fmla="*/ 21 h 21"/>
                <a:gd name="T4" fmla="*/ 1 w 22"/>
                <a:gd name="T5" fmla="*/ 5 h 21"/>
                <a:gd name="T6" fmla="*/ 1 w 22"/>
                <a:gd name="T7" fmla="*/ 1 h 21"/>
                <a:gd name="T8" fmla="*/ 6 w 22"/>
                <a:gd name="T9" fmla="*/ 1 h 21"/>
                <a:gd name="T10" fmla="*/ 21 w 22"/>
                <a:gd name="T11" fmla="*/ 16 h 21"/>
                <a:gd name="T12" fmla="*/ 21 w 22"/>
                <a:gd name="T13" fmla="*/ 21 h 21"/>
                <a:gd name="T14" fmla="*/ 19 w 22"/>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1">
                  <a:moveTo>
                    <a:pt x="19" y="21"/>
                  </a:moveTo>
                  <a:cubicBezTo>
                    <a:pt x="18" y="21"/>
                    <a:pt x="18" y="21"/>
                    <a:pt x="17" y="21"/>
                  </a:cubicBezTo>
                  <a:cubicBezTo>
                    <a:pt x="1" y="5"/>
                    <a:pt x="1" y="5"/>
                    <a:pt x="1" y="5"/>
                  </a:cubicBezTo>
                  <a:cubicBezTo>
                    <a:pt x="0" y="4"/>
                    <a:pt x="0" y="2"/>
                    <a:pt x="1" y="1"/>
                  </a:cubicBezTo>
                  <a:cubicBezTo>
                    <a:pt x="3" y="0"/>
                    <a:pt x="5" y="0"/>
                    <a:pt x="6" y="1"/>
                  </a:cubicBezTo>
                  <a:cubicBezTo>
                    <a:pt x="21" y="16"/>
                    <a:pt x="21" y="16"/>
                    <a:pt x="21" y="16"/>
                  </a:cubicBezTo>
                  <a:cubicBezTo>
                    <a:pt x="22" y="18"/>
                    <a:pt x="22" y="19"/>
                    <a:pt x="21" y="21"/>
                  </a:cubicBezTo>
                  <a:cubicBezTo>
                    <a:pt x="21" y="21"/>
                    <a:pt x="20" y="21"/>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5" name="Freeform 15">
              <a:extLst>
                <a:ext uri="{FF2B5EF4-FFF2-40B4-BE49-F238E27FC236}">
                  <a16:creationId xmlns:a16="http://schemas.microsoft.com/office/drawing/2014/main" id="{458832A1-1EA7-4263-B610-B9D199F8CEF3}"/>
                </a:ext>
              </a:extLst>
            </p:cNvPr>
            <p:cNvSpPr>
              <a:spLocks/>
            </p:cNvSpPr>
            <p:nvPr/>
          </p:nvSpPr>
          <p:spPr bwMode="auto">
            <a:xfrm>
              <a:off x="6519863" y="8504238"/>
              <a:ext cx="120650" cy="150812"/>
            </a:xfrm>
            <a:custGeom>
              <a:avLst/>
              <a:gdLst>
                <a:gd name="T0" fmla="*/ 3 w 32"/>
                <a:gd name="T1" fmla="*/ 40 h 40"/>
                <a:gd name="T2" fmla="*/ 1 w 32"/>
                <a:gd name="T3" fmla="*/ 39 h 40"/>
                <a:gd name="T4" fmla="*/ 1 w 32"/>
                <a:gd name="T5" fmla="*/ 34 h 40"/>
                <a:gd name="T6" fmla="*/ 24 w 32"/>
                <a:gd name="T7" fmla="*/ 11 h 40"/>
                <a:gd name="T8" fmla="*/ 24 w 32"/>
                <a:gd name="T9" fmla="*/ 7 h 40"/>
                <a:gd name="T10" fmla="*/ 21 w 32"/>
                <a:gd name="T11" fmla="*/ 7 h 40"/>
                <a:gd name="T12" fmla="*/ 14 w 32"/>
                <a:gd name="T13" fmla="*/ 14 h 40"/>
                <a:gd name="T14" fmla="*/ 10 w 32"/>
                <a:gd name="T15" fmla="*/ 14 h 40"/>
                <a:gd name="T16" fmla="*/ 10 w 32"/>
                <a:gd name="T17" fmla="*/ 9 h 40"/>
                <a:gd name="T18" fmla="*/ 16 w 32"/>
                <a:gd name="T19" fmla="*/ 3 h 40"/>
                <a:gd name="T20" fmla="*/ 28 w 32"/>
                <a:gd name="T21" fmla="*/ 3 h 40"/>
                <a:gd name="T22" fmla="*/ 28 w 32"/>
                <a:gd name="T23" fmla="*/ 15 h 40"/>
                <a:gd name="T24" fmla="*/ 5 w 32"/>
                <a:gd name="T25" fmla="*/ 39 h 40"/>
                <a:gd name="T26" fmla="*/ 3 w 32"/>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3" y="40"/>
                  </a:moveTo>
                  <a:cubicBezTo>
                    <a:pt x="2" y="40"/>
                    <a:pt x="1" y="39"/>
                    <a:pt x="1" y="39"/>
                  </a:cubicBezTo>
                  <a:cubicBezTo>
                    <a:pt x="0" y="38"/>
                    <a:pt x="0" y="36"/>
                    <a:pt x="1" y="34"/>
                  </a:cubicBezTo>
                  <a:cubicBezTo>
                    <a:pt x="24" y="11"/>
                    <a:pt x="24" y="11"/>
                    <a:pt x="24" y="11"/>
                  </a:cubicBezTo>
                  <a:cubicBezTo>
                    <a:pt x="25" y="10"/>
                    <a:pt x="25" y="8"/>
                    <a:pt x="24" y="7"/>
                  </a:cubicBezTo>
                  <a:cubicBezTo>
                    <a:pt x="23" y="6"/>
                    <a:pt x="22" y="6"/>
                    <a:pt x="21" y="7"/>
                  </a:cubicBezTo>
                  <a:cubicBezTo>
                    <a:pt x="14" y="14"/>
                    <a:pt x="14" y="14"/>
                    <a:pt x="14" y="14"/>
                  </a:cubicBezTo>
                  <a:cubicBezTo>
                    <a:pt x="13" y="15"/>
                    <a:pt x="11" y="15"/>
                    <a:pt x="10" y="14"/>
                  </a:cubicBezTo>
                  <a:cubicBezTo>
                    <a:pt x="9" y="13"/>
                    <a:pt x="9" y="11"/>
                    <a:pt x="10" y="9"/>
                  </a:cubicBezTo>
                  <a:cubicBezTo>
                    <a:pt x="16" y="3"/>
                    <a:pt x="16" y="3"/>
                    <a:pt x="16" y="3"/>
                  </a:cubicBezTo>
                  <a:cubicBezTo>
                    <a:pt x="20" y="0"/>
                    <a:pt x="25" y="0"/>
                    <a:pt x="28" y="3"/>
                  </a:cubicBezTo>
                  <a:cubicBezTo>
                    <a:pt x="32" y="6"/>
                    <a:pt x="32" y="12"/>
                    <a:pt x="28" y="15"/>
                  </a:cubicBezTo>
                  <a:cubicBezTo>
                    <a:pt x="5" y="39"/>
                    <a:pt x="5" y="39"/>
                    <a:pt x="5" y="39"/>
                  </a:cubicBezTo>
                  <a:cubicBezTo>
                    <a:pt x="4" y="39"/>
                    <a:pt x="4" y="40"/>
                    <a:pt x="3"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6" name="Freeform 16">
              <a:extLst>
                <a:ext uri="{FF2B5EF4-FFF2-40B4-BE49-F238E27FC236}">
                  <a16:creationId xmlns:a16="http://schemas.microsoft.com/office/drawing/2014/main" id="{DFBB529B-CE26-49AB-9571-026F9D7D1745}"/>
                </a:ext>
              </a:extLst>
            </p:cNvPr>
            <p:cNvSpPr>
              <a:spLocks/>
            </p:cNvSpPr>
            <p:nvPr/>
          </p:nvSpPr>
          <p:spPr bwMode="auto">
            <a:xfrm>
              <a:off x="6294438" y="8710613"/>
              <a:ext cx="52387" cy="46037"/>
            </a:xfrm>
            <a:custGeom>
              <a:avLst/>
              <a:gdLst>
                <a:gd name="T0" fmla="*/ 4 w 14"/>
                <a:gd name="T1" fmla="*/ 12 h 12"/>
                <a:gd name="T2" fmla="*/ 2 w 14"/>
                <a:gd name="T3" fmla="*/ 11 h 12"/>
                <a:gd name="T4" fmla="*/ 2 w 14"/>
                <a:gd name="T5" fmla="*/ 7 h 12"/>
                <a:gd name="T6" fmla="*/ 8 w 14"/>
                <a:gd name="T7" fmla="*/ 1 h 12"/>
                <a:gd name="T8" fmla="*/ 12 w 14"/>
                <a:gd name="T9" fmla="*/ 1 h 12"/>
                <a:gd name="T10" fmla="*/ 12 w 14"/>
                <a:gd name="T11" fmla="*/ 5 h 12"/>
                <a:gd name="T12" fmla="*/ 6 w 14"/>
                <a:gd name="T13" fmla="*/ 11 h 12"/>
                <a:gd name="T14" fmla="*/ 4 w 14"/>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2">
                  <a:moveTo>
                    <a:pt x="4" y="12"/>
                  </a:moveTo>
                  <a:cubicBezTo>
                    <a:pt x="3" y="12"/>
                    <a:pt x="2" y="12"/>
                    <a:pt x="2" y="11"/>
                  </a:cubicBezTo>
                  <a:cubicBezTo>
                    <a:pt x="0" y="10"/>
                    <a:pt x="0" y="8"/>
                    <a:pt x="2" y="7"/>
                  </a:cubicBezTo>
                  <a:cubicBezTo>
                    <a:pt x="8" y="1"/>
                    <a:pt x="8" y="1"/>
                    <a:pt x="8" y="1"/>
                  </a:cubicBezTo>
                  <a:cubicBezTo>
                    <a:pt x="9" y="0"/>
                    <a:pt x="11" y="0"/>
                    <a:pt x="12" y="1"/>
                  </a:cubicBezTo>
                  <a:cubicBezTo>
                    <a:pt x="14" y="2"/>
                    <a:pt x="14" y="4"/>
                    <a:pt x="12" y="5"/>
                  </a:cubicBezTo>
                  <a:cubicBezTo>
                    <a:pt x="6" y="11"/>
                    <a:pt x="6" y="11"/>
                    <a:pt x="6" y="11"/>
                  </a:cubicBezTo>
                  <a:cubicBezTo>
                    <a:pt x="5" y="12"/>
                    <a:pt x="4" y="12"/>
                    <a:pt x="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7" name="Freeform 9">
              <a:extLst>
                <a:ext uri="{FF2B5EF4-FFF2-40B4-BE49-F238E27FC236}">
                  <a16:creationId xmlns:a16="http://schemas.microsoft.com/office/drawing/2014/main" id="{89CF1D92-D534-404E-B173-CCB0D6F0DB89}"/>
                </a:ext>
              </a:extLst>
            </p:cNvPr>
            <p:cNvSpPr>
              <a:spLocks/>
            </p:cNvSpPr>
            <p:nvPr/>
          </p:nvSpPr>
          <p:spPr bwMode="auto">
            <a:xfrm>
              <a:off x="6223000" y="8189913"/>
              <a:ext cx="279400" cy="23812"/>
            </a:xfrm>
            <a:custGeom>
              <a:avLst/>
              <a:gdLst>
                <a:gd name="T0" fmla="*/ 71 w 74"/>
                <a:gd name="T1" fmla="*/ 6 h 6"/>
                <a:gd name="T2" fmla="*/ 3 w 74"/>
                <a:gd name="T3" fmla="*/ 6 h 6"/>
                <a:gd name="T4" fmla="*/ 0 w 74"/>
                <a:gd name="T5" fmla="*/ 3 h 6"/>
                <a:gd name="T6" fmla="*/ 3 w 74"/>
                <a:gd name="T7" fmla="*/ 0 h 6"/>
                <a:gd name="T8" fmla="*/ 71 w 74"/>
                <a:gd name="T9" fmla="*/ 0 h 6"/>
                <a:gd name="T10" fmla="*/ 74 w 74"/>
                <a:gd name="T11" fmla="*/ 3 h 6"/>
                <a:gd name="T12" fmla="*/ 71 w 7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74" h="6">
                  <a:moveTo>
                    <a:pt x="71" y="6"/>
                  </a:moveTo>
                  <a:cubicBezTo>
                    <a:pt x="3" y="6"/>
                    <a:pt x="3" y="6"/>
                    <a:pt x="3" y="6"/>
                  </a:cubicBezTo>
                  <a:cubicBezTo>
                    <a:pt x="1" y="6"/>
                    <a:pt x="0" y="5"/>
                    <a:pt x="0" y="3"/>
                  </a:cubicBezTo>
                  <a:cubicBezTo>
                    <a:pt x="0" y="2"/>
                    <a:pt x="1" y="0"/>
                    <a:pt x="3" y="0"/>
                  </a:cubicBezTo>
                  <a:cubicBezTo>
                    <a:pt x="71" y="0"/>
                    <a:pt x="71" y="0"/>
                    <a:pt x="71" y="0"/>
                  </a:cubicBezTo>
                  <a:cubicBezTo>
                    <a:pt x="73" y="0"/>
                    <a:pt x="74" y="2"/>
                    <a:pt x="74" y="3"/>
                  </a:cubicBezTo>
                  <a:cubicBezTo>
                    <a:pt x="74" y="5"/>
                    <a:pt x="73" y="6"/>
                    <a:pt x="7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56" name="TextBox 255">
            <a:extLst>
              <a:ext uri="{FF2B5EF4-FFF2-40B4-BE49-F238E27FC236}">
                <a16:creationId xmlns:a16="http://schemas.microsoft.com/office/drawing/2014/main" id="{40FA8C6C-C519-4B9B-9428-0EF580A4FD31}"/>
              </a:ext>
            </a:extLst>
          </p:cNvPr>
          <p:cNvSpPr txBox="1"/>
          <p:nvPr/>
        </p:nvSpPr>
        <p:spPr>
          <a:xfrm>
            <a:off x="3479183" y="2883638"/>
            <a:ext cx="1696304" cy="923320"/>
          </a:xfrm>
          <a:prstGeom prst="rect">
            <a:avLst/>
          </a:prstGeom>
          <a:noFill/>
        </p:spPr>
        <p:txBody>
          <a:bodyPr wrap="square" lIns="91431" tIns="45715" rIns="91431" bIns="45715" rtlCol="1">
            <a:spAutoFit/>
          </a:bodyPr>
          <a:lstStyle/>
          <a:p>
            <a:pPr marL="0" marR="0" lvl="0" indent="0" algn="ctr" defTabSz="914273"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Lease Agreements</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a:p>
            <a:pPr marL="0" marR="0" lvl="0" indent="0" algn="ctr" defTabSz="914273" rtl="1" eaLnBrk="1" fontAlgn="auto" latinLnBrk="0" hangingPunct="1">
              <a:lnSpc>
                <a:spcPct val="100000"/>
              </a:lnSpc>
              <a:spcBef>
                <a:spcPts val="0"/>
              </a:spcBef>
              <a:spcAft>
                <a:spcPts val="0"/>
              </a:spcAft>
              <a:buClrTx/>
              <a:buSzTx/>
              <a:buFontTx/>
              <a:buNone/>
              <a:tabLst/>
              <a:defRPr/>
            </a:pPr>
            <a:r>
              <a:rPr lang="en-US" sz="4000" spc="-150" dirty="0">
                <a:solidFill>
                  <a:srgbClr val="091535"/>
                </a:solidFill>
                <a:latin typeface="Heebo" panose="00000500000000000000" pitchFamily="2" charset="-79"/>
                <a:ea typeface="Segoe UI Black" panose="020B0A02040204020203" pitchFamily="34" charset="0"/>
                <a:cs typeface="Heebo" panose="00000500000000000000" pitchFamily="2" charset="-79"/>
              </a:rPr>
              <a:t>~7,000</a:t>
            </a:r>
            <a:endPar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endParaRPr>
          </a:p>
        </p:txBody>
      </p:sp>
      <p:sp>
        <p:nvSpPr>
          <p:cNvPr id="337" name="TextBox 336">
            <a:extLst>
              <a:ext uri="{FF2B5EF4-FFF2-40B4-BE49-F238E27FC236}">
                <a16:creationId xmlns:a16="http://schemas.microsoft.com/office/drawing/2014/main" id="{5AC14AE4-6B27-D321-C755-ACF881A89412}"/>
              </a:ext>
            </a:extLst>
          </p:cNvPr>
          <p:cNvSpPr txBox="1"/>
          <p:nvPr/>
        </p:nvSpPr>
        <p:spPr>
          <a:xfrm>
            <a:off x="5212725" y="1204496"/>
            <a:ext cx="1419648" cy="1077208"/>
          </a:xfrm>
          <a:prstGeom prst="rect">
            <a:avLst/>
          </a:prstGeom>
          <a:noFill/>
        </p:spPr>
        <p:txBody>
          <a:bodyPr wrap="square" lIns="91431" tIns="45715" rIns="91431" bIns="45715" rtlCol="1">
            <a:spAutoFit/>
          </a:bodyPr>
          <a:lstStyle/>
          <a:p>
            <a:pPr marL="0" marR="0" lvl="0" indent="0" algn="ctr" defTabSz="914273" rtl="0" eaLnBrk="1" fontAlgn="auto" latinLnBrk="0" hangingPunct="1">
              <a:lnSpc>
                <a:spcPct val="100000"/>
              </a:lnSpc>
              <a:spcBef>
                <a:spcPts val="0"/>
              </a:spcBef>
              <a:spcAft>
                <a:spcPts val="0"/>
              </a:spcAft>
              <a:buClrTx/>
              <a:buSzTx/>
              <a:buFontTx/>
              <a:buNone/>
              <a:tabLst/>
              <a:defRPr/>
            </a:pPr>
            <a:r>
              <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9</a:t>
            </a:r>
            <a:r>
              <a:rPr lang="en-US" sz="3600" spc="-150" dirty="0">
                <a:solidFill>
                  <a:srgbClr val="091535"/>
                </a:solidFill>
                <a:latin typeface="Heebo" panose="00000500000000000000" pitchFamily="2" charset="-79"/>
                <a:ea typeface="Segoe UI Black" panose="020B0A02040204020203" pitchFamily="34" charset="0"/>
                <a:cs typeface="Heebo" panose="00000500000000000000" pitchFamily="2" charset="-79"/>
              </a:rPr>
              <a:t>4.9</a:t>
            </a:r>
            <a:r>
              <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a:t>
            </a:r>
          </a:p>
          <a:p>
            <a:pPr marL="0" marR="0" lvl="0" indent="0" algn="ctr" defTabSz="914273"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Occupancy</a:t>
            </a:r>
            <a:r>
              <a:rPr kumimoji="0" lang="en-US" sz="1400" b="0" i="0" u="none" strike="noStrike" kern="1200" cap="none" spc="0" normalizeH="0" noProof="0" dirty="0">
                <a:ln>
                  <a:noFill/>
                </a:ln>
                <a:solidFill>
                  <a:srgbClr val="091535"/>
                </a:solidFill>
                <a:effectLst/>
                <a:uLnTx/>
                <a:uFillTx/>
                <a:latin typeface="Heebo" panose="00000500000000000000" pitchFamily="2" charset="-79"/>
                <a:ea typeface="+mn-ea"/>
                <a:cs typeface="Heebo" panose="00000500000000000000" pitchFamily="2" charset="-79"/>
              </a:rPr>
              <a:t> Rate</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sp>
        <p:nvSpPr>
          <p:cNvPr id="341" name="TextBox 340">
            <a:extLst>
              <a:ext uri="{FF2B5EF4-FFF2-40B4-BE49-F238E27FC236}">
                <a16:creationId xmlns:a16="http://schemas.microsoft.com/office/drawing/2014/main" id="{75C0662D-4CBE-DF89-9D6B-549E563A71F2}"/>
              </a:ext>
            </a:extLst>
          </p:cNvPr>
          <p:cNvSpPr txBox="1"/>
          <p:nvPr/>
        </p:nvSpPr>
        <p:spPr>
          <a:xfrm>
            <a:off x="2905396" y="5704467"/>
            <a:ext cx="2480580" cy="923320"/>
          </a:xfrm>
          <a:prstGeom prst="rect">
            <a:avLst/>
          </a:prstGeom>
          <a:noFill/>
        </p:spPr>
        <p:txBody>
          <a:bodyPr wrap="square" lIns="91431" tIns="45715" rIns="91431" bIns="45715" rtlCol="1">
            <a:spAutoFit/>
          </a:bodyPr>
          <a:lstStyle/>
          <a:p>
            <a:pPr algn="ctr" defTabSz="914273">
              <a:defRPr/>
            </a:pPr>
            <a:r>
              <a:rPr kumimoji="0" lang="en-US" sz="4000" b="0" i="0" u="none" strike="noStrike" kern="1200" cap="none" spc="-187"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1.9 </a:t>
            </a:r>
            <a:r>
              <a:rPr lang="en-US" sz="1400" dirty="0">
                <a:solidFill>
                  <a:srgbClr val="091535"/>
                </a:solidFill>
                <a:latin typeface="Heebo" panose="00000500000000000000" pitchFamily="2" charset="-79"/>
                <a:cs typeface="Heebo" panose="00000500000000000000" pitchFamily="2" charset="-79"/>
              </a:rPr>
              <a:t>Million SQM</a:t>
            </a:r>
          </a:p>
          <a:p>
            <a:pPr marL="0" marR="0" lvl="0" indent="0" algn="ctr" defTabSz="914273" rtl="1" eaLnBrk="1" fontAlgn="auto" latinLnBrk="0" hangingPunct="1">
              <a:lnSpc>
                <a:spcPct val="100000"/>
              </a:lnSpc>
              <a:spcBef>
                <a:spcPts val="0"/>
              </a:spcBef>
              <a:spcAft>
                <a:spcPts val="0"/>
              </a:spcAft>
              <a:buClrTx/>
              <a:buSzTx/>
              <a:buFontTx/>
              <a:buNone/>
              <a:tabLst/>
              <a:defRPr/>
            </a:pPr>
            <a:r>
              <a:rPr lang="en-US" sz="1400" noProof="0" dirty="0">
                <a:solidFill>
                  <a:srgbClr val="091535"/>
                </a:solidFill>
                <a:latin typeface="Heebo" panose="00000500000000000000" pitchFamily="2" charset="-79"/>
                <a:cs typeface="Heebo" panose="00000500000000000000" pitchFamily="2" charset="-79"/>
              </a:rPr>
              <a:t>GLA</a:t>
            </a:r>
            <a:endParaRPr kumimoji="0" lang="he-IL" sz="32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sp>
        <p:nvSpPr>
          <p:cNvPr id="344" name="TextBox 343">
            <a:extLst>
              <a:ext uri="{FF2B5EF4-FFF2-40B4-BE49-F238E27FC236}">
                <a16:creationId xmlns:a16="http://schemas.microsoft.com/office/drawing/2014/main" id="{2E4C25FD-6201-4446-31A9-8DDF98B214A8}"/>
              </a:ext>
            </a:extLst>
          </p:cNvPr>
          <p:cNvSpPr txBox="1"/>
          <p:nvPr/>
        </p:nvSpPr>
        <p:spPr>
          <a:xfrm>
            <a:off x="255794" y="2813069"/>
            <a:ext cx="2522684" cy="1138763"/>
          </a:xfrm>
          <a:prstGeom prst="rect">
            <a:avLst/>
          </a:prstGeom>
          <a:noFill/>
        </p:spPr>
        <p:txBody>
          <a:bodyPr wrap="square" lIns="91431" tIns="45715" rIns="91431" bIns="45715" rtlCol="1">
            <a:spAutoFit/>
          </a:bodyPr>
          <a:lstStyle/>
          <a:p>
            <a:pPr marL="0" marR="0" lvl="0" indent="0" algn="ctr" defTabSz="914273"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rPr>
              <a:t>CPI Linked Lease Agreements</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a:p>
            <a:pPr marL="0" marR="0" lvl="0" indent="0" algn="ctr" defTabSz="91427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A</a:t>
            </a:r>
            <a:r>
              <a:rPr lang="en-US" sz="3200" spc="-150" dirty="0" err="1">
                <a:solidFill>
                  <a:srgbClr val="091535"/>
                </a:solidFill>
                <a:latin typeface="Heebo" panose="00000500000000000000" pitchFamily="2" charset="-79"/>
                <a:ea typeface="Segoe UI Black" panose="020B0A02040204020203" pitchFamily="34" charset="0"/>
                <a:cs typeface="Heebo" panose="00000500000000000000" pitchFamily="2" charset="-79"/>
              </a:rPr>
              <a:t>bove</a:t>
            </a:r>
            <a:r>
              <a:rPr lang="en-US" sz="3200" spc="-150" dirty="0">
                <a:solidFill>
                  <a:srgbClr val="091535"/>
                </a:solidFill>
                <a:latin typeface="Heebo" panose="00000500000000000000" pitchFamily="2" charset="-79"/>
                <a:ea typeface="Segoe UI Black" panose="020B0A02040204020203" pitchFamily="34" charset="0"/>
                <a:cs typeface="Heebo" panose="00000500000000000000" pitchFamily="2" charset="-79"/>
              </a:rPr>
              <a:t> </a:t>
            </a:r>
            <a:r>
              <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 </a:t>
            </a:r>
            <a:r>
              <a:rPr kumimoji="0" lang="he-IL" sz="40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90%</a:t>
            </a:r>
            <a:endParaRPr kumimoji="0" lang="he-IL" sz="3600" b="0" i="0" u="none" strike="noStrike" kern="1200" cap="none" spc="-150"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endParaRPr>
          </a:p>
        </p:txBody>
      </p:sp>
      <p:sp>
        <p:nvSpPr>
          <p:cNvPr id="348" name="Slide Number Placeholder 14">
            <a:extLst>
              <a:ext uri="{FF2B5EF4-FFF2-40B4-BE49-F238E27FC236}">
                <a16:creationId xmlns:a16="http://schemas.microsoft.com/office/drawing/2014/main" id="{57DBD307-D245-EEA7-9FFF-1833375E0A44}"/>
              </a:ext>
            </a:extLst>
          </p:cNvPr>
          <p:cNvSpPr txBox="1">
            <a:spLocks/>
          </p:cNvSpPr>
          <p:nvPr/>
        </p:nvSpPr>
        <p:spPr>
          <a:xfrm flipH="1">
            <a:off x="0" y="6372995"/>
            <a:ext cx="334129" cy="332894"/>
          </a:xfrm>
          <a:prstGeom prst="rect">
            <a:avLst/>
          </a:prstGeom>
        </p:spPr>
        <p:txBody>
          <a:bodyPr vert="horz" lIns="91440" tIns="45720" rIns="91440" bIns="45720" rtlCol="0" anchor="ctr"/>
          <a:lstStyle>
            <a:defPPr>
              <a:defRPr lang="he-IL"/>
            </a:defPPr>
            <a:lvl1pPr marL="0" algn="ctr" defTabSz="1219031" rtl="1" eaLnBrk="1" latinLnBrk="0" hangingPunct="1">
              <a:defRPr sz="1000" kern="1200">
                <a:solidFill>
                  <a:schemeClr val="bg1"/>
                </a:solidFill>
                <a:latin typeface="+mn-lt"/>
                <a:ea typeface="+mn-ea"/>
                <a:cs typeface="+mn-cs"/>
              </a:defRPr>
            </a:lvl1pPr>
            <a:lvl2pPr marL="609515" algn="r" defTabSz="1219031" rtl="1" eaLnBrk="1" latinLnBrk="0" hangingPunct="1">
              <a:defRPr sz="2400" kern="1200">
                <a:solidFill>
                  <a:schemeClr val="tx1"/>
                </a:solidFill>
                <a:latin typeface="+mn-lt"/>
                <a:ea typeface="+mn-ea"/>
                <a:cs typeface="+mn-cs"/>
              </a:defRPr>
            </a:lvl2pPr>
            <a:lvl3pPr marL="1219031" algn="r" defTabSz="1219031" rtl="1" eaLnBrk="1" latinLnBrk="0" hangingPunct="1">
              <a:defRPr sz="2400" kern="1200">
                <a:solidFill>
                  <a:schemeClr val="tx1"/>
                </a:solidFill>
                <a:latin typeface="+mn-lt"/>
                <a:ea typeface="+mn-ea"/>
                <a:cs typeface="+mn-cs"/>
              </a:defRPr>
            </a:lvl3pPr>
            <a:lvl4pPr marL="1828546" algn="r" defTabSz="1219031" rtl="1" eaLnBrk="1" latinLnBrk="0" hangingPunct="1">
              <a:defRPr sz="2400" kern="1200">
                <a:solidFill>
                  <a:schemeClr val="tx1"/>
                </a:solidFill>
                <a:latin typeface="+mn-lt"/>
                <a:ea typeface="+mn-ea"/>
                <a:cs typeface="+mn-cs"/>
              </a:defRPr>
            </a:lvl4pPr>
            <a:lvl5pPr marL="2438062" algn="r" defTabSz="1219031" rtl="1" eaLnBrk="1" latinLnBrk="0" hangingPunct="1">
              <a:defRPr sz="2400" kern="1200">
                <a:solidFill>
                  <a:schemeClr val="tx1"/>
                </a:solidFill>
                <a:latin typeface="+mn-lt"/>
                <a:ea typeface="+mn-ea"/>
                <a:cs typeface="+mn-cs"/>
              </a:defRPr>
            </a:lvl5pPr>
            <a:lvl6pPr marL="3047577" algn="r" defTabSz="1219031" rtl="1" eaLnBrk="1" latinLnBrk="0" hangingPunct="1">
              <a:defRPr sz="2400" kern="1200">
                <a:solidFill>
                  <a:schemeClr val="tx1"/>
                </a:solidFill>
                <a:latin typeface="+mn-lt"/>
                <a:ea typeface="+mn-ea"/>
                <a:cs typeface="+mn-cs"/>
              </a:defRPr>
            </a:lvl6pPr>
            <a:lvl7pPr marL="3657093" algn="r" defTabSz="1219031" rtl="1" eaLnBrk="1" latinLnBrk="0" hangingPunct="1">
              <a:defRPr sz="2400" kern="1200">
                <a:solidFill>
                  <a:schemeClr val="tx1"/>
                </a:solidFill>
                <a:latin typeface="+mn-lt"/>
                <a:ea typeface="+mn-ea"/>
                <a:cs typeface="+mn-cs"/>
              </a:defRPr>
            </a:lvl7pPr>
            <a:lvl8pPr marL="4266608" algn="r" defTabSz="1219031" rtl="1" eaLnBrk="1" latinLnBrk="0" hangingPunct="1">
              <a:defRPr sz="2400" kern="1200">
                <a:solidFill>
                  <a:schemeClr val="tx1"/>
                </a:solidFill>
                <a:latin typeface="+mn-lt"/>
                <a:ea typeface="+mn-ea"/>
                <a:cs typeface="+mn-cs"/>
              </a:defRPr>
            </a:lvl8pPr>
            <a:lvl9pPr marL="4876123" algn="r" defTabSz="1219031" rtl="1" eaLnBrk="1" latinLnBrk="0" hangingPunct="1">
              <a:defRPr sz="2400" kern="1200">
                <a:solidFill>
                  <a:schemeClr val="tx1"/>
                </a:solidFill>
                <a:latin typeface="+mn-lt"/>
                <a:ea typeface="+mn-ea"/>
                <a:cs typeface="+mn-cs"/>
              </a:defRPr>
            </a:lvl9p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5</a:t>
            </a:fld>
            <a:endParaRPr kumimoji="0" lang="en-IL" sz="1000" b="0" i="0" u="none" strike="noStrike" kern="1200" cap="none" spc="0" normalizeH="0" baseline="0" noProof="0">
              <a:ln>
                <a:noFill/>
              </a:ln>
              <a:solidFill>
                <a:prstClr val="white"/>
              </a:solidFill>
              <a:effectLst/>
              <a:uLnTx/>
              <a:uFillTx/>
              <a:latin typeface="Heebo"/>
              <a:ea typeface="+mn-ea"/>
              <a:cs typeface="Heebo"/>
            </a:endParaRPr>
          </a:p>
        </p:txBody>
      </p:sp>
      <p:sp>
        <p:nvSpPr>
          <p:cNvPr id="13" name="TextBox 12">
            <a:extLst>
              <a:ext uri="{FF2B5EF4-FFF2-40B4-BE49-F238E27FC236}">
                <a16:creationId xmlns:a16="http://schemas.microsoft.com/office/drawing/2014/main" id="{8C004C84-68E3-8AAA-EFB4-6A277EBAF9D1}"/>
              </a:ext>
            </a:extLst>
          </p:cNvPr>
          <p:cNvSpPr txBox="1"/>
          <p:nvPr/>
        </p:nvSpPr>
        <p:spPr>
          <a:xfrm>
            <a:off x="255950" y="805425"/>
            <a:ext cx="2202359" cy="1631206"/>
          </a:xfrm>
          <a:prstGeom prst="rect">
            <a:avLst/>
          </a:prstGeom>
          <a:noFill/>
        </p:spPr>
        <p:txBody>
          <a:bodyPr wrap="square" lIns="91431" tIns="45715" rIns="91431" bIns="45715" rtlCol="1">
            <a:spAutoFit/>
          </a:bodyPr>
          <a:lstStyle/>
          <a:p>
            <a:pPr lvl="0" algn="ctr" defTabSz="914273">
              <a:defRPr/>
            </a:pPr>
            <a:r>
              <a:rPr lang="en-US" sz="3600" spc="-187" dirty="0">
                <a:solidFill>
                  <a:srgbClr val="091535"/>
                </a:solidFill>
                <a:latin typeface="Heebo" panose="00000500000000000000" pitchFamily="2" charset="-79"/>
                <a:ea typeface="Segoe UI Black" panose="020B0A02040204020203" pitchFamily="34" charset="0"/>
                <a:cs typeface="Heebo" panose="00000500000000000000" pitchFamily="2" charset="-79"/>
              </a:rPr>
              <a:t>NIS </a:t>
            </a:r>
            <a:r>
              <a:rPr kumimoji="0" lang="en-US" sz="3600" b="0" i="0" u="none" strike="noStrike" kern="1200" cap="none" spc="-187"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37 </a:t>
            </a:r>
            <a:r>
              <a:rPr lang="en-US" sz="3600" spc="-187" dirty="0">
                <a:solidFill>
                  <a:srgbClr val="091535"/>
                </a:solidFill>
                <a:latin typeface="Heebo" panose="00000500000000000000" pitchFamily="2" charset="-79"/>
                <a:ea typeface="Segoe UI Black" panose="020B0A02040204020203" pitchFamily="34" charset="0"/>
                <a:cs typeface="Heebo" panose="00000500000000000000" pitchFamily="2" charset="-79"/>
              </a:rPr>
              <a:t>B</a:t>
            </a:r>
            <a:r>
              <a:rPr kumimoji="0" lang="en-US" sz="3600" b="0" i="0" u="none" strike="noStrike" kern="1200" cap="none" spc="-187" normalizeH="0" baseline="0" noProof="0" dirty="0" err="1">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rPr>
              <a:t>illion</a:t>
            </a:r>
            <a:endParaRPr kumimoji="0" lang="en-US" sz="3600" b="0" i="0" u="none" strike="noStrike" kern="1200" cap="none" spc="-187" normalizeH="0" baseline="0" noProof="0" dirty="0">
              <a:ln>
                <a:noFill/>
              </a:ln>
              <a:solidFill>
                <a:srgbClr val="091535"/>
              </a:solidFill>
              <a:effectLst/>
              <a:uLnTx/>
              <a:uFillTx/>
              <a:latin typeface="Heebo" panose="00000500000000000000" pitchFamily="2" charset="-79"/>
              <a:ea typeface="Segoe UI Black" panose="020B0A02040204020203" pitchFamily="34" charset="0"/>
              <a:cs typeface="Heebo" panose="00000500000000000000" pitchFamily="2" charset="-79"/>
            </a:endParaRPr>
          </a:p>
          <a:p>
            <a:pPr marL="0" marR="0" lvl="0" indent="0" algn="ctr" defTabSz="914273" rtl="1" eaLnBrk="1" fontAlgn="auto" latinLnBrk="0" hangingPunct="1">
              <a:lnSpc>
                <a:spcPct val="100000"/>
              </a:lnSpc>
              <a:spcBef>
                <a:spcPts val="0"/>
              </a:spcBef>
              <a:spcAft>
                <a:spcPts val="0"/>
              </a:spcAft>
              <a:buClrTx/>
              <a:buSzTx/>
              <a:buFontTx/>
              <a:buNone/>
              <a:tabLst/>
              <a:defRPr/>
            </a:pPr>
            <a:r>
              <a:rPr lang="en-US" sz="1400" dirty="0">
                <a:solidFill>
                  <a:srgbClr val="091535"/>
                </a:solidFill>
                <a:latin typeface="Heebo" panose="00000500000000000000" pitchFamily="2" charset="-79"/>
                <a:cs typeface="Heebo" panose="00000500000000000000" pitchFamily="2" charset="-79"/>
              </a:rPr>
              <a:t>Value of Investment and Development Real Estate</a:t>
            </a:r>
            <a:endParaRPr kumimoji="0" lang="he-IL" sz="1400" b="0" i="0" u="none" strike="noStrike" kern="1200" cap="none" spc="0" normalizeH="0" baseline="0" noProof="0" dirty="0">
              <a:ln>
                <a:noFill/>
              </a:ln>
              <a:solidFill>
                <a:srgbClr val="091535"/>
              </a:solidFill>
              <a:effectLst/>
              <a:uLnTx/>
              <a:uFillTx/>
              <a:latin typeface="Heebo" panose="00000500000000000000" pitchFamily="2" charset="-79"/>
              <a:ea typeface="+mn-ea"/>
              <a:cs typeface="Heebo" panose="00000500000000000000" pitchFamily="2" charset="-79"/>
            </a:endParaRPr>
          </a:p>
        </p:txBody>
      </p:sp>
      <p:cxnSp>
        <p:nvCxnSpPr>
          <p:cNvPr id="19" name="Straight Connector 18">
            <a:extLst>
              <a:ext uri="{FF2B5EF4-FFF2-40B4-BE49-F238E27FC236}">
                <a16:creationId xmlns:a16="http://schemas.microsoft.com/office/drawing/2014/main" id="{44D70F87-B118-F9AF-0AFA-36706BF9203C}"/>
              </a:ext>
            </a:extLst>
          </p:cNvPr>
          <p:cNvCxnSpPr>
            <a:cxnSpLocks/>
          </p:cNvCxnSpPr>
          <p:nvPr/>
        </p:nvCxnSpPr>
        <p:spPr>
          <a:xfrm flipH="1">
            <a:off x="329182" y="2521140"/>
            <a:ext cx="6706104"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978AA6A-5582-9170-D4A8-09342CC99EF8}"/>
              </a:ext>
            </a:extLst>
          </p:cNvPr>
          <p:cNvCxnSpPr>
            <a:cxnSpLocks/>
          </p:cNvCxnSpPr>
          <p:nvPr/>
        </p:nvCxnSpPr>
        <p:spPr>
          <a:xfrm flipH="1">
            <a:off x="334129" y="3983326"/>
            <a:ext cx="6706104"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00A7F41-7B8C-E352-218D-D392FC372B7F}"/>
              </a:ext>
            </a:extLst>
          </p:cNvPr>
          <p:cNvCxnSpPr>
            <a:cxnSpLocks/>
          </p:cNvCxnSpPr>
          <p:nvPr/>
        </p:nvCxnSpPr>
        <p:spPr>
          <a:xfrm flipV="1">
            <a:off x="4852341" y="1153533"/>
            <a:ext cx="0" cy="1179134"/>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FF94711-FC36-7FAA-D8CB-BD9809B004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45477" y="37777"/>
            <a:ext cx="554869" cy="735202"/>
          </a:xfrm>
          <a:prstGeom prst="rect">
            <a:avLst/>
          </a:prstGeom>
        </p:spPr>
      </p:pic>
      <p:sp>
        <p:nvSpPr>
          <p:cNvPr id="37" name="TextBox 34">
            <a:extLst>
              <a:ext uri="{FF2B5EF4-FFF2-40B4-BE49-F238E27FC236}">
                <a16:creationId xmlns:a16="http://schemas.microsoft.com/office/drawing/2014/main" id="{95072996-EB66-096F-7C1F-94310A92C40B}"/>
              </a:ext>
            </a:extLst>
          </p:cNvPr>
          <p:cNvSpPr txBox="1"/>
          <p:nvPr/>
        </p:nvSpPr>
        <p:spPr>
          <a:xfrm>
            <a:off x="9600346" y="119023"/>
            <a:ext cx="2831204" cy="430877"/>
          </a:xfrm>
          <a:prstGeom prst="rect">
            <a:avLst/>
          </a:prstGeom>
          <a:noFill/>
        </p:spPr>
        <p:txBody>
          <a:bodyPr wrap="square" lIns="121905" tIns="60955" rIns="121905" bIns="60955" rtlCol="1">
            <a:spAutoFit/>
          </a:bodyPr>
          <a:lstStyle/>
          <a:p>
            <a:pPr marL="0" marR="0" lvl="0" indent="0" algn="l" defTabSz="1219000" rtl="1" eaLnBrk="1" fontAlgn="auto" latinLnBrk="0" hangingPunct="1">
              <a:lnSpc>
                <a:spcPct val="100000"/>
              </a:lnSpc>
              <a:spcBef>
                <a:spcPts val="0"/>
              </a:spcBef>
              <a:spcAft>
                <a:spcPts val="0"/>
              </a:spcAft>
              <a:buClrTx/>
              <a:buSzTx/>
              <a:buFontTx/>
              <a:buNone/>
              <a:tabLst/>
              <a:defRPr/>
            </a:pPr>
            <a:r>
              <a:rPr kumimoji="0" lang="en-US" sz="2000" b="0" i="0" u="none" strike="noStrike" kern="800" cap="none" spc="-13" normalizeH="0" baseline="0" noProof="0" dirty="0">
                <a:ln>
                  <a:noFill/>
                </a:ln>
                <a:solidFill>
                  <a:srgbClr val="000032"/>
                </a:solidFill>
                <a:effectLst/>
                <a:uLnTx/>
                <a:uFillTx/>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kumimoji="0" lang="he-IL" sz="2000" b="0" i="0" u="none" strike="noStrike" kern="800" cap="none" spc="-13" normalizeH="0" baseline="0" noProof="0" dirty="0">
              <a:ln>
                <a:noFill/>
              </a:ln>
              <a:solidFill>
                <a:srgbClr val="000032"/>
              </a:solidFill>
              <a:effectLst/>
              <a:uLnTx/>
              <a:uFillTx/>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cxnSp>
        <p:nvCxnSpPr>
          <p:cNvPr id="38" name="Straight Connector 37">
            <a:extLst>
              <a:ext uri="{FF2B5EF4-FFF2-40B4-BE49-F238E27FC236}">
                <a16:creationId xmlns:a16="http://schemas.microsoft.com/office/drawing/2014/main" id="{5E1383A8-3CA4-0172-B9A5-95C3F2DB07F5}"/>
              </a:ext>
            </a:extLst>
          </p:cNvPr>
          <p:cNvCxnSpPr>
            <a:cxnSpLocks/>
          </p:cNvCxnSpPr>
          <p:nvPr/>
        </p:nvCxnSpPr>
        <p:spPr>
          <a:xfrm flipH="1">
            <a:off x="334129" y="5498401"/>
            <a:ext cx="6706104" cy="0"/>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E0F9AF-6228-DC12-3B19-949759FFC143}"/>
              </a:ext>
            </a:extLst>
          </p:cNvPr>
          <p:cNvCxnSpPr>
            <a:cxnSpLocks/>
          </p:cNvCxnSpPr>
          <p:nvPr/>
        </p:nvCxnSpPr>
        <p:spPr>
          <a:xfrm flipV="1">
            <a:off x="3754953" y="4154563"/>
            <a:ext cx="0" cy="1247001"/>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B26D233-208A-8897-395D-B3E63394DC6C}"/>
              </a:ext>
            </a:extLst>
          </p:cNvPr>
          <p:cNvCxnSpPr>
            <a:cxnSpLocks/>
          </p:cNvCxnSpPr>
          <p:nvPr/>
        </p:nvCxnSpPr>
        <p:spPr>
          <a:xfrm flipV="1">
            <a:off x="2569497" y="1153533"/>
            <a:ext cx="0" cy="1179134"/>
          </a:xfrm>
          <a:prstGeom prst="line">
            <a:avLst/>
          </a:prstGeom>
          <a:ln>
            <a:solidFill>
              <a:schemeClr val="accent3"/>
            </a:solidFill>
            <a:prstDash val="dash"/>
          </a:ln>
        </p:spPr>
        <p:style>
          <a:lnRef idx="1">
            <a:schemeClr val="accent1"/>
          </a:lnRef>
          <a:fillRef idx="0">
            <a:schemeClr val="accent1"/>
          </a:fillRef>
          <a:effectRef idx="0">
            <a:schemeClr val="accent1"/>
          </a:effectRef>
          <a:fontRef idx="minor">
            <a:schemeClr val="tx1"/>
          </a:fontRef>
        </p:style>
      </p:cxnSp>
      <p:pic>
        <p:nvPicPr>
          <p:cNvPr id="54" name="Picture Placeholder 53" descr="A picture containing fence, outdoor, sky, building&#10;&#10;Description automatically generated">
            <a:extLst>
              <a:ext uri="{FF2B5EF4-FFF2-40B4-BE49-F238E27FC236}">
                <a16:creationId xmlns:a16="http://schemas.microsoft.com/office/drawing/2014/main" id="{E3CAB4A4-2D57-861D-2D85-53DF38B0240E}"/>
              </a:ext>
            </a:extLst>
          </p:cNvPr>
          <p:cNvPicPr>
            <a:picLocks noGrp="1" noChangeAspect="1"/>
          </p:cNvPicPr>
          <p:nvPr>
            <p:ph type="pic" sz="quarter" idx="20"/>
          </p:nvPr>
        </p:nvPicPr>
        <p:blipFill rotWithShape="1">
          <a:blip r:embed="rId5">
            <a:extLst>
              <a:ext uri="{28A0092B-C50C-407E-A947-70E740481C1C}">
                <a14:useLocalDpi xmlns:a14="http://schemas.microsoft.com/office/drawing/2010/main" val="0"/>
              </a:ext>
            </a:extLst>
          </a:blip>
          <a:srcRect l="17482" t="33806" r="-1947" b="24247"/>
          <a:stretch/>
        </p:blipFill>
        <p:spPr>
          <a:xfrm flipH="1">
            <a:off x="4397445" y="3584096"/>
            <a:ext cx="7791788" cy="3323230"/>
          </a:xfrm>
        </p:spPr>
      </p:pic>
      <p:sp>
        <p:nvSpPr>
          <p:cNvPr id="2" name="TextBox 11">
            <a:extLst>
              <a:ext uri="{FF2B5EF4-FFF2-40B4-BE49-F238E27FC236}">
                <a16:creationId xmlns:a16="http://schemas.microsoft.com/office/drawing/2014/main" id="{D394BB90-96DB-E349-EC9A-9FED62D6E8DF}"/>
              </a:ext>
            </a:extLst>
          </p:cNvPr>
          <p:cNvSpPr txBox="1"/>
          <p:nvPr/>
        </p:nvSpPr>
        <p:spPr>
          <a:xfrm>
            <a:off x="10389755" y="6325415"/>
            <a:ext cx="1716418" cy="310874"/>
          </a:xfrm>
          <a:prstGeom prst="rect">
            <a:avLst/>
          </a:prstGeom>
          <a:solidFill>
            <a:schemeClr val="bg1"/>
          </a:solidFill>
        </p:spPr>
        <p:txBody>
          <a:bodyPr wrap="square" lIns="121907" tIns="60953" rIns="121907" bIns="60953" rtlCol="1" anchor="ctr">
            <a:no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1000" cap="small" dirty="0">
                <a:solidFill>
                  <a:prstClr val="black"/>
                </a:solidFill>
                <a:latin typeface="Heebo" panose="00000500000000000000" pitchFamily="2" charset="-79"/>
                <a:cs typeface="Heebo" panose="00000500000000000000" pitchFamily="2" charset="-79"/>
              </a:rPr>
              <a:t>G city | rishon </a:t>
            </a:r>
            <a:r>
              <a:rPr lang="en-US" sz="1000" cap="small" dirty="0" err="1">
                <a:solidFill>
                  <a:prstClr val="black"/>
                </a:solidFill>
                <a:latin typeface="Heebo" panose="00000500000000000000" pitchFamily="2" charset="-79"/>
                <a:cs typeface="Heebo" panose="00000500000000000000" pitchFamily="2" charset="-79"/>
              </a:rPr>
              <a:t>lezion</a:t>
            </a:r>
            <a:endParaRPr kumimoji="0" lang="he-IL" sz="1000" b="0" i="0" u="none" strike="noStrike" kern="1200" cap="small"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4" name="Rectangle: Single Corner Rounded 3">
            <a:extLst>
              <a:ext uri="{FF2B5EF4-FFF2-40B4-BE49-F238E27FC236}">
                <a16:creationId xmlns:a16="http://schemas.microsoft.com/office/drawing/2014/main" id="{E0F489C0-20EB-E715-9525-844582C8CBDD}"/>
              </a:ext>
            </a:extLst>
          </p:cNvPr>
          <p:cNvSpPr/>
          <p:nvPr/>
        </p:nvSpPr>
        <p:spPr>
          <a:xfrm rot="16200000" flipH="1">
            <a:off x="11888931" y="6323931"/>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TextBox 4">
            <a:extLst>
              <a:ext uri="{FF2B5EF4-FFF2-40B4-BE49-F238E27FC236}">
                <a16:creationId xmlns:a16="http://schemas.microsoft.com/office/drawing/2014/main" id="{D3FDA13B-BE4C-0E96-C961-D1D67788A765}"/>
              </a:ext>
            </a:extLst>
          </p:cNvPr>
          <p:cNvSpPr txBox="1"/>
          <p:nvPr/>
        </p:nvSpPr>
        <p:spPr>
          <a:xfrm>
            <a:off x="11844672" y="6390068"/>
            <a:ext cx="431399" cy="246221"/>
          </a:xfrm>
          <a:prstGeom prst="rect">
            <a:avLst/>
          </a:prstGeom>
          <a:noFill/>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r>
              <a:rPr lang="en-US" sz="1000" dirty="0">
                <a:solidFill>
                  <a:prstClr val="white"/>
                </a:solidFill>
                <a:latin typeface="Heebo"/>
                <a:cs typeface="Heebo"/>
              </a:rPr>
              <a:t>5</a:t>
            </a:r>
            <a:endParaRPr lang="en-IL" dirty="0"/>
          </a:p>
        </p:txBody>
      </p:sp>
    </p:spTree>
    <p:extLst>
      <p:ext uri="{BB962C8B-B14F-4D97-AF65-F5344CB8AC3E}">
        <p14:creationId xmlns:p14="http://schemas.microsoft.com/office/powerpoint/2010/main" val="12077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p:cTn id="7" dur="500"/>
                                        <p:tgtEl>
                                          <p:spTgt spid="33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1"/>
                                        </p:tgtEl>
                                        <p:attrNameLst>
                                          <p:attrName>style.visibility</p:attrName>
                                        </p:attrNameLst>
                                      </p:cBhvr>
                                      <p:to>
                                        <p:strVal val="visible"/>
                                      </p:to>
                                    </p:set>
                                    <p:animEffect transition="in" filter="fade">
                                      <p:cBhvr>
                                        <p:cTn id="14" dur="500"/>
                                        <p:tgtEl>
                                          <p:spTgt spid="181"/>
                                        </p:tgtEl>
                                      </p:cBhvr>
                                    </p:animEffect>
                                  </p:childTnLst>
                                </p:cTn>
                              </p:par>
                              <p:par>
                                <p:cTn id="15" presetID="10"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34"/>
                                        </p:tgtEl>
                                        <p:attrNameLst>
                                          <p:attrName>style.visibility</p:attrName>
                                        </p:attrNameLst>
                                      </p:cBhvr>
                                      <p:to>
                                        <p:strVal val="visible"/>
                                      </p:to>
                                    </p:set>
                                    <p:animEffect transition="in" filter="fade">
                                      <p:cBhvr>
                                        <p:cTn id="28" dur="500"/>
                                        <p:tgtEl>
                                          <p:spTgt spid="23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6"/>
                                        </p:tgtEl>
                                        <p:attrNameLst>
                                          <p:attrName>style.visibility</p:attrName>
                                        </p:attrNameLst>
                                      </p:cBhvr>
                                      <p:to>
                                        <p:strVal val="visible"/>
                                      </p:to>
                                    </p:set>
                                    <p:animEffect transition="in" filter="fade">
                                      <p:cBhvr>
                                        <p:cTn id="31" dur="500"/>
                                        <p:tgtEl>
                                          <p:spTgt spid="256"/>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44"/>
                                        </p:tgtEl>
                                        <p:attrNameLst>
                                          <p:attrName>style.visibility</p:attrName>
                                        </p:attrNameLst>
                                      </p:cBhvr>
                                      <p:to>
                                        <p:strVal val="visible"/>
                                      </p:to>
                                    </p:set>
                                    <p:animEffect transition="in" filter="fade">
                                      <p:cBhvr>
                                        <p:cTn id="35" dur="500"/>
                                        <p:tgtEl>
                                          <p:spTgt spid="344"/>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161"/>
                                        </p:tgtEl>
                                        <p:attrNameLst>
                                          <p:attrName>style.visibility</p:attrName>
                                        </p:attrNameLst>
                                      </p:cBhvr>
                                      <p:to>
                                        <p:strVal val="visible"/>
                                      </p:to>
                                    </p:set>
                                    <p:animEffect transition="in" filter="fade">
                                      <p:cBhvr>
                                        <p:cTn id="42" dur="500"/>
                                        <p:tgtEl>
                                          <p:spTgt spid="161"/>
                                        </p:tgtEl>
                                      </p:cBhvr>
                                    </p:animEffec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163"/>
                                        </p:tgtEl>
                                        <p:attrNameLst>
                                          <p:attrName>style.visibility</p:attrName>
                                        </p:attrNameLst>
                                      </p:cBhvr>
                                      <p:to>
                                        <p:strVal val="visible"/>
                                      </p:to>
                                    </p:set>
                                    <p:animEffect transition="in" filter="fade">
                                      <p:cBhvr>
                                        <p:cTn id="49" dur="500"/>
                                        <p:tgtEl>
                                          <p:spTgt spid="163"/>
                                        </p:tgtEl>
                                      </p:cBhvr>
                                    </p:animEffect>
                                  </p:childTnLst>
                                </p:cTn>
                              </p:par>
                              <p:par>
                                <p:cTn id="50" presetID="10" presetClass="entr" presetSubtype="0"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341"/>
                                        </p:tgtEl>
                                        <p:attrNameLst>
                                          <p:attrName>style.visibility</p:attrName>
                                        </p:attrNameLst>
                                      </p:cBhvr>
                                      <p:to>
                                        <p:strVal val="visible"/>
                                      </p:to>
                                    </p:set>
                                    <p:animEffect transition="in" filter="fade">
                                      <p:cBhvr>
                                        <p:cTn id="56" dur="500"/>
                                        <p:tgtEl>
                                          <p:spTgt spid="341"/>
                                        </p:tgtEl>
                                      </p:cBhvr>
                                    </p:animEffect>
                                  </p:childTnLst>
                                </p:cTn>
                              </p:par>
                              <p:par>
                                <p:cTn id="57" presetID="10" presetClass="entr" presetSubtype="0" fill="hold" nodeType="withEffect">
                                  <p:stCondLst>
                                    <p:cond delay="0"/>
                                  </p:stCondLst>
                                  <p:childTnLst>
                                    <p:set>
                                      <p:cBhvr>
                                        <p:cTn id="58" dur="1" fill="hold">
                                          <p:stCondLst>
                                            <p:cond delay="0"/>
                                          </p:stCondLst>
                                        </p:cTn>
                                        <p:tgtEl>
                                          <p:spTgt spid="259"/>
                                        </p:tgtEl>
                                        <p:attrNameLst>
                                          <p:attrName>style.visibility</p:attrName>
                                        </p:attrNameLst>
                                      </p:cBhvr>
                                      <p:to>
                                        <p:strVal val="visible"/>
                                      </p:to>
                                    </p:set>
                                    <p:animEffect transition="in" filter="fade">
                                      <p:cBhvr>
                                        <p:cTn id="59"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P spid="161" grpId="0"/>
      <p:bldP spid="181" grpId="0"/>
      <p:bldP spid="256" grpId="0"/>
      <p:bldP spid="337" grpId="0"/>
      <p:bldP spid="341" grpId="0"/>
      <p:bldP spid="344"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Single Corner Rounded 182">
            <a:extLst>
              <a:ext uri="{FF2B5EF4-FFF2-40B4-BE49-F238E27FC236}">
                <a16:creationId xmlns:a16="http://schemas.microsoft.com/office/drawing/2014/main" id="{9BBEF408-6D93-3CAD-FFBB-829F87A68A61}"/>
              </a:ext>
            </a:extLst>
          </p:cNvPr>
          <p:cNvSpPr/>
          <p:nvPr/>
        </p:nvSpPr>
        <p:spPr>
          <a:xfrm flipH="1">
            <a:off x="330633" y="3861850"/>
            <a:ext cx="2949656" cy="2511145"/>
          </a:xfrm>
          <a:prstGeom prst="round1Rect">
            <a:avLst>
              <a:gd name="adj" fmla="val 400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31" rtl="0" eaLnBrk="1" fontAlgn="auto" latinLnBrk="0" hangingPunct="1">
              <a:lnSpc>
                <a:spcPct val="100000"/>
              </a:lnSpc>
              <a:spcBef>
                <a:spcPts val="0"/>
              </a:spcBef>
              <a:spcAft>
                <a:spcPts val="0"/>
              </a:spcAft>
              <a:buClrTx/>
              <a:buSzTx/>
              <a:buFontTx/>
              <a:buNone/>
              <a:tabLst/>
              <a:defRPr/>
            </a:pPr>
            <a:endParaRPr kumimoji="0" lang="en-IL" sz="2400" b="0" i="0" u="none" strike="noStrike" kern="1200" cap="none" spc="0" normalizeH="0" baseline="0" noProof="0">
              <a:ln>
                <a:noFill/>
              </a:ln>
              <a:solidFill>
                <a:prstClr val="white"/>
              </a:solidFill>
              <a:effectLst/>
              <a:uLnTx/>
              <a:uFillTx/>
              <a:latin typeface="Heebo"/>
              <a:ea typeface="+mn-ea"/>
              <a:cs typeface="Heebo"/>
            </a:endParaRPr>
          </a:p>
        </p:txBody>
      </p:sp>
      <p:sp>
        <p:nvSpPr>
          <p:cNvPr id="5" name="Rectangle: Single Corner Rounded 182">
            <a:extLst>
              <a:ext uri="{FF2B5EF4-FFF2-40B4-BE49-F238E27FC236}">
                <a16:creationId xmlns:a16="http://schemas.microsoft.com/office/drawing/2014/main" id="{F160B69E-B7AD-5843-15F9-1B6741EB25B5}"/>
              </a:ext>
            </a:extLst>
          </p:cNvPr>
          <p:cNvSpPr/>
          <p:nvPr/>
        </p:nvSpPr>
        <p:spPr>
          <a:xfrm flipH="1">
            <a:off x="425662" y="1731444"/>
            <a:ext cx="2949656" cy="1711863"/>
          </a:xfrm>
          <a:prstGeom prst="round1Rect">
            <a:avLst>
              <a:gd name="adj" fmla="val 400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31" rtl="0" eaLnBrk="1" fontAlgn="auto" latinLnBrk="0" hangingPunct="1">
              <a:lnSpc>
                <a:spcPct val="100000"/>
              </a:lnSpc>
              <a:spcBef>
                <a:spcPts val="0"/>
              </a:spcBef>
              <a:spcAft>
                <a:spcPts val="0"/>
              </a:spcAft>
              <a:buClrTx/>
              <a:buSzTx/>
              <a:buFontTx/>
              <a:buNone/>
              <a:tabLst/>
              <a:defRPr/>
            </a:pPr>
            <a:endParaRPr kumimoji="0" lang="en-IL" sz="2400" b="0" i="0" u="none" strike="noStrike" kern="1200" cap="none" spc="0" normalizeH="0" baseline="0" noProof="0">
              <a:ln>
                <a:noFill/>
              </a:ln>
              <a:solidFill>
                <a:prstClr val="white"/>
              </a:solidFill>
              <a:effectLst/>
              <a:uLnTx/>
              <a:uFillTx/>
              <a:latin typeface="Heebo"/>
              <a:ea typeface="+mn-ea"/>
              <a:cs typeface="Heebo"/>
            </a:endParaRPr>
          </a:p>
        </p:txBody>
      </p:sp>
      <p:sp>
        <p:nvSpPr>
          <p:cNvPr id="34" name="Rectangle 33">
            <a:extLst>
              <a:ext uri="{FF2B5EF4-FFF2-40B4-BE49-F238E27FC236}">
                <a16:creationId xmlns:a16="http://schemas.microsoft.com/office/drawing/2014/main" id="{50CDE46B-C7A2-0B92-74C3-874AA84618A1}"/>
              </a:ext>
            </a:extLst>
          </p:cNvPr>
          <p:cNvSpPr/>
          <p:nvPr/>
        </p:nvSpPr>
        <p:spPr>
          <a:xfrm>
            <a:off x="2339466" y="3523402"/>
            <a:ext cx="825577" cy="649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6" name="Rectangle 5">
            <a:extLst>
              <a:ext uri="{FF2B5EF4-FFF2-40B4-BE49-F238E27FC236}">
                <a16:creationId xmlns:a16="http://schemas.microsoft.com/office/drawing/2014/main" id="{7EE9ACE7-E14C-8319-1B90-65E05392007B}"/>
              </a:ext>
            </a:extLst>
          </p:cNvPr>
          <p:cNvSpPr/>
          <p:nvPr/>
        </p:nvSpPr>
        <p:spPr>
          <a:xfrm>
            <a:off x="2453242" y="1424407"/>
            <a:ext cx="825577" cy="6498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Title 2">
            <a:extLst>
              <a:ext uri="{FF2B5EF4-FFF2-40B4-BE49-F238E27FC236}">
                <a16:creationId xmlns:a16="http://schemas.microsoft.com/office/drawing/2014/main" id="{7AB20DCA-773F-47AE-8B15-7E5EBA232961}"/>
              </a:ext>
            </a:extLst>
          </p:cNvPr>
          <p:cNvSpPr>
            <a:spLocks noGrp="1"/>
          </p:cNvSpPr>
          <p:nvPr>
            <p:ph type="title"/>
          </p:nvPr>
        </p:nvSpPr>
        <p:spPr>
          <a:xfrm>
            <a:off x="230040" y="171452"/>
            <a:ext cx="8289640" cy="649816"/>
          </a:xfrm>
        </p:spPr>
        <p:txBody>
          <a:bodyPr/>
          <a:lstStyle/>
          <a:p>
            <a:r>
              <a:rPr lang="en-US" dirty="0"/>
              <a:t>URBAN ASSET PORTFOLIO PROVIDING DAILY NEEDS AND INTEGRATING RESIDENTIAL FOR RENT</a:t>
            </a:r>
            <a:endParaRPr lang="en-IL" dirty="0"/>
          </a:p>
        </p:txBody>
      </p:sp>
      <p:sp>
        <p:nvSpPr>
          <p:cNvPr id="15" name="Slide Number Placeholder 14">
            <a:extLst>
              <a:ext uri="{FF2B5EF4-FFF2-40B4-BE49-F238E27FC236}">
                <a16:creationId xmlns:a16="http://schemas.microsoft.com/office/drawing/2014/main" id="{EE9090B9-3829-4FD7-A6EB-4B7A7CAF712F}"/>
              </a:ext>
            </a:extLst>
          </p:cNvPr>
          <p:cNvSpPr>
            <a:spLocks noGrp="1"/>
          </p:cNvSpPr>
          <p:nvPr>
            <p:ph type="sldNum" sz="quarter" idx="12"/>
          </p:nvPr>
        </p:nvSpPr>
        <p:spPr>
          <a:xfrm>
            <a:off x="11883428" y="6872760"/>
            <a:ext cx="326407" cy="316642"/>
          </a:xfrm>
        </p:spPr>
        <p:txBody>
          <a:bodyPr/>
          <a:lstStyle/>
          <a:p>
            <a:pPr lvl="0"/>
            <a:fld id="{6A08A63A-94C2-43A8-9638-6175F4256C80}" type="slidenum">
              <a:rPr lang="en-IL" noProof="0" smtClean="0"/>
              <a:pPr lvl="0"/>
              <a:t>6</a:t>
            </a:fld>
            <a:endParaRPr lang="en-IL" noProof="0" dirty="0"/>
          </a:p>
        </p:txBody>
      </p:sp>
      <p:grpSp>
        <p:nvGrpSpPr>
          <p:cNvPr id="16" name="Group 15">
            <a:extLst>
              <a:ext uri="{FF2B5EF4-FFF2-40B4-BE49-F238E27FC236}">
                <a16:creationId xmlns:a16="http://schemas.microsoft.com/office/drawing/2014/main" id="{96E53B82-22B0-673E-08E0-50707C3B271E}"/>
              </a:ext>
            </a:extLst>
          </p:cNvPr>
          <p:cNvGrpSpPr/>
          <p:nvPr/>
        </p:nvGrpSpPr>
        <p:grpSpPr>
          <a:xfrm>
            <a:off x="567818" y="3560634"/>
            <a:ext cx="2526780" cy="2543848"/>
            <a:chOff x="-1586323" y="4262535"/>
            <a:chExt cx="2526780" cy="2543848"/>
          </a:xfrm>
        </p:grpSpPr>
        <p:grpSp>
          <p:nvGrpSpPr>
            <p:cNvPr id="87" name="Group 86">
              <a:extLst>
                <a:ext uri="{FF2B5EF4-FFF2-40B4-BE49-F238E27FC236}">
                  <a16:creationId xmlns:a16="http://schemas.microsoft.com/office/drawing/2014/main" id="{80486BB7-3029-4248-A60D-5240DE514095}"/>
                </a:ext>
              </a:extLst>
            </p:cNvPr>
            <p:cNvGrpSpPr/>
            <p:nvPr/>
          </p:nvGrpSpPr>
          <p:grpSpPr>
            <a:xfrm>
              <a:off x="-1586323" y="5043618"/>
              <a:ext cx="2483972" cy="1762765"/>
              <a:chOff x="9686113" y="4955919"/>
              <a:chExt cx="2483972" cy="1762765"/>
            </a:xfrm>
            <a:solidFill>
              <a:schemeClr val="tx1">
                <a:lumMod val="65000"/>
                <a:lumOff val="35000"/>
              </a:schemeClr>
            </a:solidFill>
          </p:grpSpPr>
          <p:sp>
            <p:nvSpPr>
              <p:cNvPr id="59" name="Rounded Rectangle 62"/>
              <p:cNvSpPr/>
              <p:nvPr/>
            </p:nvSpPr>
            <p:spPr bwMode="auto">
              <a:xfrm>
                <a:off x="9695717" y="4955919"/>
                <a:ext cx="2474368" cy="738664"/>
              </a:xfrm>
              <a:prstGeom prst="rect">
                <a:avLst/>
              </a:prstGeom>
              <a:noFill/>
              <a:ln>
                <a:noFill/>
              </a:ln>
            </p:spPr>
            <p:txBody>
              <a:bodyPr wrap="square" lIns="180000" rtlCol="0" anchor="t">
                <a:spAutoFit/>
              </a:bodyPr>
              <a:lstStyle/>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80% Of G City’s Assets Are Located In 16 Metropolitan Areas</a:t>
                </a:r>
                <a:endParaRPr kumimoji="0" lang="he-IL" sz="1400" b="0" i="0" u="none" strike="noStrike" kern="1200" cap="none" spc="0" normalizeH="0" baseline="0" noProof="0" dirty="0">
                  <a:ln>
                    <a:noFill/>
                  </a:ln>
                  <a:effectLst/>
                  <a:uLnTx/>
                  <a:uFillTx/>
                  <a:latin typeface="Heebo"/>
                  <a:ea typeface="+mn-ea"/>
                  <a:cs typeface="Heebo" panose="00000500000000000000"/>
                </a:endParaRPr>
              </a:p>
            </p:txBody>
          </p:sp>
          <p:sp>
            <p:nvSpPr>
              <p:cNvPr id="86" name="Rounded Rectangle 62">
                <a:extLst>
                  <a:ext uri="{FF2B5EF4-FFF2-40B4-BE49-F238E27FC236}">
                    <a16:creationId xmlns:a16="http://schemas.microsoft.com/office/drawing/2014/main" id="{160EDFC5-0C2D-4872-AE4B-D0DB2D0E2D29}"/>
                  </a:ext>
                </a:extLst>
              </p:cNvPr>
              <p:cNvSpPr/>
              <p:nvPr/>
            </p:nvSpPr>
            <p:spPr bwMode="auto">
              <a:xfrm>
                <a:off x="9686113" y="5764577"/>
                <a:ext cx="2322896" cy="954107"/>
              </a:xfrm>
              <a:prstGeom prst="rect">
                <a:avLst/>
              </a:prstGeom>
              <a:noFill/>
              <a:ln>
                <a:noFill/>
              </a:ln>
            </p:spPr>
            <p:txBody>
              <a:bodyPr wrap="square" lIns="180000" numCol="2" spcCol="180000" rtlCol="1" anchor="t">
                <a:spAutoFit/>
              </a:bodyPr>
              <a:lstStyle/>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Tel Aviv</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Boston</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New York</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Warsaw</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Prague</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Stockholm</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Helsinki</a:t>
                </a:r>
                <a:endParaRPr kumimoji="0" lang="he-IL" sz="1400" b="0" i="0" u="none" strike="noStrike" kern="1200" cap="none" spc="0" normalizeH="0" baseline="0" noProof="0" dirty="0">
                  <a:ln>
                    <a:noFill/>
                  </a:ln>
                  <a:effectLst/>
                  <a:uLnTx/>
                  <a:uFillTx/>
                  <a:latin typeface="Heebo"/>
                  <a:ea typeface="+mn-ea"/>
                  <a:cs typeface="Heebo" panose="00000500000000000000"/>
                </a:endParaRPr>
              </a:p>
              <a:p>
                <a:pPr marL="0" marR="0" lvl="0" indent="0" algn="l" defTabSz="914377"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a:ea typeface="+mn-ea"/>
                    <a:cs typeface="Heebo" panose="00000500000000000000"/>
                  </a:rPr>
                  <a:t>Sau Paulo</a:t>
                </a:r>
                <a:endParaRPr kumimoji="0" lang="he-IL" sz="1200" b="0" i="0" u="none" strike="noStrike" kern="1200" cap="none" spc="0" normalizeH="0" baseline="0" noProof="0" dirty="0">
                  <a:ln>
                    <a:noFill/>
                  </a:ln>
                  <a:effectLst/>
                  <a:uLnTx/>
                  <a:uFillTx/>
                  <a:latin typeface="Heebo"/>
                  <a:ea typeface="+mn-ea"/>
                  <a:cs typeface="Heebo" panose="00000500000000000000"/>
                </a:endParaRPr>
              </a:p>
            </p:txBody>
          </p:sp>
        </p:grpSp>
        <p:grpSp>
          <p:nvGrpSpPr>
            <p:cNvPr id="2" name="Group 1">
              <a:extLst>
                <a:ext uri="{FF2B5EF4-FFF2-40B4-BE49-F238E27FC236}">
                  <a16:creationId xmlns:a16="http://schemas.microsoft.com/office/drawing/2014/main" id="{77D40D5E-55D3-4DCF-8F63-19CA80E0BE6F}"/>
                </a:ext>
              </a:extLst>
            </p:cNvPr>
            <p:cNvGrpSpPr/>
            <p:nvPr/>
          </p:nvGrpSpPr>
          <p:grpSpPr>
            <a:xfrm>
              <a:off x="425662" y="4262535"/>
              <a:ext cx="514795" cy="512870"/>
              <a:chOff x="11417595" y="5994808"/>
              <a:chExt cx="425450" cy="423860"/>
            </a:xfrm>
            <a:solidFill>
              <a:schemeClr val="accent2"/>
            </a:solidFill>
          </p:grpSpPr>
          <p:sp>
            <p:nvSpPr>
              <p:cNvPr id="136" name="Freeform 260">
                <a:extLst>
                  <a:ext uri="{FF2B5EF4-FFF2-40B4-BE49-F238E27FC236}">
                    <a16:creationId xmlns:a16="http://schemas.microsoft.com/office/drawing/2014/main" id="{DA03F704-A134-4035-B56D-CF9BD01AADD4}"/>
                  </a:ext>
                </a:extLst>
              </p:cNvPr>
              <p:cNvSpPr>
                <a:spLocks noEditPoints="1"/>
              </p:cNvSpPr>
              <p:nvPr/>
            </p:nvSpPr>
            <p:spPr bwMode="auto">
              <a:xfrm>
                <a:off x="11554119" y="6055130"/>
                <a:ext cx="152400" cy="152400"/>
              </a:xfrm>
              <a:custGeom>
                <a:avLst/>
                <a:gdLst>
                  <a:gd name="T0" fmla="*/ 150 w 150"/>
                  <a:gd name="T1" fmla="*/ 75 h 150"/>
                  <a:gd name="T2" fmla="*/ 75 w 150"/>
                  <a:gd name="T3" fmla="*/ 0 h 150"/>
                  <a:gd name="T4" fmla="*/ 0 w 150"/>
                  <a:gd name="T5" fmla="*/ 75 h 150"/>
                  <a:gd name="T6" fmla="*/ 75 w 150"/>
                  <a:gd name="T7" fmla="*/ 150 h 150"/>
                  <a:gd name="T8" fmla="*/ 150 w 150"/>
                  <a:gd name="T9" fmla="*/ 75 h 150"/>
                  <a:gd name="T10" fmla="*/ 20 w 150"/>
                  <a:gd name="T11" fmla="*/ 75 h 150"/>
                  <a:gd name="T12" fmla="*/ 75 w 150"/>
                  <a:gd name="T13" fmla="*/ 20 h 150"/>
                  <a:gd name="T14" fmla="*/ 130 w 150"/>
                  <a:gd name="T15" fmla="*/ 75 h 150"/>
                  <a:gd name="T16" fmla="*/ 75 w 150"/>
                  <a:gd name="T17" fmla="*/ 130 h 150"/>
                  <a:gd name="T18" fmla="*/ 20 w 150"/>
                  <a:gd name="T19"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150" y="75"/>
                    </a:moveTo>
                    <a:cubicBezTo>
                      <a:pt x="150" y="34"/>
                      <a:pt x="117" y="0"/>
                      <a:pt x="75" y="0"/>
                    </a:cubicBezTo>
                    <a:cubicBezTo>
                      <a:pt x="34" y="0"/>
                      <a:pt x="0" y="34"/>
                      <a:pt x="0" y="75"/>
                    </a:cubicBezTo>
                    <a:cubicBezTo>
                      <a:pt x="0" y="116"/>
                      <a:pt x="34" y="150"/>
                      <a:pt x="75" y="150"/>
                    </a:cubicBezTo>
                    <a:cubicBezTo>
                      <a:pt x="117" y="150"/>
                      <a:pt x="150" y="116"/>
                      <a:pt x="150" y="75"/>
                    </a:cubicBezTo>
                    <a:close/>
                    <a:moveTo>
                      <a:pt x="20" y="75"/>
                    </a:moveTo>
                    <a:cubicBezTo>
                      <a:pt x="20" y="45"/>
                      <a:pt x="45" y="20"/>
                      <a:pt x="75" y="20"/>
                    </a:cubicBezTo>
                    <a:cubicBezTo>
                      <a:pt x="106" y="20"/>
                      <a:pt x="130" y="45"/>
                      <a:pt x="130" y="75"/>
                    </a:cubicBezTo>
                    <a:cubicBezTo>
                      <a:pt x="130" y="105"/>
                      <a:pt x="106" y="130"/>
                      <a:pt x="75" y="130"/>
                    </a:cubicBezTo>
                    <a:cubicBezTo>
                      <a:pt x="45" y="130"/>
                      <a:pt x="20" y="105"/>
                      <a:pt x="20" y="7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37" name="Freeform 261">
                <a:extLst>
                  <a:ext uri="{FF2B5EF4-FFF2-40B4-BE49-F238E27FC236}">
                    <a16:creationId xmlns:a16="http://schemas.microsoft.com/office/drawing/2014/main" id="{0D868121-EFD1-40FD-8ED8-9982A4395B6D}"/>
                  </a:ext>
                </a:extLst>
              </p:cNvPr>
              <p:cNvSpPr>
                <a:spLocks noEditPoints="1"/>
              </p:cNvSpPr>
              <p:nvPr/>
            </p:nvSpPr>
            <p:spPr bwMode="auto">
              <a:xfrm>
                <a:off x="11493791" y="5994808"/>
                <a:ext cx="274638" cy="376238"/>
              </a:xfrm>
              <a:custGeom>
                <a:avLst/>
                <a:gdLst>
                  <a:gd name="T0" fmla="*/ 128 w 271"/>
                  <a:gd name="T1" fmla="*/ 368 h 372"/>
                  <a:gd name="T2" fmla="*/ 135 w 271"/>
                  <a:gd name="T3" fmla="*/ 372 h 372"/>
                  <a:gd name="T4" fmla="*/ 143 w 271"/>
                  <a:gd name="T5" fmla="*/ 368 h 372"/>
                  <a:gd name="T6" fmla="*/ 207 w 271"/>
                  <a:gd name="T7" fmla="*/ 280 h 372"/>
                  <a:gd name="T8" fmla="*/ 271 w 271"/>
                  <a:gd name="T9" fmla="*/ 136 h 372"/>
                  <a:gd name="T10" fmla="*/ 135 w 271"/>
                  <a:gd name="T11" fmla="*/ 0 h 372"/>
                  <a:gd name="T12" fmla="*/ 0 w 271"/>
                  <a:gd name="T13" fmla="*/ 136 h 372"/>
                  <a:gd name="T14" fmla="*/ 64 w 271"/>
                  <a:gd name="T15" fmla="*/ 280 h 372"/>
                  <a:gd name="T16" fmla="*/ 128 w 271"/>
                  <a:gd name="T17" fmla="*/ 368 h 372"/>
                  <a:gd name="T18" fmla="*/ 135 w 271"/>
                  <a:gd name="T19" fmla="*/ 20 h 372"/>
                  <a:gd name="T20" fmla="*/ 251 w 271"/>
                  <a:gd name="T21" fmla="*/ 136 h 372"/>
                  <a:gd name="T22" fmla="*/ 135 w 271"/>
                  <a:gd name="T23" fmla="*/ 346 h 372"/>
                  <a:gd name="T24" fmla="*/ 20 w 271"/>
                  <a:gd name="T25" fmla="*/ 136 h 372"/>
                  <a:gd name="T26" fmla="*/ 135 w 271"/>
                  <a:gd name="T27" fmla="*/ 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1" h="372">
                    <a:moveTo>
                      <a:pt x="128" y="368"/>
                    </a:moveTo>
                    <a:cubicBezTo>
                      <a:pt x="129" y="371"/>
                      <a:pt x="132" y="372"/>
                      <a:pt x="135" y="372"/>
                    </a:cubicBezTo>
                    <a:cubicBezTo>
                      <a:pt x="138" y="372"/>
                      <a:pt x="141" y="371"/>
                      <a:pt x="143" y="368"/>
                    </a:cubicBezTo>
                    <a:cubicBezTo>
                      <a:pt x="143" y="368"/>
                      <a:pt x="175" y="328"/>
                      <a:pt x="207" y="280"/>
                    </a:cubicBezTo>
                    <a:cubicBezTo>
                      <a:pt x="250" y="215"/>
                      <a:pt x="271" y="166"/>
                      <a:pt x="271" y="136"/>
                    </a:cubicBezTo>
                    <a:cubicBezTo>
                      <a:pt x="271" y="61"/>
                      <a:pt x="210" y="0"/>
                      <a:pt x="135" y="0"/>
                    </a:cubicBezTo>
                    <a:cubicBezTo>
                      <a:pt x="60" y="0"/>
                      <a:pt x="0" y="61"/>
                      <a:pt x="0" y="136"/>
                    </a:cubicBezTo>
                    <a:cubicBezTo>
                      <a:pt x="0" y="166"/>
                      <a:pt x="21" y="215"/>
                      <a:pt x="64" y="280"/>
                    </a:cubicBezTo>
                    <a:cubicBezTo>
                      <a:pt x="95" y="328"/>
                      <a:pt x="127" y="368"/>
                      <a:pt x="128" y="368"/>
                    </a:cubicBezTo>
                    <a:close/>
                    <a:moveTo>
                      <a:pt x="135" y="20"/>
                    </a:moveTo>
                    <a:cubicBezTo>
                      <a:pt x="199" y="20"/>
                      <a:pt x="251" y="72"/>
                      <a:pt x="251" y="136"/>
                    </a:cubicBezTo>
                    <a:cubicBezTo>
                      <a:pt x="251" y="186"/>
                      <a:pt x="174" y="296"/>
                      <a:pt x="135" y="346"/>
                    </a:cubicBezTo>
                    <a:cubicBezTo>
                      <a:pt x="97" y="296"/>
                      <a:pt x="20" y="186"/>
                      <a:pt x="20" y="136"/>
                    </a:cubicBezTo>
                    <a:cubicBezTo>
                      <a:pt x="20" y="72"/>
                      <a:pt x="71" y="20"/>
                      <a:pt x="135" y="2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38" name="Freeform 262">
                <a:extLst>
                  <a:ext uri="{FF2B5EF4-FFF2-40B4-BE49-F238E27FC236}">
                    <a16:creationId xmlns:a16="http://schemas.microsoft.com/office/drawing/2014/main" id="{1819960D-C8EF-4279-B61A-1BF908267F72}"/>
                  </a:ext>
                </a:extLst>
              </p:cNvPr>
              <p:cNvSpPr>
                <a:spLocks/>
              </p:cNvSpPr>
              <p:nvPr/>
            </p:nvSpPr>
            <p:spPr bwMode="auto">
              <a:xfrm>
                <a:off x="11417595" y="6277380"/>
                <a:ext cx="425450" cy="141288"/>
              </a:xfrm>
              <a:custGeom>
                <a:avLst/>
                <a:gdLst>
                  <a:gd name="T0" fmla="*/ 419 w 421"/>
                  <a:gd name="T1" fmla="*/ 126 h 140"/>
                  <a:gd name="T2" fmla="*/ 359 w 421"/>
                  <a:gd name="T3" fmla="*/ 6 h 140"/>
                  <a:gd name="T4" fmla="*/ 350 w 421"/>
                  <a:gd name="T5" fmla="*/ 0 h 140"/>
                  <a:gd name="T6" fmla="*/ 311 w 421"/>
                  <a:gd name="T7" fmla="*/ 0 h 140"/>
                  <a:gd name="T8" fmla="*/ 301 w 421"/>
                  <a:gd name="T9" fmla="*/ 10 h 140"/>
                  <a:gd name="T10" fmla="*/ 311 w 421"/>
                  <a:gd name="T11" fmla="*/ 20 h 140"/>
                  <a:gd name="T12" fmla="*/ 344 w 421"/>
                  <a:gd name="T13" fmla="*/ 20 h 140"/>
                  <a:gd name="T14" fmla="*/ 394 w 421"/>
                  <a:gd name="T15" fmla="*/ 120 h 140"/>
                  <a:gd name="T16" fmla="*/ 27 w 421"/>
                  <a:gd name="T17" fmla="*/ 120 h 140"/>
                  <a:gd name="T18" fmla="*/ 77 w 421"/>
                  <a:gd name="T19" fmla="*/ 20 h 140"/>
                  <a:gd name="T20" fmla="*/ 109 w 421"/>
                  <a:gd name="T21" fmla="*/ 20 h 140"/>
                  <a:gd name="T22" fmla="*/ 119 w 421"/>
                  <a:gd name="T23" fmla="*/ 10 h 140"/>
                  <a:gd name="T24" fmla="*/ 109 w 421"/>
                  <a:gd name="T25" fmla="*/ 0 h 140"/>
                  <a:gd name="T26" fmla="*/ 70 w 421"/>
                  <a:gd name="T27" fmla="*/ 0 h 140"/>
                  <a:gd name="T28" fmla="*/ 61 w 421"/>
                  <a:gd name="T29" fmla="*/ 6 h 140"/>
                  <a:gd name="T30" fmla="*/ 1 w 421"/>
                  <a:gd name="T31" fmla="*/ 126 h 140"/>
                  <a:gd name="T32" fmla="*/ 2 w 421"/>
                  <a:gd name="T33" fmla="*/ 135 h 140"/>
                  <a:gd name="T34" fmla="*/ 10 w 421"/>
                  <a:gd name="T35" fmla="*/ 140 h 140"/>
                  <a:gd name="T36" fmla="*/ 410 w 421"/>
                  <a:gd name="T37" fmla="*/ 140 h 140"/>
                  <a:gd name="T38" fmla="*/ 419 w 421"/>
                  <a:gd name="T39" fmla="*/ 135 h 140"/>
                  <a:gd name="T40" fmla="*/ 419 w 421"/>
                  <a:gd name="T41" fmla="*/ 12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1" h="140">
                    <a:moveTo>
                      <a:pt x="419" y="126"/>
                    </a:moveTo>
                    <a:cubicBezTo>
                      <a:pt x="359" y="6"/>
                      <a:pt x="359" y="6"/>
                      <a:pt x="359" y="6"/>
                    </a:cubicBezTo>
                    <a:cubicBezTo>
                      <a:pt x="358" y="2"/>
                      <a:pt x="354" y="0"/>
                      <a:pt x="350" y="0"/>
                    </a:cubicBezTo>
                    <a:cubicBezTo>
                      <a:pt x="311" y="0"/>
                      <a:pt x="311" y="0"/>
                      <a:pt x="311" y="0"/>
                    </a:cubicBezTo>
                    <a:cubicBezTo>
                      <a:pt x="306" y="0"/>
                      <a:pt x="301" y="4"/>
                      <a:pt x="301" y="10"/>
                    </a:cubicBezTo>
                    <a:cubicBezTo>
                      <a:pt x="301" y="16"/>
                      <a:pt x="306" y="20"/>
                      <a:pt x="311" y="20"/>
                    </a:cubicBezTo>
                    <a:cubicBezTo>
                      <a:pt x="344" y="20"/>
                      <a:pt x="344" y="20"/>
                      <a:pt x="344" y="20"/>
                    </a:cubicBezTo>
                    <a:cubicBezTo>
                      <a:pt x="394" y="120"/>
                      <a:pt x="394" y="120"/>
                      <a:pt x="394" y="120"/>
                    </a:cubicBezTo>
                    <a:cubicBezTo>
                      <a:pt x="27" y="120"/>
                      <a:pt x="27" y="120"/>
                      <a:pt x="27" y="120"/>
                    </a:cubicBezTo>
                    <a:cubicBezTo>
                      <a:pt x="77" y="20"/>
                      <a:pt x="77" y="20"/>
                      <a:pt x="77" y="20"/>
                    </a:cubicBezTo>
                    <a:cubicBezTo>
                      <a:pt x="109" y="20"/>
                      <a:pt x="109" y="20"/>
                      <a:pt x="109" y="20"/>
                    </a:cubicBezTo>
                    <a:cubicBezTo>
                      <a:pt x="115" y="20"/>
                      <a:pt x="119" y="16"/>
                      <a:pt x="119" y="10"/>
                    </a:cubicBezTo>
                    <a:cubicBezTo>
                      <a:pt x="119" y="4"/>
                      <a:pt x="115" y="0"/>
                      <a:pt x="109" y="0"/>
                    </a:cubicBezTo>
                    <a:cubicBezTo>
                      <a:pt x="70" y="0"/>
                      <a:pt x="70" y="0"/>
                      <a:pt x="70" y="0"/>
                    </a:cubicBezTo>
                    <a:cubicBezTo>
                      <a:pt x="67" y="0"/>
                      <a:pt x="63" y="2"/>
                      <a:pt x="61" y="6"/>
                    </a:cubicBezTo>
                    <a:cubicBezTo>
                      <a:pt x="1" y="126"/>
                      <a:pt x="1" y="126"/>
                      <a:pt x="1" y="126"/>
                    </a:cubicBezTo>
                    <a:cubicBezTo>
                      <a:pt x="0" y="129"/>
                      <a:pt x="0" y="132"/>
                      <a:pt x="2" y="135"/>
                    </a:cubicBezTo>
                    <a:cubicBezTo>
                      <a:pt x="4" y="138"/>
                      <a:pt x="7" y="140"/>
                      <a:pt x="10" y="140"/>
                    </a:cubicBezTo>
                    <a:cubicBezTo>
                      <a:pt x="410" y="140"/>
                      <a:pt x="410" y="140"/>
                      <a:pt x="410" y="140"/>
                    </a:cubicBezTo>
                    <a:cubicBezTo>
                      <a:pt x="414" y="140"/>
                      <a:pt x="417" y="138"/>
                      <a:pt x="419" y="135"/>
                    </a:cubicBezTo>
                    <a:cubicBezTo>
                      <a:pt x="421" y="132"/>
                      <a:pt x="421" y="129"/>
                      <a:pt x="419" y="12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grpSp>
      </p:grpSp>
      <p:grpSp>
        <p:nvGrpSpPr>
          <p:cNvPr id="19" name="Group 18">
            <a:extLst>
              <a:ext uri="{FF2B5EF4-FFF2-40B4-BE49-F238E27FC236}">
                <a16:creationId xmlns:a16="http://schemas.microsoft.com/office/drawing/2014/main" id="{E7536766-7801-DF89-B018-844865230CC5}"/>
              </a:ext>
            </a:extLst>
          </p:cNvPr>
          <p:cNvGrpSpPr/>
          <p:nvPr/>
        </p:nvGrpSpPr>
        <p:grpSpPr>
          <a:xfrm>
            <a:off x="567818" y="1367103"/>
            <a:ext cx="2597225" cy="1843924"/>
            <a:chOff x="-1645308" y="2210436"/>
            <a:chExt cx="2597225" cy="1843924"/>
          </a:xfrm>
        </p:grpSpPr>
        <p:sp>
          <p:nvSpPr>
            <p:cNvPr id="30" name="Rounded Rectangle 62">
              <a:extLst>
                <a:ext uri="{FF2B5EF4-FFF2-40B4-BE49-F238E27FC236}">
                  <a16:creationId xmlns:a16="http://schemas.microsoft.com/office/drawing/2014/main" id="{E41C0D88-1E3B-4BE7-BB9D-E8E7311361E7}"/>
                </a:ext>
              </a:extLst>
            </p:cNvPr>
            <p:cNvSpPr/>
            <p:nvPr/>
          </p:nvSpPr>
          <p:spPr bwMode="auto">
            <a:xfrm>
              <a:off x="-1645308" y="2884809"/>
              <a:ext cx="2568845" cy="1169551"/>
            </a:xfrm>
            <a:prstGeom prst="rect">
              <a:avLst/>
            </a:prstGeom>
            <a:noFill/>
            <a:ln>
              <a:noFill/>
            </a:ln>
          </p:spPr>
          <p:txBody>
            <a:bodyPr wrap="square" lIns="180000" rtlCol="0" anchor="t">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Heebo" panose="00000500000000000000" pitchFamily="2" charset="-79"/>
                  <a:ea typeface="+mn-ea"/>
                  <a:cs typeface="Heebo" panose="00000500000000000000" pitchFamily="2" charset="-79"/>
                </a:rPr>
                <a:t>Quality Assets Portfolio </a:t>
              </a:r>
              <a:r>
                <a:rPr lang="en-US" sz="1400" dirty="0">
                  <a:latin typeface="Heebo" panose="00000500000000000000" pitchFamily="2" charset="-79"/>
                  <a:cs typeface="Heebo" panose="00000500000000000000" pitchFamily="2" charset="-79"/>
                </a:rPr>
                <a:t>S</a:t>
              </a:r>
              <a:r>
                <a:rPr kumimoji="0" lang="en-US" sz="1400" b="0" i="0" u="none" strike="noStrike" kern="1200" cap="none" spc="0" normalizeH="0" baseline="0" noProof="0" dirty="0" err="1">
                  <a:ln>
                    <a:noFill/>
                  </a:ln>
                  <a:effectLst/>
                  <a:uLnTx/>
                  <a:uFillTx/>
                  <a:latin typeface="Heebo" panose="00000500000000000000" pitchFamily="2" charset="-79"/>
                  <a:ea typeface="+mn-ea"/>
                  <a:cs typeface="Heebo" panose="00000500000000000000" pitchFamily="2" charset="-79"/>
                </a:rPr>
                <a:t>upermarket</a:t>
              </a:r>
              <a:r>
                <a:rPr kumimoji="0" lang="en-US" sz="1400" b="0" i="0" u="none" strike="noStrike" kern="1200" cap="none" spc="0" normalizeH="0" baseline="0" noProof="0" dirty="0">
                  <a:ln>
                    <a:noFill/>
                  </a:ln>
                  <a:effectLst/>
                  <a:uLnTx/>
                  <a:uFillTx/>
                  <a:latin typeface="Heebo" panose="00000500000000000000" pitchFamily="2" charset="-79"/>
                  <a:ea typeface="+mn-ea"/>
                  <a:cs typeface="Heebo" panose="00000500000000000000" pitchFamily="2" charset="-79"/>
                </a:rPr>
                <a:t> Anchored Assets in Densely Populated Urban Areas, Not relied On Dominant Tenants</a:t>
              </a:r>
              <a:endParaRPr kumimoji="0" lang="he-IL" sz="1400" b="0" i="0" u="none" strike="noStrike" kern="1200" cap="none" spc="0" normalizeH="0" baseline="0" noProof="0" dirty="0">
                <a:ln>
                  <a:noFill/>
                </a:ln>
                <a:effectLst/>
                <a:uLnTx/>
                <a:uFillTx/>
                <a:latin typeface="Heebo" panose="00000500000000000000" pitchFamily="2" charset="-79"/>
                <a:ea typeface="+mn-ea"/>
                <a:cs typeface="Heebo" panose="00000500000000000000" pitchFamily="2" charset="-79"/>
              </a:endParaRPr>
            </a:p>
          </p:txBody>
        </p:sp>
        <p:grpSp>
          <p:nvGrpSpPr>
            <p:cNvPr id="139" name="Group 138">
              <a:extLst>
                <a:ext uri="{FF2B5EF4-FFF2-40B4-BE49-F238E27FC236}">
                  <a16:creationId xmlns:a16="http://schemas.microsoft.com/office/drawing/2014/main" id="{E6AD3991-AA67-4BB5-8D9A-43FFFF35818F}"/>
                </a:ext>
              </a:extLst>
            </p:cNvPr>
            <p:cNvGrpSpPr/>
            <p:nvPr/>
          </p:nvGrpSpPr>
          <p:grpSpPr>
            <a:xfrm>
              <a:off x="432177" y="2210436"/>
              <a:ext cx="519740" cy="587843"/>
              <a:chOff x="6589714" y="3913188"/>
              <a:chExt cx="920750" cy="1041400"/>
            </a:xfrm>
            <a:noFill/>
          </p:grpSpPr>
          <p:sp>
            <p:nvSpPr>
              <p:cNvPr id="140" name="Freeform 310">
                <a:extLst>
                  <a:ext uri="{FF2B5EF4-FFF2-40B4-BE49-F238E27FC236}">
                    <a16:creationId xmlns:a16="http://schemas.microsoft.com/office/drawing/2014/main" id="{506B4726-2E3C-460E-9A8C-8E5698886124}"/>
                  </a:ext>
                </a:extLst>
              </p:cNvPr>
              <p:cNvSpPr>
                <a:spLocks/>
              </p:cNvSpPr>
              <p:nvPr/>
            </p:nvSpPr>
            <p:spPr bwMode="auto">
              <a:xfrm>
                <a:off x="6991351" y="3913188"/>
                <a:ext cx="133350" cy="300037"/>
              </a:xfrm>
              <a:custGeom>
                <a:avLst/>
                <a:gdLst>
                  <a:gd name="T0" fmla="*/ 0 w 84"/>
                  <a:gd name="T1" fmla="*/ 0 h 189"/>
                  <a:gd name="T2" fmla="*/ 0 w 84"/>
                  <a:gd name="T3" fmla="*/ 189 h 189"/>
                  <a:gd name="T4" fmla="*/ 84 w 84"/>
                  <a:gd name="T5" fmla="*/ 142 h 189"/>
                  <a:gd name="T6" fmla="*/ 84 w 84"/>
                  <a:gd name="T7" fmla="*/ 40 h 189"/>
                  <a:gd name="T8" fmla="*/ 0 w 84"/>
                  <a:gd name="T9" fmla="*/ 0 h 189"/>
                </a:gdLst>
                <a:ahLst/>
                <a:cxnLst>
                  <a:cxn ang="0">
                    <a:pos x="T0" y="T1"/>
                  </a:cxn>
                  <a:cxn ang="0">
                    <a:pos x="T2" y="T3"/>
                  </a:cxn>
                  <a:cxn ang="0">
                    <a:pos x="T4" y="T5"/>
                  </a:cxn>
                  <a:cxn ang="0">
                    <a:pos x="T6" y="T7"/>
                  </a:cxn>
                  <a:cxn ang="0">
                    <a:pos x="T8" y="T9"/>
                  </a:cxn>
                </a:cxnLst>
                <a:rect l="0" t="0" r="r" b="b"/>
                <a:pathLst>
                  <a:path w="84" h="189">
                    <a:moveTo>
                      <a:pt x="0" y="0"/>
                    </a:moveTo>
                    <a:lnTo>
                      <a:pt x="0" y="189"/>
                    </a:lnTo>
                    <a:lnTo>
                      <a:pt x="84" y="142"/>
                    </a:lnTo>
                    <a:lnTo>
                      <a:pt x="84" y="40"/>
                    </a:lnTo>
                    <a:lnTo>
                      <a:pt x="0" y="0"/>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41" name="Freeform 311">
                <a:extLst>
                  <a:ext uri="{FF2B5EF4-FFF2-40B4-BE49-F238E27FC236}">
                    <a16:creationId xmlns:a16="http://schemas.microsoft.com/office/drawing/2014/main" id="{16E1E2A1-3232-4AB4-8778-A46759812482}"/>
                  </a:ext>
                </a:extLst>
              </p:cNvPr>
              <p:cNvSpPr>
                <a:spLocks/>
              </p:cNvSpPr>
              <p:nvPr/>
            </p:nvSpPr>
            <p:spPr bwMode="auto">
              <a:xfrm>
                <a:off x="6858001" y="3913188"/>
                <a:ext cx="133350" cy="1041400"/>
              </a:xfrm>
              <a:custGeom>
                <a:avLst/>
                <a:gdLst>
                  <a:gd name="T0" fmla="*/ 0 w 84"/>
                  <a:gd name="T1" fmla="*/ 48 h 656"/>
                  <a:gd name="T2" fmla="*/ 0 w 84"/>
                  <a:gd name="T3" fmla="*/ 656 h 656"/>
                  <a:gd name="T4" fmla="*/ 57 w 84"/>
                  <a:gd name="T5" fmla="*/ 656 h 656"/>
                  <a:gd name="T6" fmla="*/ 84 w 84"/>
                  <a:gd name="T7" fmla="*/ 656 h 656"/>
                  <a:gd name="T8" fmla="*/ 84 w 84"/>
                  <a:gd name="T9" fmla="*/ 0 h 656"/>
                  <a:gd name="T10" fmla="*/ 0 w 84"/>
                  <a:gd name="T11" fmla="*/ 48 h 656"/>
                </a:gdLst>
                <a:ahLst/>
                <a:cxnLst>
                  <a:cxn ang="0">
                    <a:pos x="T0" y="T1"/>
                  </a:cxn>
                  <a:cxn ang="0">
                    <a:pos x="T2" y="T3"/>
                  </a:cxn>
                  <a:cxn ang="0">
                    <a:pos x="T4" y="T5"/>
                  </a:cxn>
                  <a:cxn ang="0">
                    <a:pos x="T6" y="T7"/>
                  </a:cxn>
                  <a:cxn ang="0">
                    <a:pos x="T8" y="T9"/>
                  </a:cxn>
                  <a:cxn ang="0">
                    <a:pos x="T10" y="T11"/>
                  </a:cxn>
                </a:cxnLst>
                <a:rect l="0" t="0" r="r" b="b"/>
                <a:pathLst>
                  <a:path w="84" h="656">
                    <a:moveTo>
                      <a:pt x="0" y="48"/>
                    </a:moveTo>
                    <a:lnTo>
                      <a:pt x="0" y="656"/>
                    </a:lnTo>
                    <a:lnTo>
                      <a:pt x="57" y="656"/>
                    </a:lnTo>
                    <a:lnTo>
                      <a:pt x="84" y="656"/>
                    </a:lnTo>
                    <a:lnTo>
                      <a:pt x="84" y="0"/>
                    </a:lnTo>
                    <a:lnTo>
                      <a:pt x="0" y="48"/>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42" name="Freeform 312">
                <a:extLst>
                  <a:ext uri="{FF2B5EF4-FFF2-40B4-BE49-F238E27FC236}">
                    <a16:creationId xmlns:a16="http://schemas.microsoft.com/office/drawing/2014/main" id="{29C244A8-1D8D-4B88-BA8E-BBFE98E9DA53}"/>
                  </a:ext>
                </a:extLst>
              </p:cNvPr>
              <p:cNvSpPr>
                <a:spLocks/>
              </p:cNvSpPr>
              <p:nvPr/>
            </p:nvSpPr>
            <p:spPr bwMode="auto">
              <a:xfrm>
                <a:off x="6948489" y="4100513"/>
                <a:ext cx="244475" cy="854075"/>
              </a:xfrm>
              <a:custGeom>
                <a:avLst/>
                <a:gdLst>
                  <a:gd name="T0" fmla="*/ 0 w 154"/>
                  <a:gd name="T1" fmla="*/ 86 h 538"/>
                  <a:gd name="T2" fmla="*/ 0 w 154"/>
                  <a:gd name="T3" fmla="*/ 538 h 538"/>
                  <a:gd name="T4" fmla="*/ 154 w 154"/>
                  <a:gd name="T5" fmla="*/ 538 h 538"/>
                  <a:gd name="T6" fmla="*/ 154 w 154"/>
                  <a:gd name="T7" fmla="*/ 0 h 538"/>
                  <a:gd name="T8" fmla="*/ 0 w 154"/>
                  <a:gd name="T9" fmla="*/ 86 h 538"/>
                </a:gdLst>
                <a:ahLst/>
                <a:cxnLst>
                  <a:cxn ang="0">
                    <a:pos x="T0" y="T1"/>
                  </a:cxn>
                  <a:cxn ang="0">
                    <a:pos x="T2" y="T3"/>
                  </a:cxn>
                  <a:cxn ang="0">
                    <a:pos x="T4" y="T5"/>
                  </a:cxn>
                  <a:cxn ang="0">
                    <a:pos x="T6" y="T7"/>
                  </a:cxn>
                  <a:cxn ang="0">
                    <a:pos x="T8" y="T9"/>
                  </a:cxn>
                </a:cxnLst>
                <a:rect l="0" t="0" r="r" b="b"/>
                <a:pathLst>
                  <a:path w="154" h="538">
                    <a:moveTo>
                      <a:pt x="0" y="86"/>
                    </a:moveTo>
                    <a:lnTo>
                      <a:pt x="0" y="538"/>
                    </a:lnTo>
                    <a:lnTo>
                      <a:pt x="154" y="538"/>
                    </a:lnTo>
                    <a:lnTo>
                      <a:pt x="154" y="0"/>
                    </a:lnTo>
                    <a:lnTo>
                      <a:pt x="0" y="86"/>
                    </a:lnTo>
                    <a:close/>
                  </a:path>
                </a:pathLst>
              </a:custGeom>
              <a:solidFill>
                <a:schemeClr val="bg1"/>
              </a:solid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43" name="Freeform 313">
                <a:extLst>
                  <a:ext uri="{FF2B5EF4-FFF2-40B4-BE49-F238E27FC236}">
                    <a16:creationId xmlns:a16="http://schemas.microsoft.com/office/drawing/2014/main" id="{E71262C2-0C7E-41AB-A1DD-3E03FCC6E920}"/>
                  </a:ext>
                </a:extLst>
              </p:cNvPr>
              <p:cNvSpPr>
                <a:spLocks/>
              </p:cNvSpPr>
              <p:nvPr/>
            </p:nvSpPr>
            <p:spPr bwMode="auto">
              <a:xfrm>
                <a:off x="7192964" y="4100513"/>
                <a:ext cx="242888" cy="854075"/>
              </a:xfrm>
              <a:custGeom>
                <a:avLst/>
                <a:gdLst>
                  <a:gd name="T0" fmla="*/ 0 w 153"/>
                  <a:gd name="T1" fmla="*/ 0 h 538"/>
                  <a:gd name="T2" fmla="*/ 0 w 153"/>
                  <a:gd name="T3" fmla="*/ 538 h 538"/>
                  <a:gd name="T4" fmla="*/ 153 w 153"/>
                  <a:gd name="T5" fmla="*/ 538 h 538"/>
                  <a:gd name="T6" fmla="*/ 153 w 153"/>
                  <a:gd name="T7" fmla="*/ 71 h 538"/>
                  <a:gd name="T8" fmla="*/ 0 w 153"/>
                  <a:gd name="T9" fmla="*/ 0 h 538"/>
                </a:gdLst>
                <a:ahLst/>
                <a:cxnLst>
                  <a:cxn ang="0">
                    <a:pos x="T0" y="T1"/>
                  </a:cxn>
                  <a:cxn ang="0">
                    <a:pos x="T2" y="T3"/>
                  </a:cxn>
                  <a:cxn ang="0">
                    <a:pos x="T4" y="T5"/>
                  </a:cxn>
                  <a:cxn ang="0">
                    <a:pos x="T6" y="T7"/>
                  </a:cxn>
                  <a:cxn ang="0">
                    <a:pos x="T8" y="T9"/>
                  </a:cxn>
                </a:cxnLst>
                <a:rect l="0" t="0" r="r" b="b"/>
                <a:pathLst>
                  <a:path w="153" h="538">
                    <a:moveTo>
                      <a:pt x="0" y="0"/>
                    </a:moveTo>
                    <a:lnTo>
                      <a:pt x="0" y="538"/>
                    </a:lnTo>
                    <a:lnTo>
                      <a:pt x="153" y="538"/>
                    </a:lnTo>
                    <a:lnTo>
                      <a:pt x="153" y="71"/>
                    </a:lnTo>
                    <a:lnTo>
                      <a:pt x="0" y="0"/>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44" name="Freeform 314">
                <a:extLst>
                  <a:ext uri="{FF2B5EF4-FFF2-40B4-BE49-F238E27FC236}">
                    <a16:creationId xmlns:a16="http://schemas.microsoft.com/office/drawing/2014/main" id="{CCE92D67-ED44-4AA6-802F-4E78829B7FFF}"/>
                  </a:ext>
                </a:extLst>
              </p:cNvPr>
              <p:cNvSpPr>
                <a:spLocks/>
              </p:cNvSpPr>
              <p:nvPr/>
            </p:nvSpPr>
            <p:spPr bwMode="auto">
              <a:xfrm>
                <a:off x="6948489" y="4872038"/>
                <a:ext cx="487363" cy="9525"/>
              </a:xfrm>
              <a:custGeom>
                <a:avLst/>
                <a:gdLst>
                  <a:gd name="T0" fmla="*/ 0 w 307"/>
                  <a:gd name="T1" fmla="*/ 6 h 6"/>
                  <a:gd name="T2" fmla="*/ 154 w 307"/>
                  <a:gd name="T3" fmla="*/ 0 h 6"/>
                  <a:gd name="T4" fmla="*/ 307 w 307"/>
                  <a:gd name="T5" fmla="*/ 5 h 6"/>
                </a:gdLst>
                <a:ahLst/>
                <a:cxnLst>
                  <a:cxn ang="0">
                    <a:pos x="T0" y="T1"/>
                  </a:cxn>
                  <a:cxn ang="0">
                    <a:pos x="T2" y="T3"/>
                  </a:cxn>
                  <a:cxn ang="0">
                    <a:pos x="T4" y="T5"/>
                  </a:cxn>
                </a:cxnLst>
                <a:rect l="0" t="0" r="r" b="b"/>
                <a:pathLst>
                  <a:path w="307" h="6">
                    <a:moveTo>
                      <a:pt x="0" y="6"/>
                    </a:moveTo>
                    <a:lnTo>
                      <a:pt x="154" y="0"/>
                    </a:lnTo>
                    <a:lnTo>
                      <a:pt x="307" y="5"/>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47" name="Freeform 315">
                <a:extLst>
                  <a:ext uri="{FF2B5EF4-FFF2-40B4-BE49-F238E27FC236}">
                    <a16:creationId xmlns:a16="http://schemas.microsoft.com/office/drawing/2014/main" id="{D94EA71A-6DE8-4226-AAF4-F3B8C2946C92}"/>
                  </a:ext>
                </a:extLst>
              </p:cNvPr>
              <p:cNvSpPr>
                <a:spLocks/>
              </p:cNvSpPr>
              <p:nvPr/>
            </p:nvSpPr>
            <p:spPr bwMode="auto">
              <a:xfrm>
                <a:off x="6948489" y="4786313"/>
                <a:ext cx="487363" cy="23812"/>
              </a:xfrm>
              <a:custGeom>
                <a:avLst/>
                <a:gdLst>
                  <a:gd name="T0" fmla="*/ 0 w 307"/>
                  <a:gd name="T1" fmla="*/ 15 h 15"/>
                  <a:gd name="T2" fmla="*/ 154 w 307"/>
                  <a:gd name="T3" fmla="*/ 0 h 15"/>
                  <a:gd name="T4" fmla="*/ 307 w 307"/>
                  <a:gd name="T5" fmla="*/ 12 h 15"/>
                </a:gdLst>
                <a:ahLst/>
                <a:cxnLst>
                  <a:cxn ang="0">
                    <a:pos x="T0" y="T1"/>
                  </a:cxn>
                  <a:cxn ang="0">
                    <a:pos x="T2" y="T3"/>
                  </a:cxn>
                  <a:cxn ang="0">
                    <a:pos x="T4" y="T5"/>
                  </a:cxn>
                </a:cxnLst>
                <a:rect l="0" t="0" r="r" b="b"/>
                <a:pathLst>
                  <a:path w="307" h="15">
                    <a:moveTo>
                      <a:pt x="0" y="15"/>
                    </a:moveTo>
                    <a:lnTo>
                      <a:pt x="154" y="0"/>
                    </a:lnTo>
                    <a:lnTo>
                      <a:pt x="307" y="12"/>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ebo"/>
                  <a:ea typeface="+mn-ea"/>
                  <a:cs typeface="Heebo"/>
                </a:endParaRPr>
              </a:p>
            </p:txBody>
          </p:sp>
          <p:sp>
            <p:nvSpPr>
              <p:cNvPr id="148" name="Freeform 316">
                <a:extLst>
                  <a:ext uri="{FF2B5EF4-FFF2-40B4-BE49-F238E27FC236}">
                    <a16:creationId xmlns:a16="http://schemas.microsoft.com/office/drawing/2014/main" id="{12FE4574-F790-4F35-A17F-8942EAECAC38}"/>
                  </a:ext>
                </a:extLst>
              </p:cNvPr>
              <p:cNvSpPr>
                <a:spLocks/>
              </p:cNvSpPr>
              <p:nvPr/>
            </p:nvSpPr>
            <p:spPr bwMode="auto">
              <a:xfrm>
                <a:off x="6948489" y="4700588"/>
                <a:ext cx="487363" cy="36512"/>
              </a:xfrm>
              <a:custGeom>
                <a:avLst/>
                <a:gdLst>
                  <a:gd name="T0" fmla="*/ 0 w 307"/>
                  <a:gd name="T1" fmla="*/ 23 h 23"/>
                  <a:gd name="T2" fmla="*/ 154 w 307"/>
                  <a:gd name="T3" fmla="*/ 0 h 23"/>
                  <a:gd name="T4" fmla="*/ 307 w 307"/>
                  <a:gd name="T5" fmla="*/ 19 h 23"/>
                </a:gdLst>
                <a:ahLst/>
                <a:cxnLst>
                  <a:cxn ang="0">
                    <a:pos x="T0" y="T1"/>
                  </a:cxn>
                  <a:cxn ang="0">
                    <a:pos x="T2" y="T3"/>
                  </a:cxn>
                  <a:cxn ang="0">
                    <a:pos x="T4" y="T5"/>
                  </a:cxn>
                </a:cxnLst>
                <a:rect l="0" t="0" r="r" b="b"/>
                <a:pathLst>
                  <a:path w="307" h="23">
                    <a:moveTo>
                      <a:pt x="0" y="23"/>
                    </a:moveTo>
                    <a:lnTo>
                      <a:pt x="154" y="0"/>
                    </a:lnTo>
                    <a:lnTo>
                      <a:pt x="307" y="19"/>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49" name="Freeform 317">
                <a:extLst>
                  <a:ext uri="{FF2B5EF4-FFF2-40B4-BE49-F238E27FC236}">
                    <a16:creationId xmlns:a16="http://schemas.microsoft.com/office/drawing/2014/main" id="{B93D1F0A-2448-4479-9422-A86937296F5E}"/>
                  </a:ext>
                </a:extLst>
              </p:cNvPr>
              <p:cNvSpPr>
                <a:spLocks/>
              </p:cNvSpPr>
              <p:nvPr/>
            </p:nvSpPr>
            <p:spPr bwMode="auto">
              <a:xfrm>
                <a:off x="6948489" y="4614863"/>
                <a:ext cx="487363" cy="50800"/>
              </a:xfrm>
              <a:custGeom>
                <a:avLst/>
                <a:gdLst>
                  <a:gd name="T0" fmla="*/ 0 w 307"/>
                  <a:gd name="T1" fmla="*/ 32 h 32"/>
                  <a:gd name="T2" fmla="*/ 154 w 307"/>
                  <a:gd name="T3" fmla="*/ 0 h 32"/>
                  <a:gd name="T4" fmla="*/ 307 w 307"/>
                  <a:gd name="T5" fmla="*/ 26 h 32"/>
                </a:gdLst>
                <a:ahLst/>
                <a:cxnLst>
                  <a:cxn ang="0">
                    <a:pos x="T0" y="T1"/>
                  </a:cxn>
                  <a:cxn ang="0">
                    <a:pos x="T2" y="T3"/>
                  </a:cxn>
                  <a:cxn ang="0">
                    <a:pos x="T4" y="T5"/>
                  </a:cxn>
                </a:cxnLst>
                <a:rect l="0" t="0" r="r" b="b"/>
                <a:pathLst>
                  <a:path w="307" h="32">
                    <a:moveTo>
                      <a:pt x="0" y="32"/>
                    </a:moveTo>
                    <a:lnTo>
                      <a:pt x="154" y="0"/>
                    </a:lnTo>
                    <a:lnTo>
                      <a:pt x="307" y="26"/>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0" name="Freeform 318">
                <a:extLst>
                  <a:ext uri="{FF2B5EF4-FFF2-40B4-BE49-F238E27FC236}">
                    <a16:creationId xmlns:a16="http://schemas.microsoft.com/office/drawing/2014/main" id="{B16D82A7-7FA0-4FD9-B541-73612F4560FC}"/>
                  </a:ext>
                </a:extLst>
              </p:cNvPr>
              <p:cNvSpPr>
                <a:spLocks/>
              </p:cNvSpPr>
              <p:nvPr/>
            </p:nvSpPr>
            <p:spPr bwMode="auto">
              <a:xfrm>
                <a:off x="6948489" y="4529138"/>
                <a:ext cx="487363" cy="63500"/>
              </a:xfrm>
              <a:custGeom>
                <a:avLst/>
                <a:gdLst>
                  <a:gd name="T0" fmla="*/ 0 w 307"/>
                  <a:gd name="T1" fmla="*/ 40 h 40"/>
                  <a:gd name="T2" fmla="*/ 154 w 307"/>
                  <a:gd name="T3" fmla="*/ 0 h 40"/>
                  <a:gd name="T4" fmla="*/ 307 w 307"/>
                  <a:gd name="T5" fmla="*/ 33 h 40"/>
                </a:gdLst>
                <a:ahLst/>
                <a:cxnLst>
                  <a:cxn ang="0">
                    <a:pos x="T0" y="T1"/>
                  </a:cxn>
                  <a:cxn ang="0">
                    <a:pos x="T2" y="T3"/>
                  </a:cxn>
                  <a:cxn ang="0">
                    <a:pos x="T4" y="T5"/>
                  </a:cxn>
                </a:cxnLst>
                <a:rect l="0" t="0" r="r" b="b"/>
                <a:pathLst>
                  <a:path w="307" h="40">
                    <a:moveTo>
                      <a:pt x="0" y="40"/>
                    </a:moveTo>
                    <a:lnTo>
                      <a:pt x="154" y="0"/>
                    </a:lnTo>
                    <a:lnTo>
                      <a:pt x="307" y="33"/>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1" name="Freeform 319">
                <a:extLst>
                  <a:ext uri="{FF2B5EF4-FFF2-40B4-BE49-F238E27FC236}">
                    <a16:creationId xmlns:a16="http://schemas.microsoft.com/office/drawing/2014/main" id="{E77759F7-6487-4A67-88DE-FB9B698785E7}"/>
                  </a:ext>
                </a:extLst>
              </p:cNvPr>
              <p:cNvSpPr>
                <a:spLocks/>
              </p:cNvSpPr>
              <p:nvPr/>
            </p:nvSpPr>
            <p:spPr bwMode="auto">
              <a:xfrm>
                <a:off x="6948489" y="4441825"/>
                <a:ext cx="487363" cy="77787"/>
              </a:xfrm>
              <a:custGeom>
                <a:avLst/>
                <a:gdLst>
                  <a:gd name="T0" fmla="*/ 0 w 307"/>
                  <a:gd name="T1" fmla="*/ 49 h 49"/>
                  <a:gd name="T2" fmla="*/ 154 w 307"/>
                  <a:gd name="T3" fmla="*/ 0 h 49"/>
                  <a:gd name="T4" fmla="*/ 307 w 307"/>
                  <a:gd name="T5" fmla="*/ 41 h 49"/>
                </a:gdLst>
                <a:ahLst/>
                <a:cxnLst>
                  <a:cxn ang="0">
                    <a:pos x="T0" y="T1"/>
                  </a:cxn>
                  <a:cxn ang="0">
                    <a:pos x="T2" y="T3"/>
                  </a:cxn>
                  <a:cxn ang="0">
                    <a:pos x="T4" y="T5"/>
                  </a:cxn>
                </a:cxnLst>
                <a:rect l="0" t="0" r="r" b="b"/>
                <a:pathLst>
                  <a:path w="307" h="49">
                    <a:moveTo>
                      <a:pt x="0" y="49"/>
                    </a:moveTo>
                    <a:lnTo>
                      <a:pt x="154" y="0"/>
                    </a:lnTo>
                    <a:lnTo>
                      <a:pt x="307" y="41"/>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Heebo"/>
                  <a:ea typeface="+mn-ea"/>
                  <a:cs typeface="Heebo"/>
                </a:endParaRPr>
              </a:p>
            </p:txBody>
          </p:sp>
          <p:sp>
            <p:nvSpPr>
              <p:cNvPr id="152" name="Freeform 320">
                <a:extLst>
                  <a:ext uri="{FF2B5EF4-FFF2-40B4-BE49-F238E27FC236}">
                    <a16:creationId xmlns:a16="http://schemas.microsoft.com/office/drawing/2014/main" id="{600E6F95-B32E-40B9-B269-51CFF5B4D3D5}"/>
                  </a:ext>
                </a:extLst>
              </p:cNvPr>
              <p:cNvSpPr>
                <a:spLocks/>
              </p:cNvSpPr>
              <p:nvPr/>
            </p:nvSpPr>
            <p:spPr bwMode="auto">
              <a:xfrm>
                <a:off x="6948489" y="4357688"/>
                <a:ext cx="487363" cy="90487"/>
              </a:xfrm>
              <a:custGeom>
                <a:avLst/>
                <a:gdLst>
                  <a:gd name="T0" fmla="*/ 0 w 307"/>
                  <a:gd name="T1" fmla="*/ 57 h 57"/>
                  <a:gd name="T2" fmla="*/ 154 w 307"/>
                  <a:gd name="T3" fmla="*/ 0 h 57"/>
                  <a:gd name="T4" fmla="*/ 307 w 307"/>
                  <a:gd name="T5" fmla="*/ 47 h 57"/>
                </a:gdLst>
                <a:ahLst/>
                <a:cxnLst>
                  <a:cxn ang="0">
                    <a:pos x="T0" y="T1"/>
                  </a:cxn>
                  <a:cxn ang="0">
                    <a:pos x="T2" y="T3"/>
                  </a:cxn>
                  <a:cxn ang="0">
                    <a:pos x="T4" y="T5"/>
                  </a:cxn>
                </a:cxnLst>
                <a:rect l="0" t="0" r="r" b="b"/>
                <a:pathLst>
                  <a:path w="307" h="57">
                    <a:moveTo>
                      <a:pt x="0" y="57"/>
                    </a:moveTo>
                    <a:lnTo>
                      <a:pt x="154" y="0"/>
                    </a:lnTo>
                    <a:lnTo>
                      <a:pt x="307" y="47"/>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3" name="Freeform 321">
                <a:extLst>
                  <a:ext uri="{FF2B5EF4-FFF2-40B4-BE49-F238E27FC236}">
                    <a16:creationId xmlns:a16="http://schemas.microsoft.com/office/drawing/2014/main" id="{EEC969BC-0C5D-4DD2-B854-495B289C0339}"/>
                  </a:ext>
                </a:extLst>
              </p:cNvPr>
              <p:cNvSpPr>
                <a:spLocks/>
              </p:cNvSpPr>
              <p:nvPr/>
            </p:nvSpPr>
            <p:spPr bwMode="auto">
              <a:xfrm>
                <a:off x="6948489" y="4271963"/>
                <a:ext cx="487363" cy="103187"/>
              </a:xfrm>
              <a:custGeom>
                <a:avLst/>
                <a:gdLst>
                  <a:gd name="T0" fmla="*/ 0 w 307"/>
                  <a:gd name="T1" fmla="*/ 65 h 65"/>
                  <a:gd name="T2" fmla="*/ 154 w 307"/>
                  <a:gd name="T3" fmla="*/ 0 h 65"/>
                  <a:gd name="T4" fmla="*/ 307 w 307"/>
                  <a:gd name="T5" fmla="*/ 54 h 65"/>
                </a:gdLst>
                <a:ahLst/>
                <a:cxnLst>
                  <a:cxn ang="0">
                    <a:pos x="T0" y="T1"/>
                  </a:cxn>
                  <a:cxn ang="0">
                    <a:pos x="T2" y="T3"/>
                  </a:cxn>
                  <a:cxn ang="0">
                    <a:pos x="T4" y="T5"/>
                  </a:cxn>
                </a:cxnLst>
                <a:rect l="0" t="0" r="r" b="b"/>
                <a:pathLst>
                  <a:path w="307" h="65">
                    <a:moveTo>
                      <a:pt x="0" y="65"/>
                    </a:moveTo>
                    <a:lnTo>
                      <a:pt x="154" y="0"/>
                    </a:lnTo>
                    <a:lnTo>
                      <a:pt x="307" y="54"/>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4" name="Freeform 322">
                <a:extLst>
                  <a:ext uri="{FF2B5EF4-FFF2-40B4-BE49-F238E27FC236}">
                    <a16:creationId xmlns:a16="http://schemas.microsoft.com/office/drawing/2014/main" id="{580225A1-D379-423B-8FBD-E0CA0EC3498A}"/>
                  </a:ext>
                </a:extLst>
              </p:cNvPr>
              <p:cNvSpPr>
                <a:spLocks/>
              </p:cNvSpPr>
              <p:nvPr/>
            </p:nvSpPr>
            <p:spPr bwMode="auto">
              <a:xfrm>
                <a:off x="6948489" y="4184650"/>
                <a:ext cx="487363" cy="119062"/>
              </a:xfrm>
              <a:custGeom>
                <a:avLst/>
                <a:gdLst>
                  <a:gd name="T0" fmla="*/ 0 w 307"/>
                  <a:gd name="T1" fmla="*/ 75 h 75"/>
                  <a:gd name="T2" fmla="*/ 154 w 307"/>
                  <a:gd name="T3" fmla="*/ 0 h 75"/>
                  <a:gd name="T4" fmla="*/ 307 w 307"/>
                  <a:gd name="T5" fmla="*/ 62 h 75"/>
                </a:gdLst>
                <a:ahLst/>
                <a:cxnLst>
                  <a:cxn ang="0">
                    <a:pos x="T0" y="T1"/>
                  </a:cxn>
                  <a:cxn ang="0">
                    <a:pos x="T2" y="T3"/>
                  </a:cxn>
                  <a:cxn ang="0">
                    <a:pos x="T4" y="T5"/>
                  </a:cxn>
                </a:cxnLst>
                <a:rect l="0" t="0" r="r" b="b"/>
                <a:pathLst>
                  <a:path w="307" h="75">
                    <a:moveTo>
                      <a:pt x="0" y="75"/>
                    </a:moveTo>
                    <a:lnTo>
                      <a:pt x="154" y="0"/>
                    </a:lnTo>
                    <a:lnTo>
                      <a:pt x="307" y="62"/>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5" name="Freeform 323">
                <a:extLst>
                  <a:ext uri="{FF2B5EF4-FFF2-40B4-BE49-F238E27FC236}">
                    <a16:creationId xmlns:a16="http://schemas.microsoft.com/office/drawing/2014/main" id="{7CF6B6FB-50F8-4C01-8EF9-4305F7CD220D}"/>
                  </a:ext>
                </a:extLst>
              </p:cNvPr>
              <p:cNvSpPr>
                <a:spLocks/>
              </p:cNvSpPr>
              <p:nvPr/>
            </p:nvSpPr>
            <p:spPr bwMode="auto">
              <a:xfrm>
                <a:off x="6662739" y="4071938"/>
                <a:ext cx="112713" cy="882650"/>
              </a:xfrm>
              <a:custGeom>
                <a:avLst/>
                <a:gdLst>
                  <a:gd name="T0" fmla="*/ 0 w 71"/>
                  <a:gd name="T1" fmla="*/ 41 h 556"/>
                  <a:gd name="T2" fmla="*/ 0 w 71"/>
                  <a:gd name="T3" fmla="*/ 556 h 556"/>
                  <a:gd name="T4" fmla="*/ 71 w 71"/>
                  <a:gd name="T5" fmla="*/ 556 h 556"/>
                  <a:gd name="T6" fmla="*/ 71 w 71"/>
                  <a:gd name="T7" fmla="*/ 0 h 556"/>
                  <a:gd name="T8" fmla="*/ 0 w 71"/>
                  <a:gd name="T9" fmla="*/ 41 h 556"/>
                </a:gdLst>
                <a:ahLst/>
                <a:cxnLst>
                  <a:cxn ang="0">
                    <a:pos x="T0" y="T1"/>
                  </a:cxn>
                  <a:cxn ang="0">
                    <a:pos x="T2" y="T3"/>
                  </a:cxn>
                  <a:cxn ang="0">
                    <a:pos x="T4" y="T5"/>
                  </a:cxn>
                  <a:cxn ang="0">
                    <a:pos x="T6" y="T7"/>
                  </a:cxn>
                  <a:cxn ang="0">
                    <a:pos x="T8" y="T9"/>
                  </a:cxn>
                </a:cxnLst>
                <a:rect l="0" t="0" r="r" b="b"/>
                <a:pathLst>
                  <a:path w="71" h="556">
                    <a:moveTo>
                      <a:pt x="0" y="41"/>
                    </a:moveTo>
                    <a:lnTo>
                      <a:pt x="0" y="556"/>
                    </a:lnTo>
                    <a:lnTo>
                      <a:pt x="71" y="556"/>
                    </a:lnTo>
                    <a:lnTo>
                      <a:pt x="71" y="0"/>
                    </a:lnTo>
                    <a:lnTo>
                      <a:pt x="0" y="41"/>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6" name="Freeform 324">
                <a:extLst>
                  <a:ext uri="{FF2B5EF4-FFF2-40B4-BE49-F238E27FC236}">
                    <a16:creationId xmlns:a16="http://schemas.microsoft.com/office/drawing/2014/main" id="{0E2EA8E6-C85F-4689-B257-96316A6E4E78}"/>
                  </a:ext>
                </a:extLst>
              </p:cNvPr>
              <p:cNvSpPr>
                <a:spLocks/>
              </p:cNvSpPr>
              <p:nvPr/>
            </p:nvSpPr>
            <p:spPr bwMode="auto">
              <a:xfrm>
                <a:off x="6775451" y="4071938"/>
                <a:ext cx="82550" cy="882650"/>
              </a:xfrm>
              <a:custGeom>
                <a:avLst/>
                <a:gdLst>
                  <a:gd name="T0" fmla="*/ 0 w 52"/>
                  <a:gd name="T1" fmla="*/ 0 h 556"/>
                  <a:gd name="T2" fmla="*/ 0 w 52"/>
                  <a:gd name="T3" fmla="*/ 556 h 556"/>
                  <a:gd name="T4" fmla="*/ 52 w 52"/>
                  <a:gd name="T5" fmla="*/ 556 h 556"/>
                  <a:gd name="T6" fmla="*/ 52 w 52"/>
                  <a:gd name="T7" fmla="*/ 24 h 556"/>
                  <a:gd name="T8" fmla="*/ 0 w 52"/>
                  <a:gd name="T9" fmla="*/ 0 h 556"/>
                </a:gdLst>
                <a:ahLst/>
                <a:cxnLst>
                  <a:cxn ang="0">
                    <a:pos x="T0" y="T1"/>
                  </a:cxn>
                  <a:cxn ang="0">
                    <a:pos x="T2" y="T3"/>
                  </a:cxn>
                  <a:cxn ang="0">
                    <a:pos x="T4" y="T5"/>
                  </a:cxn>
                  <a:cxn ang="0">
                    <a:pos x="T6" y="T7"/>
                  </a:cxn>
                  <a:cxn ang="0">
                    <a:pos x="T8" y="T9"/>
                  </a:cxn>
                </a:cxnLst>
                <a:rect l="0" t="0" r="r" b="b"/>
                <a:pathLst>
                  <a:path w="52" h="556">
                    <a:moveTo>
                      <a:pt x="0" y="0"/>
                    </a:moveTo>
                    <a:lnTo>
                      <a:pt x="0" y="556"/>
                    </a:lnTo>
                    <a:lnTo>
                      <a:pt x="52" y="556"/>
                    </a:lnTo>
                    <a:lnTo>
                      <a:pt x="52" y="24"/>
                    </a:lnTo>
                    <a:lnTo>
                      <a:pt x="0" y="0"/>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sp>
            <p:nvSpPr>
              <p:cNvPr id="157" name="Line 325">
                <a:extLst>
                  <a:ext uri="{FF2B5EF4-FFF2-40B4-BE49-F238E27FC236}">
                    <a16:creationId xmlns:a16="http://schemas.microsoft.com/office/drawing/2014/main" id="{C5C30BDC-4713-4604-865E-5C4F599E4941}"/>
                  </a:ext>
                </a:extLst>
              </p:cNvPr>
              <p:cNvSpPr>
                <a:spLocks noChangeShapeType="1"/>
              </p:cNvSpPr>
              <p:nvPr/>
            </p:nvSpPr>
            <p:spPr bwMode="auto">
              <a:xfrm>
                <a:off x="6589714" y="4954588"/>
                <a:ext cx="920750" cy="0"/>
              </a:xfrm>
              <a:prstGeom prst="line">
                <a:avLst/>
              </a:pr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effectLst/>
                  <a:uLnTx/>
                  <a:uFillTx/>
                  <a:latin typeface="Heebo"/>
                  <a:ea typeface="+mn-ea"/>
                  <a:cs typeface="Heebo"/>
                </a:endParaRPr>
              </a:p>
            </p:txBody>
          </p:sp>
        </p:grpSp>
      </p:grpSp>
      <p:sp>
        <p:nvSpPr>
          <p:cNvPr id="7" name="TextBox 6">
            <a:extLst>
              <a:ext uri="{FF2B5EF4-FFF2-40B4-BE49-F238E27FC236}">
                <a16:creationId xmlns:a16="http://schemas.microsoft.com/office/drawing/2014/main" id="{7EDAE87A-CD76-8BBB-E1D5-3DF803B53DD1}"/>
              </a:ext>
            </a:extLst>
          </p:cNvPr>
          <p:cNvSpPr txBox="1"/>
          <p:nvPr/>
        </p:nvSpPr>
        <p:spPr>
          <a:xfrm>
            <a:off x="4102560" y="1396595"/>
            <a:ext cx="3254105" cy="923330"/>
          </a:xfrm>
          <a:prstGeom prst="rect">
            <a:avLst/>
          </a:prstGeom>
          <a:noFill/>
        </p:spPr>
        <p:txBody>
          <a:bodyPr wrap="square" rtlCol="0">
            <a:spAutoFit/>
          </a:bodyPr>
          <a:lstStyle/>
          <a:p>
            <a:pPr algn="l" rtl="0"/>
            <a:r>
              <a:rPr kumimoji="0" lang="en-US" sz="1800" b="0" i="0" u="none" strike="noStrike" kern="1200" cap="none" spc="0" normalizeH="0" baseline="0" noProof="0" dirty="0">
                <a:ln>
                  <a:noFill/>
                </a:ln>
                <a:solidFill>
                  <a:srgbClr val="1877F2"/>
                </a:solidFill>
                <a:effectLst/>
                <a:uLnTx/>
                <a:uFillTx/>
                <a:latin typeface="Heebo" panose="00000500000000000000" pitchFamily="2" charset="-79"/>
                <a:ea typeface="+mn-ea"/>
                <a:cs typeface="Heebo" panose="00000500000000000000" pitchFamily="2" charset="-79"/>
              </a:rPr>
              <a:t>Geographic Diversification Based on Proportionate Investment Property Value</a:t>
            </a:r>
            <a:endParaRPr kumimoji="0" lang="he-IL" sz="1800" b="0" i="0" u="none" strike="noStrike" kern="1200" cap="none" spc="0" normalizeH="0" baseline="0" noProof="0" dirty="0">
              <a:ln>
                <a:noFill/>
              </a:ln>
              <a:solidFill>
                <a:srgbClr val="1877F2"/>
              </a:solidFill>
              <a:effectLst/>
              <a:uLnTx/>
              <a:uFillTx/>
              <a:latin typeface="Heebo" panose="00000500000000000000" pitchFamily="2" charset="-79"/>
              <a:ea typeface="+mn-ea"/>
              <a:cs typeface="Heebo" panose="00000500000000000000" pitchFamily="2" charset="-79"/>
            </a:endParaRPr>
          </a:p>
        </p:txBody>
      </p:sp>
      <p:sp>
        <p:nvSpPr>
          <p:cNvPr id="8" name="TextBox 7">
            <a:extLst>
              <a:ext uri="{FF2B5EF4-FFF2-40B4-BE49-F238E27FC236}">
                <a16:creationId xmlns:a16="http://schemas.microsoft.com/office/drawing/2014/main" id="{ACAD4357-5DC2-8538-D7AC-F3F89CD17B24}"/>
              </a:ext>
            </a:extLst>
          </p:cNvPr>
          <p:cNvSpPr txBox="1"/>
          <p:nvPr/>
        </p:nvSpPr>
        <p:spPr>
          <a:xfrm>
            <a:off x="7846722" y="1408278"/>
            <a:ext cx="3343668"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sz="1400" b="0" i="0" u="none" strike="noStrike" kern="1200" spc="0" baseline="0">
                <a:solidFill>
                  <a:srgbClr val="002060"/>
                </a:solidFill>
                <a:latin typeface="Heebo" panose="00000500000000000000" pitchFamily="2" charset="-79"/>
                <a:ea typeface="+mn-ea"/>
                <a:cs typeface="Heebo" panose="00000500000000000000" pitchFamily="2" charset="-79"/>
              </a:defRPr>
            </a:pPr>
            <a:r>
              <a:rPr kumimoji="0" lang="en-US" sz="1800" b="0" i="0" u="none" strike="noStrike" kern="1200" cap="none" spc="0" normalizeH="0" baseline="0" noProof="0" dirty="0">
                <a:ln>
                  <a:noFill/>
                </a:ln>
                <a:solidFill>
                  <a:srgbClr val="1877F2"/>
                </a:solidFill>
                <a:effectLst/>
                <a:uLnTx/>
                <a:uFillTx/>
                <a:latin typeface="Heebo" panose="00000500000000000000" pitchFamily="2" charset="-79"/>
                <a:ea typeface="+mn-ea"/>
                <a:cs typeface="Heebo" panose="00000500000000000000" pitchFamily="2" charset="-79"/>
              </a:rPr>
              <a:t>Tenant Mix Based on Proportionate NOI</a:t>
            </a:r>
          </a:p>
        </p:txBody>
      </p:sp>
      <p:sp>
        <p:nvSpPr>
          <p:cNvPr id="9" name="Slide Number Placeholder 5">
            <a:extLst>
              <a:ext uri="{FF2B5EF4-FFF2-40B4-BE49-F238E27FC236}">
                <a16:creationId xmlns:a16="http://schemas.microsoft.com/office/drawing/2014/main" id="{A98C0A8B-7762-D097-EC5D-66C7871E8032}"/>
              </a:ext>
            </a:extLst>
          </p:cNvPr>
          <p:cNvSpPr txBox="1">
            <a:spLocks/>
          </p:cNvSpPr>
          <p:nvPr/>
        </p:nvSpPr>
        <p:spPr>
          <a:xfrm flipH="1">
            <a:off x="11857871" y="6372995"/>
            <a:ext cx="334129" cy="332894"/>
          </a:xfrm>
          <a:prstGeom prst="rect">
            <a:avLst/>
          </a:prstGeom>
        </p:spPr>
        <p:txBody>
          <a:bodyPr vert="horz" lIns="91440" tIns="45720" rIns="91440" bIns="45720" rtlCol="0" anchor="ctr"/>
          <a:lstStyle>
            <a:defPPr>
              <a:defRPr lang="he-IL"/>
            </a:defPPr>
            <a:lvl1pPr marL="0" algn="ctr" defTabSz="914400" rtl="1" eaLnBrk="1" latinLnBrk="0" hangingPunct="1">
              <a:defRPr sz="10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en-US" dirty="0"/>
              <a:t>6</a:t>
            </a:r>
            <a:endParaRPr lang="en-IL" dirty="0"/>
          </a:p>
        </p:txBody>
      </p:sp>
      <p:grpSp>
        <p:nvGrpSpPr>
          <p:cNvPr id="13" name="Group 12">
            <a:extLst>
              <a:ext uri="{FF2B5EF4-FFF2-40B4-BE49-F238E27FC236}">
                <a16:creationId xmlns:a16="http://schemas.microsoft.com/office/drawing/2014/main" id="{27706DD4-DE2F-82B4-D3AF-C9511B476EBB}"/>
              </a:ext>
            </a:extLst>
          </p:cNvPr>
          <p:cNvGrpSpPr/>
          <p:nvPr/>
        </p:nvGrpSpPr>
        <p:grpSpPr>
          <a:xfrm>
            <a:off x="3802282" y="2737052"/>
            <a:ext cx="3309322" cy="3209330"/>
            <a:chOff x="530621" y="2379103"/>
            <a:chExt cx="3498212" cy="3392513"/>
          </a:xfrm>
        </p:grpSpPr>
        <p:graphicFrame>
          <p:nvGraphicFramePr>
            <p:cNvPr id="14" name="Chart 13">
              <a:extLst>
                <a:ext uri="{FF2B5EF4-FFF2-40B4-BE49-F238E27FC236}">
                  <a16:creationId xmlns:a16="http://schemas.microsoft.com/office/drawing/2014/main" id="{FBB55611-4A04-A689-BB36-EEAB87B1CF0E}"/>
                </a:ext>
              </a:extLst>
            </p:cNvPr>
            <p:cNvGraphicFramePr>
              <a:graphicFrameLocks/>
            </p:cNvGraphicFramePr>
            <p:nvPr>
              <p:extLst>
                <p:ext uri="{D42A27DB-BD31-4B8C-83A1-F6EECF244321}">
                  <p14:modId xmlns:p14="http://schemas.microsoft.com/office/powerpoint/2010/main" val="4073347864"/>
                </p:ext>
              </p:extLst>
            </p:nvPr>
          </p:nvGraphicFramePr>
          <p:xfrm>
            <a:off x="530621" y="2379103"/>
            <a:ext cx="3498211" cy="3392513"/>
          </p:xfrm>
          <a:graphic>
            <a:graphicData uri="http://schemas.openxmlformats.org/drawingml/2006/chart">
              <c:chart xmlns:c="http://schemas.openxmlformats.org/drawingml/2006/chart" xmlns:r="http://schemas.openxmlformats.org/officeDocument/2006/relationships" r:id="rId3"/>
            </a:graphicData>
          </a:graphic>
        </p:graphicFrame>
        <p:grpSp>
          <p:nvGrpSpPr>
            <p:cNvPr id="17" name="Group 16">
              <a:extLst>
                <a:ext uri="{FF2B5EF4-FFF2-40B4-BE49-F238E27FC236}">
                  <a16:creationId xmlns:a16="http://schemas.microsoft.com/office/drawing/2014/main" id="{CDD0D398-2569-6EC9-693B-E5A6365E1A1B}"/>
                </a:ext>
              </a:extLst>
            </p:cNvPr>
            <p:cNvGrpSpPr/>
            <p:nvPr/>
          </p:nvGrpSpPr>
          <p:grpSpPr>
            <a:xfrm>
              <a:off x="530621" y="2810509"/>
              <a:ext cx="3498212" cy="2679759"/>
              <a:chOff x="4244823" y="1877245"/>
              <a:chExt cx="3676655" cy="2816453"/>
            </a:xfrm>
          </p:grpSpPr>
          <p:cxnSp>
            <p:nvCxnSpPr>
              <p:cNvPr id="18" name="Straight Connector 17">
                <a:extLst>
                  <a:ext uri="{FF2B5EF4-FFF2-40B4-BE49-F238E27FC236}">
                    <a16:creationId xmlns:a16="http://schemas.microsoft.com/office/drawing/2014/main" id="{60EDC0BD-EC29-01AF-790B-7F8BBB0644DE}"/>
                  </a:ext>
                </a:extLst>
              </p:cNvPr>
              <p:cNvCxnSpPr>
                <a:cxnSpLocks/>
              </p:cNvCxnSpPr>
              <p:nvPr/>
            </p:nvCxnSpPr>
            <p:spPr>
              <a:xfrm>
                <a:off x="6571106" y="2138312"/>
                <a:ext cx="1350371" cy="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19104F-13BD-990A-7E9A-27613E9F9399}"/>
                  </a:ext>
                </a:extLst>
              </p:cNvPr>
              <p:cNvCxnSpPr>
                <a:cxnSpLocks/>
              </p:cNvCxnSpPr>
              <p:nvPr/>
            </p:nvCxnSpPr>
            <p:spPr>
              <a:xfrm>
                <a:off x="7147732" y="2992968"/>
                <a:ext cx="773746" cy="0"/>
              </a:xfrm>
              <a:prstGeom prst="line">
                <a:avLst/>
              </a:prstGeom>
              <a:ln w="9525" cap="rnd">
                <a:solidFill>
                  <a:schemeClr val="accent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DD44B9-A8F2-ADCF-BF84-84036B3E2A85}"/>
                  </a:ext>
                </a:extLst>
              </p:cNvPr>
              <p:cNvCxnSpPr>
                <a:cxnSpLocks/>
              </p:cNvCxnSpPr>
              <p:nvPr/>
            </p:nvCxnSpPr>
            <p:spPr>
              <a:xfrm>
                <a:off x="7123706" y="3658561"/>
                <a:ext cx="797771" cy="0"/>
              </a:xfrm>
              <a:prstGeom prst="line">
                <a:avLst/>
              </a:prstGeom>
              <a:ln w="9525" cap="rnd">
                <a:solidFill>
                  <a:schemeClr val="accent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E2EFCA0-2842-3D8A-0AE7-1057D383C6DD}"/>
                  </a:ext>
                </a:extLst>
              </p:cNvPr>
              <p:cNvCxnSpPr>
                <a:cxnSpLocks/>
              </p:cNvCxnSpPr>
              <p:nvPr/>
            </p:nvCxnSpPr>
            <p:spPr>
              <a:xfrm>
                <a:off x="6667210" y="4222137"/>
                <a:ext cx="1254268" cy="0"/>
              </a:xfrm>
              <a:prstGeom prst="line">
                <a:avLst/>
              </a:prstGeom>
              <a:ln w="9525" cap="rnd">
                <a:solidFill>
                  <a:srgbClr val="0000DA"/>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03BA08DC-B008-EF9B-D5DB-2E0FB68EB581}"/>
                  </a:ext>
                </a:extLst>
              </p:cNvPr>
              <p:cNvGrpSpPr/>
              <p:nvPr/>
            </p:nvGrpSpPr>
            <p:grpSpPr>
              <a:xfrm>
                <a:off x="6083981" y="4284326"/>
                <a:ext cx="1837497" cy="409372"/>
                <a:chOff x="6083981" y="4284326"/>
                <a:chExt cx="1837497" cy="409372"/>
              </a:xfrm>
            </p:grpSpPr>
            <p:cxnSp>
              <p:nvCxnSpPr>
                <p:cNvPr id="36" name="Straight Connector 35">
                  <a:extLst>
                    <a:ext uri="{FF2B5EF4-FFF2-40B4-BE49-F238E27FC236}">
                      <a16:creationId xmlns:a16="http://schemas.microsoft.com/office/drawing/2014/main" id="{0F9FF4BB-AFEC-0210-997B-643865FD60EF}"/>
                    </a:ext>
                  </a:extLst>
                </p:cNvPr>
                <p:cNvCxnSpPr>
                  <a:cxnSpLocks/>
                </p:cNvCxnSpPr>
                <p:nvPr/>
              </p:nvCxnSpPr>
              <p:spPr>
                <a:xfrm>
                  <a:off x="6284085" y="4693698"/>
                  <a:ext cx="1637393" cy="0"/>
                </a:xfrm>
                <a:prstGeom prst="line">
                  <a:avLst/>
                </a:prstGeom>
                <a:ln w="9525" cap="rnd">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D51E8A-85D1-F55D-87EE-3FB7694B2523}"/>
                    </a:ext>
                  </a:extLst>
                </p:cNvPr>
                <p:cNvCxnSpPr>
                  <a:cxnSpLocks/>
                </p:cNvCxnSpPr>
                <p:nvPr/>
              </p:nvCxnSpPr>
              <p:spPr>
                <a:xfrm>
                  <a:off x="6083981" y="4284326"/>
                  <a:ext cx="200104" cy="406727"/>
                </a:xfrm>
                <a:prstGeom prst="line">
                  <a:avLst/>
                </a:prstGeom>
                <a:ln w="9525" cap="rnd">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0B99A855-A84D-0694-C690-D7ABDBA5B1D2}"/>
                  </a:ext>
                </a:extLst>
              </p:cNvPr>
              <p:cNvCxnSpPr>
                <a:cxnSpLocks/>
              </p:cNvCxnSpPr>
              <p:nvPr/>
            </p:nvCxnSpPr>
            <p:spPr>
              <a:xfrm flipH="1">
                <a:off x="4244823" y="2740080"/>
                <a:ext cx="793333" cy="0"/>
              </a:xfrm>
              <a:prstGeom prst="line">
                <a:avLst/>
              </a:prstGeom>
              <a:ln w="9525" cap="rnd">
                <a:solidFill>
                  <a:srgbClr val="6969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7BE617B-EDE8-B7F7-1329-6B08835CE051}"/>
                  </a:ext>
                </a:extLst>
              </p:cNvPr>
              <p:cNvCxnSpPr>
                <a:cxnSpLocks/>
              </p:cNvCxnSpPr>
              <p:nvPr/>
            </p:nvCxnSpPr>
            <p:spPr>
              <a:xfrm flipH="1">
                <a:off x="4244823" y="3755359"/>
                <a:ext cx="888721" cy="0"/>
              </a:xfrm>
              <a:prstGeom prst="line">
                <a:avLst/>
              </a:prstGeom>
              <a:ln w="9525" cap="rnd">
                <a:solidFill>
                  <a:srgbClr val="4343FF"/>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CDDCE65B-A546-3573-9DB3-9406E4A2A151}"/>
                  </a:ext>
                </a:extLst>
              </p:cNvPr>
              <p:cNvGrpSpPr/>
              <p:nvPr/>
            </p:nvGrpSpPr>
            <p:grpSpPr>
              <a:xfrm flipH="1" flipV="1">
                <a:off x="4656072" y="2002360"/>
                <a:ext cx="783382" cy="273327"/>
                <a:chOff x="7076224" y="4065899"/>
                <a:chExt cx="783382" cy="273327"/>
              </a:xfrm>
            </p:grpSpPr>
            <p:cxnSp>
              <p:nvCxnSpPr>
                <p:cNvPr id="33" name="Straight Connector 32">
                  <a:extLst>
                    <a:ext uri="{FF2B5EF4-FFF2-40B4-BE49-F238E27FC236}">
                      <a16:creationId xmlns:a16="http://schemas.microsoft.com/office/drawing/2014/main" id="{346380C0-F363-DFB4-7729-DD307867B675}"/>
                    </a:ext>
                  </a:extLst>
                </p:cNvPr>
                <p:cNvCxnSpPr>
                  <a:cxnSpLocks/>
                </p:cNvCxnSpPr>
                <p:nvPr/>
              </p:nvCxnSpPr>
              <p:spPr>
                <a:xfrm flipV="1">
                  <a:off x="7277686" y="4339226"/>
                  <a:ext cx="581920" cy="0"/>
                </a:xfrm>
                <a:prstGeom prst="line">
                  <a:avLst/>
                </a:prstGeom>
                <a:ln w="9525" cap="rnd">
                  <a:solidFill>
                    <a:schemeClr val="accent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57DC8F-E059-6E16-D074-A9704348CC58}"/>
                    </a:ext>
                  </a:extLst>
                </p:cNvPr>
                <p:cNvCxnSpPr>
                  <a:cxnSpLocks/>
                </p:cNvCxnSpPr>
                <p:nvPr/>
              </p:nvCxnSpPr>
              <p:spPr>
                <a:xfrm>
                  <a:off x="7076224" y="4065899"/>
                  <a:ext cx="200527" cy="273327"/>
                </a:xfrm>
                <a:prstGeom prst="line">
                  <a:avLst/>
                </a:prstGeom>
                <a:ln w="9525" cap="rnd">
                  <a:solidFill>
                    <a:schemeClr val="accent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3245670-B08C-F679-BF94-2BBC824B330E}"/>
                  </a:ext>
                </a:extLst>
              </p:cNvPr>
              <p:cNvGrpSpPr/>
              <p:nvPr/>
            </p:nvGrpSpPr>
            <p:grpSpPr>
              <a:xfrm flipH="1" flipV="1">
                <a:off x="5490970" y="1877245"/>
                <a:ext cx="451530" cy="130814"/>
                <a:chOff x="7050431" y="4333527"/>
                <a:chExt cx="451530" cy="130814"/>
              </a:xfrm>
            </p:grpSpPr>
            <p:cxnSp>
              <p:nvCxnSpPr>
                <p:cNvPr id="31" name="Straight Connector 30">
                  <a:extLst>
                    <a:ext uri="{FF2B5EF4-FFF2-40B4-BE49-F238E27FC236}">
                      <a16:creationId xmlns:a16="http://schemas.microsoft.com/office/drawing/2014/main" id="{62C479F1-09DC-841F-7A2B-A7E1FDE546CA}"/>
                    </a:ext>
                  </a:extLst>
                </p:cNvPr>
                <p:cNvCxnSpPr>
                  <a:cxnSpLocks/>
                </p:cNvCxnSpPr>
                <p:nvPr/>
              </p:nvCxnSpPr>
              <p:spPr>
                <a:xfrm flipV="1">
                  <a:off x="7147335" y="4464341"/>
                  <a:ext cx="354626" cy="0"/>
                </a:xfrm>
                <a:prstGeom prst="line">
                  <a:avLst/>
                </a:prstGeom>
                <a:ln w="9525" cap="rnd">
                  <a:solidFill>
                    <a:srgbClr val="E7E7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F21F396-CD46-204C-E24E-D12D46DA7E17}"/>
                    </a:ext>
                  </a:extLst>
                </p:cNvPr>
                <p:cNvCxnSpPr>
                  <a:cxnSpLocks/>
                </p:cNvCxnSpPr>
                <p:nvPr/>
              </p:nvCxnSpPr>
              <p:spPr>
                <a:xfrm>
                  <a:off x="7050431" y="4333527"/>
                  <a:ext cx="95971" cy="130813"/>
                </a:xfrm>
                <a:prstGeom prst="line">
                  <a:avLst/>
                </a:prstGeom>
                <a:ln w="9525" cap="rnd">
                  <a:solidFill>
                    <a:srgbClr val="E7E7FF"/>
                  </a:solidFill>
                </a:ln>
              </p:spPr>
              <p:style>
                <a:lnRef idx="1">
                  <a:schemeClr val="accent1"/>
                </a:lnRef>
                <a:fillRef idx="0">
                  <a:schemeClr val="accent1"/>
                </a:fillRef>
                <a:effectRef idx="0">
                  <a:schemeClr val="accent1"/>
                </a:effectRef>
                <a:fontRef idx="minor">
                  <a:schemeClr val="tx1"/>
                </a:fontRef>
              </p:style>
            </p:cxnSp>
          </p:grpSp>
        </p:grpSp>
      </p:grpSp>
      <p:grpSp>
        <p:nvGrpSpPr>
          <p:cNvPr id="38" name="Group 37">
            <a:extLst>
              <a:ext uri="{FF2B5EF4-FFF2-40B4-BE49-F238E27FC236}">
                <a16:creationId xmlns:a16="http://schemas.microsoft.com/office/drawing/2014/main" id="{BE2D3488-83D1-F552-4316-70A381C0FFCE}"/>
              </a:ext>
            </a:extLst>
          </p:cNvPr>
          <p:cNvGrpSpPr/>
          <p:nvPr/>
        </p:nvGrpSpPr>
        <p:grpSpPr>
          <a:xfrm>
            <a:off x="7922379" y="2816353"/>
            <a:ext cx="3787021" cy="2960014"/>
            <a:chOff x="4677155" y="2343814"/>
            <a:chExt cx="3787021" cy="2960014"/>
          </a:xfrm>
        </p:grpSpPr>
        <p:graphicFrame>
          <p:nvGraphicFramePr>
            <p:cNvPr id="39" name="Chart 38">
              <a:extLst>
                <a:ext uri="{FF2B5EF4-FFF2-40B4-BE49-F238E27FC236}">
                  <a16:creationId xmlns:a16="http://schemas.microsoft.com/office/drawing/2014/main" id="{FDE449BA-5C80-0735-889A-94C5A42AB44B}"/>
                </a:ext>
              </a:extLst>
            </p:cNvPr>
            <p:cNvGraphicFramePr>
              <a:graphicFrameLocks/>
            </p:cNvGraphicFramePr>
            <p:nvPr>
              <p:extLst>
                <p:ext uri="{D42A27DB-BD31-4B8C-83A1-F6EECF244321}">
                  <p14:modId xmlns:p14="http://schemas.microsoft.com/office/powerpoint/2010/main" val="4089099765"/>
                </p:ext>
              </p:extLst>
            </p:nvPr>
          </p:nvGraphicFramePr>
          <p:xfrm>
            <a:off x="4677155" y="2343814"/>
            <a:ext cx="3604210" cy="2960014"/>
          </p:xfrm>
          <a:graphic>
            <a:graphicData uri="http://schemas.openxmlformats.org/drawingml/2006/chart">
              <c:chart xmlns:c="http://schemas.openxmlformats.org/drawingml/2006/chart" xmlns:r="http://schemas.openxmlformats.org/officeDocument/2006/relationships" r:id="rId4"/>
            </a:graphicData>
          </a:graphic>
        </p:graphicFrame>
        <p:grpSp>
          <p:nvGrpSpPr>
            <p:cNvPr id="40" name="Group 39">
              <a:extLst>
                <a:ext uri="{FF2B5EF4-FFF2-40B4-BE49-F238E27FC236}">
                  <a16:creationId xmlns:a16="http://schemas.microsoft.com/office/drawing/2014/main" id="{4E301F57-D228-6A5F-0AF0-B2EF13704E28}"/>
                </a:ext>
              </a:extLst>
            </p:cNvPr>
            <p:cNvGrpSpPr/>
            <p:nvPr/>
          </p:nvGrpSpPr>
          <p:grpSpPr>
            <a:xfrm>
              <a:off x="4677155" y="2709119"/>
              <a:ext cx="3787021" cy="2313141"/>
              <a:chOff x="4349837" y="576775"/>
              <a:chExt cx="3787021" cy="2313141"/>
            </a:xfrm>
          </p:grpSpPr>
          <p:cxnSp>
            <p:nvCxnSpPr>
              <p:cNvPr id="42" name="Straight Connector 41">
                <a:extLst>
                  <a:ext uri="{FF2B5EF4-FFF2-40B4-BE49-F238E27FC236}">
                    <a16:creationId xmlns:a16="http://schemas.microsoft.com/office/drawing/2014/main" id="{8404F68F-22AA-060F-F082-E2196B103B24}"/>
                  </a:ext>
                </a:extLst>
              </p:cNvPr>
              <p:cNvCxnSpPr>
                <a:cxnSpLocks/>
              </p:cNvCxnSpPr>
              <p:nvPr/>
            </p:nvCxnSpPr>
            <p:spPr>
              <a:xfrm flipH="1">
                <a:off x="4349837" y="2696041"/>
                <a:ext cx="1173194" cy="0"/>
              </a:xfrm>
              <a:prstGeom prst="line">
                <a:avLst/>
              </a:prstGeom>
              <a:ln w="9525" cap="rnd">
                <a:solidFill>
                  <a:srgbClr val="0C61D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0A82491-EBA1-319B-8F9B-7D2401EDB3DC}"/>
                  </a:ext>
                </a:extLst>
              </p:cNvPr>
              <p:cNvCxnSpPr>
                <a:cxnSpLocks/>
              </p:cNvCxnSpPr>
              <p:nvPr/>
            </p:nvCxnSpPr>
            <p:spPr>
              <a:xfrm flipH="1">
                <a:off x="4349837" y="1860662"/>
                <a:ext cx="843173" cy="0"/>
              </a:xfrm>
              <a:prstGeom prst="line">
                <a:avLst/>
              </a:prstGeom>
              <a:ln w="9525"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3A4C3A1-9E35-F3ED-316A-124F9FAE60DB}"/>
                  </a:ext>
                </a:extLst>
              </p:cNvPr>
              <p:cNvCxnSpPr>
                <a:cxnSpLocks/>
              </p:cNvCxnSpPr>
              <p:nvPr/>
            </p:nvCxnSpPr>
            <p:spPr>
              <a:xfrm flipH="1">
                <a:off x="4359338" y="943948"/>
                <a:ext cx="1409344" cy="0"/>
              </a:xfrm>
              <a:prstGeom prst="line">
                <a:avLst/>
              </a:prstGeom>
              <a:ln w="9525"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B0DC0D8-E28B-9EF2-995C-D14183C64BF0}"/>
                  </a:ext>
                </a:extLst>
              </p:cNvPr>
              <p:cNvCxnSpPr>
                <a:cxnSpLocks/>
              </p:cNvCxnSpPr>
              <p:nvPr/>
            </p:nvCxnSpPr>
            <p:spPr>
              <a:xfrm flipV="1">
                <a:off x="6101067" y="576775"/>
                <a:ext cx="50875" cy="224077"/>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054546C-FF44-8DD5-199C-9EBB1E487877}"/>
                  </a:ext>
                </a:extLst>
              </p:cNvPr>
              <p:cNvCxnSpPr>
                <a:cxnSpLocks/>
              </p:cNvCxnSpPr>
              <p:nvPr/>
            </p:nvCxnSpPr>
            <p:spPr>
              <a:xfrm flipH="1">
                <a:off x="6592408" y="1029077"/>
                <a:ext cx="1348898" cy="0"/>
              </a:xfrm>
              <a:prstGeom prst="line">
                <a:avLst/>
              </a:prstGeom>
              <a:ln w="9525" cap="rnd">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FADF29-3BCA-4D09-F05F-24C29D830F38}"/>
                  </a:ext>
                </a:extLst>
              </p:cNvPr>
              <p:cNvCxnSpPr>
                <a:cxnSpLocks/>
              </p:cNvCxnSpPr>
              <p:nvPr/>
            </p:nvCxnSpPr>
            <p:spPr>
              <a:xfrm flipH="1">
                <a:off x="7266857" y="1904516"/>
                <a:ext cx="678456" cy="0"/>
              </a:xfrm>
              <a:prstGeom prst="line">
                <a:avLst/>
              </a:prstGeom>
              <a:ln w="9525" cap="rnd">
                <a:solidFill>
                  <a:srgbClr val="09489B"/>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A26C095-E3BB-988D-5806-4A96D5C026AC}"/>
                  </a:ext>
                </a:extLst>
              </p:cNvPr>
              <p:cNvCxnSpPr>
                <a:cxnSpLocks/>
              </p:cNvCxnSpPr>
              <p:nvPr/>
            </p:nvCxnSpPr>
            <p:spPr>
              <a:xfrm flipH="1">
                <a:off x="6151942" y="576775"/>
                <a:ext cx="900486" cy="0"/>
              </a:xfrm>
              <a:prstGeom prst="line">
                <a:avLst/>
              </a:prstGeom>
              <a:ln w="9525"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78A35A6-080F-1DDE-3402-C7B0FC75B945}"/>
                  </a:ext>
                </a:extLst>
              </p:cNvPr>
              <p:cNvCxnSpPr>
                <a:cxnSpLocks/>
              </p:cNvCxnSpPr>
              <p:nvPr/>
            </p:nvCxnSpPr>
            <p:spPr>
              <a:xfrm flipH="1" flipV="1">
                <a:off x="5896377" y="579957"/>
                <a:ext cx="114822" cy="371053"/>
              </a:xfrm>
              <a:prstGeom prst="line">
                <a:avLst/>
              </a:prstGeom>
              <a:ln w="9525" cap="rnd">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0B8DA93-C3AC-E1B2-AAFD-FA13B9611067}"/>
                  </a:ext>
                </a:extLst>
              </p:cNvPr>
              <p:cNvCxnSpPr>
                <a:cxnSpLocks/>
              </p:cNvCxnSpPr>
              <p:nvPr/>
            </p:nvCxnSpPr>
            <p:spPr>
              <a:xfrm flipH="1">
                <a:off x="4349837" y="576775"/>
                <a:ext cx="1544236" cy="0"/>
              </a:xfrm>
              <a:prstGeom prst="line">
                <a:avLst/>
              </a:prstGeom>
              <a:ln w="9525" cap="rnd">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FC8F8BA-D101-CBE4-4C50-7437D2257351}"/>
                  </a:ext>
                </a:extLst>
              </p:cNvPr>
              <p:cNvCxnSpPr>
                <a:cxnSpLocks/>
              </p:cNvCxnSpPr>
              <p:nvPr/>
            </p:nvCxnSpPr>
            <p:spPr>
              <a:xfrm flipH="1" flipV="1">
                <a:off x="6861403" y="2779944"/>
                <a:ext cx="114822" cy="109972"/>
              </a:xfrm>
              <a:prstGeom prst="line">
                <a:avLst/>
              </a:prstGeom>
              <a:ln w="9525" cap="rnd">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47512F7-5555-6E74-E8A3-A747AB61B803}"/>
                  </a:ext>
                </a:extLst>
              </p:cNvPr>
              <p:cNvCxnSpPr>
                <a:cxnSpLocks/>
              </p:cNvCxnSpPr>
              <p:nvPr/>
            </p:nvCxnSpPr>
            <p:spPr>
              <a:xfrm flipH="1">
                <a:off x="6956581" y="2889916"/>
                <a:ext cx="1180277" cy="0"/>
              </a:xfrm>
              <a:prstGeom prst="line">
                <a:avLst/>
              </a:prstGeom>
              <a:ln w="9525" cap="rnd">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6320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22" presetClass="entr" presetSubtype="1"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22" presetClass="entr" presetSubtype="1"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up)">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A669B-CDFF-43A9-ADB4-14DC5DA0AFC2}"/>
              </a:ext>
            </a:extLst>
          </p:cNvPr>
          <p:cNvSpPr>
            <a:spLocks noGrp="1"/>
          </p:cNvSpPr>
          <p:nvPr>
            <p:ph type="title"/>
          </p:nvPr>
        </p:nvSpPr>
        <p:spPr/>
        <p:txBody>
          <a:bodyPr/>
          <a:lstStyle/>
          <a:p>
            <a:r>
              <a:rPr lang="en-US" dirty="0"/>
              <a:t>First Quarter of 2023</a:t>
            </a:r>
            <a:endParaRPr lang="en-IL" dirty="0"/>
          </a:p>
        </p:txBody>
      </p:sp>
      <p:sp>
        <p:nvSpPr>
          <p:cNvPr id="30" name="מלבן 1">
            <a:extLst>
              <a:ext uri="{FF2B5EF4-FFF2-40B4-BE49-F238E27FC236}">
                <a16:creationId xmlns:a16="http://schemas.microsoft.com/office/drawing/2014/main" id="{F1A0BE87-A830-A3EE-AF4C-FB05E1A2C183}"/>
              </a:ext>
            </a:extLst>
          </p:cNvPr>
          <p:cNvSpPr/>
          <p:nvPr/>
        </p:nvSpPr>
        <p:spPr>
          <a:xfrm>
            <a:off x="230040" y="638106"/>
            <a:ext cx="5322018" cy="369332"/>
          </a:xfrm>
          <a:prstGeom prst="rect">
            <a:avLst/>
          </a:prstGeom>
        </p:spPr>
        <p:txBody>
          <a:bodyPr wrap="square">
            <a:spAutoFit/>
          </a:bodyPr>
          <a:lstStyle/>
          <a:p>
            <a:pPr algn="l" rtl="0"/>
            <a:r>
              <a:rPr lang="en-US" sz="1800" b="0" dirty="0">
                <a:solidFill>
                  <a:schemeClr val="accent2"/>
                </a:solidFill>
                <a:latin typeface="Heebo" panose="00000500000000000000" pitchFamily="2" charset="-79"/>
                <a:cs typeface="Heebo" panose="00000500000000000000" pitchFamily="2" charset="-79"/>
              </a:rPr>
              <a:t>Key Items</a:t>
            </a:r>
            <a:r>
              <a:rPr lang="en-US" sz="1800" dirty="0">
                <a:solidFill>
                  <a:schemeClr val="accent2"/>
                </a:solidFill>
                <a:latin typeface="Heebo" panose="00000500000000000000" pitchFamily="2" charset="-79"/>
                <a:cs typeface="Heebo" panose="00000500000000000000" pitchFamily="2" charset="-79"/>
              </a:rPr>
              <a:t> in </a:t>
            </a:r>
            <a:r>
              <a:rPr lang="en-US" sz="1800" b="1" dirty="0">
                <a:solidFill>
                  <a:schemeClr val="accent2"/>
                </a:solidFill>
                <a:latin typeface="Heebo" panose="00000500000000000000" pitchFamily="2" charset="-79"/>
                <a:cs typeface="Heebo" panose="00000500000000000000" pitchFamily="2" charset="-79"/>
              </a:rPr>
              <a:t>Wholly Owned Companies</a:t>
            </a:r>
            <a:endParaRPr lang="he-IL" sz="1800" b="1" dirty="0">
              <a:solidFill>
                <a:schemeClr val="accent2"/>
              </a:solidFill>
              <a:latin typeface="Heebo" panose="00000500000000000000" pitchFamily="2" charset="-79"/>
              <a:cs typeface="Heebo" panose="00000500000000000000" pitchFamily="2" charset="-79"/>
            </a:endParaRPr>
          </a:p>
        </p:txBody>
      </p:sp>
      <p:graphicFrame>
        <p:nvGraphicFramePr>
          <p:cNvPr id="4" name="Table 3">
            <a:extLst>
              <a:ext uri="{FF2B5EF4-FFF2-40B4-BE49-F238E27FC236}">
                <a16:creationId xmlns:a16="http://schemas.microsoft.com/office/drawing/2014/main" id="{15C341E1-C067-48DA-B3B1-A2B036FC710F}"/>
              </a:ext>
            </a:extLst>
          </p:cNvPr>
          <p:cNvGraphicFramePr>
            <a:graphicFrameLocks noGrp="1"/>
          </p:cNvGraphicFramePr>
          <p:nvPr>
            <p:extLst>
              <p:ext uri="{D42A27DB-BD31-4B8C-83A1-F6EECF244321}">
                <p14:modId xmlns:p14="http://schemas.microsoft.com/office/powerpoint/2010/main" val="2667665425"/>
              </p:ext>
            </p:extLst>
          </p:nvPr>
        </p:nvGraphicFramePr>
        <p:xfrm>
          <a:off x="237953" y="984538"/>
          <a:ext cx="8017169" cy="4534872"/>
        </p:xfrm>
        <a:graphic>
          <a:graphicData uri="http://schemas.openxmlformats.org/drawingml/2006/table">
            <a:tbl>
              <a:tblPr/>
              <a:tblGrid>
                <a:gridCol w="2063808">
                  <a:extLst>
                    <a:ext uri="{9D8B030D-6E8A-4147-A177-3AD203B41FA5}">
                      <a16:colId xmlns:a16="http://schemas.microsoft.com/office/drawing/2014/main" val="2979903453"/>
                    </a:ext>
                  </a:extLst>
                </a:gridCol>
                <a:gridCol w="1260000">
                  <a:extLst>
                    <a:ext uri="{9D8B030D-6E8A-4147-A177-3AD203B41FA5}">
                      <a16:colId xmlns:a16="http://schemas.microsoft.com/office/drawing/2014/main" val="2449760761"/>
                    </a:ext>
                  </a:extLst>
                </a:gridCol>
                <a:gridCol w="1260000">
                  <a:extLst>
                    <a:ext uri="{9D8B030D-6E8A-4147-A177-3AD203B41FA5}">
                      <a16:colId xmlns:a16="http://schemas.microsoft.com/office/drawing/2014/main" val="1477100098"/>
                    </a:ext>
                  </a:extLst>
                </a:gridCol>
                <a:gridCol w="1260000">
                  <a:extLst>
                    <a:ext uri="{9D8B030D-6E8A-4147-A177-3AD203B41FA5}">
                      <a16:colId xmlns:a16="http://schemas.microsoft.com/office/drawing/2014/main" val="3821006566"/>
                    </a:ext>
                  </a:extLst>
                </a:gridCol>
                <a:gridCol w="1260000">
                  <a:extLst>
                    <a:ext uri="{9D8B030D-6E8A-4147-A177-3AD203B41FA5}">
                      <a16:colId xmlns:a16="http://schemas.microsoft.com/office/drawing/2014/main" val="864958649"/>
                    </a:ext>
                  </a:extLst>
                </a:gridCol>
                <a:gridCol w="913361">
                  <a:extLst>
                    <a:ext uri="{9D8B030D-6E8A-4147-A177-3AD203B41FA5}">
                      <a16:colId xmlns:a16="http://schemas.microsoft.com/office/drawing/2014/main" val="1756889538"/>
                    </a:ext>
                  </a:extLst>
                </a:gridCol>
              </a:tblGrid>
              <a:tr h="467157">
                <a:tc>
                  <a:txBody>
                    <a:bodyPr/>
                    <a:lstStyle/>
                    <a:p>
                      <a:pPr algn="l" rtl="1" fontAlgn="ctr"/>
                      <a:r>
                        <a:rPr lang="en-US" sz="1200" b="1" i="0" u="none" strike="noStrike" dirty="0">
                          <a:solidFill>
                            <a:srgbClr val="000000"/>
                          </a:solidFill>
                          <a:effectLst/>
                          <a:latin typeface="+mn-lt"/>
                          <a:cs typeface="Heebo" panose="00000500000000000000" pitchFamily="2" charset="-79"/>
                        </a:rPr>
                        <a:t> </a:t>
                      </a:r>
                    </a:p>
                  </a:txBody>
                  <a:tcPr marL="72000" marR="72000" marT="36000" marB="36000" anchor="ctr">
                    <a:lnL>
                      <a:noFill/>
                    </a:lnL>
                    <a:lnR>
                      <a:noFill/>
                    </a:lnR>
                    <a:lnT w="6350" cap="flat" cmpd="sng" algn="ctr">
                      <a:no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l" rtl="1" fontAlgn="b"/>
                      <a:r>
                        <a:rPr lang="en-US" sz="1200" b="0" i="0" u="none" strike="noStrike" dirty="0">
                          <a:solidFill>
                            <a:srgbClr val="5F5F5F"/>
                          </a:solidFill>
                          <a:effectLst/>
                          <a:latin typeface="+mn-lt"/>
                          <a:cs typeface="Heebo" panose="00000500000000000000" pitchFamily="2" charset="-79"/>
                        </a:rPr>
                        <a:t> </a:t>
                      </a:r>
                      <a:endParaRPr lang="en-US" sz="1000" b="0" i="0" u="none" strike="noStrike" dirty="0">
                        <a:solidFill>
                          <a:srgbClr val="000000"/>
                        </a:solidFill>
                        <a:effectLst/>
                        <a:latin typeface="+mn-lt"/>
                      </a:endParaRPr>
                    </a:p>
                  </a:txBody>
                  <a:tcPr marL="72000" marR="72000" marT="36000" marB="36000" anchor="ctr">
                    <a:lnL>
                      <a:noFill/>
                    </a:lnL>
                    <a:lnR>
                      <a:noFill/>
                    </a:lnR>
                    <a:lnT w="6350" cap="flat" cmpd="sng" algn="ctr">
                      <a:no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l" rtl="1" fontAlgn="b"/>
                      <a:r>
                        <a:rPr lang="en-US" sz="1200" b="0" i="0" u="none" strike="noStrike" dirty="0">
                          <a:solidFill>
                            <a:srgbClr val="5F5F5F"/>
                          </a:solidFill>
                          <a:effectLst/>
                          <a:latin typeface="+mn-lt"/>
                          <a:cs typeface="Heebo" panose="00000500000000000000" pitchFamily="2" charset="-79"/>
                        </a:rPr>
                        <a:t> </a:t>
                      </a:r>
                      <a:endParaRPr lang="en-US" sz="1000" b="0" i="0" u="none" strike="noStrike" dirty="0">
                        <a:solidFill>
                          <a:srgbClr val="000000"/>
                        </a:solidFill>
                        <a:effectLst/>
                        <a:latin typeface="+mn-lt"/>
                      </a:endParaRPr>
                    </a:p>
                  </a:txBody>
                  <a:tcPr marL="72000" marR="72000" marT="36000" marB="36000" anchor="ctr">
                    <a:lnL>
                      <a:noFill/>
                    </a:lnL>
                    <a:lnR>
                      <a:noFill/>
                    </a:lnR>
                    <a:lnT w="6350" cap="flat" cmpd="sng" algn="ctr">
                      <a:no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l" rtl="1" fontAlgn="ctr"/>
                      <a:r>
                        <a:rPr lang="en-US" sz="1200" b="0" i="0" u="none" strike="noStrike" dirty="0">
                          <a:solidFill>
                            <a:srgbClr val="5F5F5F"/>
                          </a:solidFill>
                          <a:effectLst/>
                          <a:latin typeface="+mn-lt"/>
                          <a:cs typeface="Heebo" panose="00000500000000000000" pitchFamily="2" charset="-79"/>
                        </a:rPr>
                        <a:t> </a:t>
                      </a:r>
                    </a:p>
                  </a:txBody>
                  <a:tcPr marL="72000" marR="72000" marT="36000" marB="36000" anchor="ctr">
                    <a:lnL>
                      <a:noFill/>
                    </a:lnL>
                    <a:lnR>
                      <a:noFill/>
                    </a:lnR>
                    <a:lnT w="6350" cap="flat" cmpd="sng" algn="ctr">
                      <a:no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l" rtl="1" fontAlgn="ctr"/>
                      <a:endParaRPr lang="en-US" sz="1200" b="0" i="0" u="none" strike="noStrike" dirty="0">
                        <a:solidFill>
                          <a:srgbClr val="5F5F5F"/>
                        </a:solidFill>
                        <a:effectLst/>
                        <a:latin typeface="+mn-lt"/>
                        <a:cs typeface="Heebo" panose="00000500000000000000" pitchFamily="2" charset="-79"/>
                      </a:endParaRPr>
                    </a:p>
                  </a:txBody>
                  <a:tcPr marL="72000" marR="72000" marT="36000" marB="36000" anchor="ctr">
                    <a:lnL>
                      <a:noFill/>
                    </a:lnL>
                    <a:lnR>
                      <a:noFill/>
                    </a:lnR>
                    <a:lnT w="6350" cap="flat" cmpd="sng" algn="ctr">
                      <a:no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l" rtl="1" fontAlgn="ctr"/>
                      <a:r>
                        <a:rPr lang="en-US" sz="1200" b="0" i="0" u="none" strike="noStrike" dirty="0">
                          <a:solidFill>
                            <a:srgbClr val="5F5F5F"/>
                          </a:solidFill>
                          <a:effectLst/>
                          <a:latin typeface="+mn-lt"/>
                          <a:cs typeface="Heebo" panose="00000500000000000000" pitchFamily="2" charset="-79"/>
                        </a:rPr>
                        <a:t> </a:t>
                      </a:r>
                    </a:p>
                  </a:txBody>
                  <a:tcPr marL="72000" marR="72000" marT="36000" marB="36000" anchor="ctr">
                    <a:lnL>
                      <a:noFill/>
                    </a:lnL>
                    <a:lnR>
                      <a:noFill/>
                    </a:lnR>
                    <a:lnT w="6350" cap="flat" cmpd="sng" algn="ctr">
                      <a:no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2507346268"/>
                  </a:ext>
                </a:extLst>
              </a:tr>
              <a:tr h="360000">
                <a:tc>
                  <a:txBody>
                    <a:bodyPr/>
                    <a:lstStyle/>
                    <a:p>
                      <a:pPr algn="l" rtl="0" fontAlgn="ctr"/>
                      <a:r>
                        <a:rPr lang="en-US" sz="1300" b="1" i="0" u="none" strike="noStrike" dirty="0">
                          <a:solidFill>
                            <a:srgbClr val="FFFFFF"/>
                          </a:solidFill>
                          <a:effectLst/>
                          <a:latin typeface="+mn-lt"/>
                          <a:cs typeface="Heebo" panose="00000500000000000000" pitchFamily="2" charset="-79"/>
                        </a:rPr>
                        <a:t> </a:t>
                      </a: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1D192D"/>
                    </a:solidFill>
                  </a:tcPr>
                </a:tc>
                <a:tc>
                  <a:txBody>
                    <a:bodyPr/>
                    <a:lstStyle/>
                    <a:p>
                      <a:pPr algn="ctr" rtl="1" fontAlgn="ctr"/>
                      <a:r>
                        <a:rPr lang="en-US" sz="1300" b="1" i="0" u="none" strike="noStrike" dirty="0">
                          <a:solidFill>
                            <a:srgbClr val="FFFFFF"/>
                          </a:solidFill>
                          <a:effectLst/>
                          <a:latin typeface="+mn-lt"/>
                          <a:cs typeface="Heebo" panose="00000500000000000000" pitchFamily="2" charset="-79"/>
                        </a:rPr>
                        <a:t>Israel</a:t>
                      </a:r>
                      <a:endParaRPr lang="he-IL" sz="1300" b="1" i="0" u="none" strike="noStrike" dirty="0">
                        <a:solidFill>
                          <a:srgbClr val="FFFFFF"/>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1D192D"/>
                    </a:solidFill>
                  </a:tcPr>
                </a:tc>
                <a:tc>
                  <a:txBody>
                    <a:bodyPr/>
                    <a:lstStyle/>
                    <a:p>
                      <a:pPr algn="ctr" rtl="1" fontAlgn="ctr"/>
                      <a:r>
                        <a:rPr lang="en-US" sz="1300" b="1" i="0" u="none" strike="noStrike" dirty="0">
                          <a:solidFill>
                            <a:srgbClr val="FFFFFF"/>
                          </a:solidFill>
                          <a:effectLst/>
                          <a:latin typeface="+mn-lt"/>
                          <a:cs typeface="Heebo" panose="00000500000000000000" pitchFamily="2" charset="-79"/>
                        </a:rPr>
                        <a:t>North America</a:t>
                      </a:r>
                      <a:endParaRPr lang="he-IL" sz="1300" b="1" i="0" u="none" strike="noStrike" dirty="0">
                        <a:solidFill>
                          <a:srgbClr val="FFFFFF"/>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1D192D"/>
                    </a:solidFill>
                  </a:tcPr>
                </a:tc>
                <a:tc>
                  <a:txBody>
                    <a:bodyPr/>
                    <a:lstStyle/>
                    <a:p>
                      <a:pPr algn="ctr" rtl="1" fontAlgn="ctr"/>
                      <a:r>
                        <a:rPr lang="en-US" sz="1300" b="1" i="0" u="none" strike="noStrike" dirty="0">
                          <a:solidFill>
                            <a:srgbClr val="FFFFFF"/>
                          </a:solidFill>
                          <a:effectLst/>
                          <a:latin typeface="+mn-lt"/>
                          <a:cs typeface="Heebo" panose="00000500000000000000" pitchFamily="2" charset="-79"/>
                        </a:rPr>
                        <a:t>Brazil</a:t>
                      </a:r>
                      <a:endParaRPr lang="he-IL" sz="1300" b="1" i="0" u="none" strike="noStrike" dirty="0">
                        <a:solidFill>
                          <a:srgbClr val="FFFFFF"/>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1D192D"/>
                    </a:solidFill>
                  </a:tcPr>
                </a:tc>
                <a:tc>
                  <a:txBody>
                    <a:bodyPr/>
                    <a:lstStyle/>
                    <a:p>
                      <a:pPr algn="ctr" rtl="1" fontAlgn="ctr"/>
                      <a:r>
                        <a:rPr lang="en-US" sz="1300" b="1" i="0" u="none" strike="noStrike" dirty="0">
                          <a:solidFill>
                            <a:srgbClr val="FFFFFF"/>
                          </a:solidFill>
                          <a:effectLst/>
                          <a:latin typeface="+mn-lt"/>
                          <a:cs typeface="Heebo" panose="00000500000000000000" pitchFamily="2" charset="-79"/>
                        </a:rPr>
                        <a:t>Central Europe</a:t>
                      </a:r>
                      <a:endParaRPr lang="he-IL" sz="1300" b="1" i="0" u="none" strike="noStrike" dirty="0">
                        <a:solidFill>
                          <a:srgbClr val="FFFFFF"/>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1D192D"/>
                    </a:solidFill>
                  </a:tcPr>
                </a:tc>
                <a:tc>
                  <a:txBody>
                    <a:bodyPr/>
                    <a:lstStyle/>
                    <a:p>
                      <a:pPr algn="ctr" rtl="1" fontAlgn="ctr"/>
                      <a:r>
                        <a:rPr lang="en-US" sz="1300" b="1" i="0" u="none" strike="noStrike" dirty="0">
                          <a:solidFill>
                            <a:srgbClr val="FFFFFF"/>
                          </a:solidFill>
                          <a:effectLst/>
                          <a:latin typeface="+mn-lt"/>
                          <a:cs typeface="Heebo" panose="00000500000000000000" pitchFamily="2" charset="-79"/>
                        </a:rPr>
                        <a:t>Total</a:t>
                      </a:r>
                      <a:endParaRPr lang="he-IL" sz="1300" b="1" i="0" u="none" strike="noStrike" dirty="0">
                        <a:solidFill>
                          <a:srgbClr val="FFFFFF"/>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solidFill>
                      <a:srgbClr val="1D192D"/>
                    </a:solidFill>
                  </a:tcPr>
                </a:tc>
                <a:extLst>
                  <a:ext uri="{0D108BD9-81ED-4DB2-BD59-A6C34878D82A}">
                    <a16:rowId xmlns:a16="http://schemas.microsoft.com/office/drawing/2014/main" val="3797630196"/>
                  </a:ext>
                </a:extLst>
              </a:tr>
              <a:tr h="515964">
                <a:tc>
                  <a:txBody>
                    <a:bodyPr/>
                    <a:lstStyle/>
                    <a:p>
                      <a:pPr algn="l" rtl="0" fontAlgn="ctr"/>
                      <a:r>
                        <a:rPr lang="en-US" sz="1100" b="1" i="0" u="none" strike="noStrike" dirty="0">
                          <a:solidFill>
                            <a:srgbClr val="002060"/>
                          </a:solidFill>
                          <a:effectLst/>
                          <a:latin typeface="+mn-lt"/>
                          <a:cs typeface="Heebo" panose="00000500000000000000" pitchFamily="2" charset="-79"/>
                        </a:rPr>
                        <a:t>GLA (‘000 SQM)</a:t>
                      </a:r>
                      <a:endParaRPr lang="he-IL" sz="1100" b="1" i="0" u="none" strike="noStrike" dirty="0">
                        <a:solidFill>
                          <a:srgbClr val="002060"/>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161</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118</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176</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403</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858</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1956984465"/>
                  </a:ext>
                </a:extLst>
              </a:tr>
              <a:tr h="740091">
                <a:tc>
                  <a:txBody>
                    <a:bodyPr/>
                    <a:lstStyle/>
                    <a:p>
                      <a:pPr algn="l" rtl="0" fontAlgn="ctr"/>
                      <a:r>
                        <a:rPr lang="en-US" sz="1100" b="1" i="0" u="none" strike="noStrike" dirty="0">
                          <a:solidFill>
                            <a:srgbClr val="002060"/>
                          </a:solidFill>
                          <a:effectLst/>
                          <a:latin typeface="+mn-lt"/>
                          <a:cs typeface="Heebo" panose="00000500000000000000" pitchFamily="2" charset="-79"/>
                        </a:rPr>
                        <a:t># of Income Producing Assets</a:t>
                      </a:r>
                      <a:r>
                        <a:rPr lang="he-IL" sz="1100" b="1" i="0" u="none" strike="noStrike" baseline="30000" dirty="0">
                          <a:solidFill>
                            <a:srgbClr val="002060"/>
                          </a:solidFill>
                          <a:effectLst/>
                          <a:latin typeface="Heebo" panose="00000500000000000000" pitchFamily="2" charset="-79"/>
                          <a:cs typeface="Heebo" panose="00000500000000000000" pitchFamily="2" charset="-79"/>
                        </a:rPr>
                        <a:t>1</a:t>
                      </a:r>
                      <a:endParaRPr lang="he-IL" sz="1100" b="1" i="0" u="none" strike="noStrike" baseline="30000" dirty="0">
                        <a:solidFill>
                          <a:srgbClr val="002060"/>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13</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19</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7</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14</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53</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552389681"/>
                  </a:ext>
                </a:extLst>
              </a:tr>
              <a:tr h="501856">
                <a:tc>
                  <a:txBody>
                    <a:bodyPr/>
                    <a:lstStyle/>
                    <a:p>
                      <a:pPr algn="l" rtl="0" fontAlgn="ctr"/>
                      <a:r>
                        <a:rPr lang="en-US" sz="1100" b="1" i="0" u="none" strike="noStrike" dirty="0">
                          <a:solidFill>
                            <a:srgbClr val="002060"/>
                          </a:solidFill>
                          <a:effectLst/>
                          <a:latin typeface="+mn-lt"/>
                          <a:cs typeface="Heebo" panose="00000500000000000000" pitchFamily="2" charset="-79"/>
                        </a:rPr>
                        <a:t>Occupancy Rate</a:t>
                      </a:r>
                      <a:endParaRPr lang="he-IL" sz="1100" b="1" i="0" u="none" strike="noStrike" dirty="0">
                        <a:solidFill>
                          <a:srgbClr val="002060"/>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97.9%</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91.7%</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94.3%</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93.8%</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94.4%</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227839760"/>
                  </a:ext>
                </a:extLst>
              </a:tr>
              <a:tr h="533947">
                <a:tc>
                  <a:txBody>
                    <a:bodyPr/>
                    <a:lstStyle/>
                    <a:p>
                      <a:pPr algn="l" rtl="0" fontAlgn="ctr"/>
                      <a:r>
                        <a:rPr lang="en-US" sz="1100" b="1" i="0" u="none" strike="noStrike" dirty="0">
                          <a:solidFill>
                            <a:srgbClr val="002060"/>
                          </a:solidFill>
                          <a:effectLst/>
                          <a:latin typeface="+mn-lt"/>
                          <a:cs typeface="Heebo" panose="00000500000000000000" pitchFamily="2" charset="-79"/>
                        </a:rPr>
                        <a:t>Investment Property </a:t>
                      </a:r>
                    </a:p>
                    <a:p>
                      <a:pPr algn="l" rtl="0" fontAlgn="ctr"/>
                      <a:r>
                        <a:rPr lang="en-US" sz="1100" b="1" i="0" u="none" strike="noStrike" dirty="0">
                          <a:solidFill>
                            <a:srgbClr val="002060"/>
                          </a:solidFill>
                          <a:effectLst/>
                          <a:latin typeface="+mn-lt"/>
                          <a:cs typeface="Heebo" panose="00000500000000000000" pitchFamily="2" charset="-79"/>
                        </a:rPr>
                        <a:t>(NIS Million)</a:t>
                      </a:r>
                      <a:r>
                        <a:rPr lang="en-US" sz="1100" b="1" i="0" u="none" strike="noStrike" baseline="30000" dirty="0">
                          <a:solidFill>
                            <a:srgbClr val="002060"/>
                          </a:solidFill>
                          <a:effectLst/>
                          <a:latin typeface="+mn-lt"/>
                          <a:cs typeface="Heebo" panose="00000500000000000000" pitchFamily="2" charset="-79"/>
                        </a:rPr>
                        <a:t> 1</a:t>
                      </a:r>
                      <a:endParaRPr lang="he-IL" sz="1100" b="1" i="0" u="none" strike="noStrike" dirty="0">
                        <a:solidFill>
                          <a:srgbClr val="002060"/>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1" i="0" u="none" strike="noStrike" dirty="0">
                          <a:solidFill>
                            <a:srgbClr val="002060"/>
                          </a:solidFill>
                          <a:effectLst/>
                          <a:latin typeface="Heebo" pitchFamily="2" charset="-79"/>
                          <a:cs typeface="Heebo" pitchFamily="2" charset="-79"/>
                        </a:rPr>
                        <a:t>3,606</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1" i="0" u="none" strike="noStrike" dirty="0">
                          <a:solidFill>
                            <a:srgbClr val="002060"/>
                          </a:solidFill>
                          <a:effectLst/>
                          <a:latin typeface="Heebo" pitchFamily="2" charset="-79"/>
                          <a:cs typeface="Heebo" pitchFamily="2" charset="-79"/>
                        </a:rPr>
                        <a:t>2,428</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1" i="0" u="none" strike="noStrike" dirty="0">
                          <a:solidFill>
                            <a:srgbClr val="002060"/>
                          </a:solidFill>
                          <a:effectLst/>
                          <a:latin typeface="Heebo" pitchFamily="2" charset="-79"/>
                          <a:cs typeface="Heebo" pitchFamily="2" charset="-79"/>
                        </a:rPr>
                        <a:t>2,813</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1" i="0" u="none" strike="noStrike" dirty="0">
                          <a:solidFill>
                            <a:srgbClr val="002060"/>
                          </a:solidFill>
                          <a:effectLst/>
                          <a:latin typeface="Heebo" pitchFamily="2" charset="-79"/>
                          <a:cs typeface="Heebo" pitchFamily="2" charset="-79"/>
                        </a:rPr>
                        <a:t>7,904</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1" i="0" u="none" strike="noStrike" dirty="0">
                          <a:solidFill>
                            <a:srgbClr val="002060"/>
                          </a:solidFill>
                          <a:effectLst/>
                          <a:latin typeface="Heebo" pitchFamily="2" charset="-79"/>
                          <a:cs typeface="Heebo" pitchFamily="2" charset="-79"/>
                        </a:rPr>
                        <a:t>16,751</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4134595230"/>
                  </a:ext>
                </a:extLst>
              </a:tr>
              <a:tr h="633633">
                <a:tc>
                  <a:txBody>
                    <a:bodyPr/>
                    <a:lstStyle/>
                    <a:p>
                      <a:pPr algn="l" rtl="0" fontAlgn="ctr"/>
                      <a:r>
                        <a:rPr lang="en-US" sz="1100" b="1" i="0" u="none" strike="noStrike" dirty="0">
                          <a:solidFill>
                            <a:srgbClr val="002060"/>
                          </a:solidFill>
                          <a:effectLst/>
                          <a:latin typeface="+mn-lt"/>
                          <a:cs typeface="Heebo" panose="00000500000000000000" pitchFamily="2" charset="-79"/>
                        </a:rPr>
                        <a:t>Investment Property Under</a:t>
                      </a:r>
                    </a:p>
                    <a:p>
                      <a:pPr algn="l" rtl="0" fontAlgn="ctr"/>
                      <a:r>
                        <a:rPr lang="en-US" sz="1100" b="1" i="0" u="none" strike="noStrike" dirty="0">
                          <a:solidFill>
                            <a:srgbClr val="002060"/>
                          </a:solidFill>
                          <a:effectLst/>
                          <a:latin typeface="+mn-lt"/>
                          <a:cs typeface="Heebo" panose="00000500000000000000" pitchFamily="2" charset="-79"/>
                        </a:rPr>
                        <a:t>Development and Land </a:t>
                      </a:r>
                    </a:p>
                    <a:p>
                      <a:pPr marL="0" marR="0" lvl="0" indent="0" algn="l" defTabSz="914400" rtl="0" eaLnBrk="1" fontAlgn="ctr" latinLnBrk="0" hangingPunct="1">
                        <a:lnSpc>
                          <a:spcPct val="100000"/>
                        </a:lnSpc>
                        <a:spcBef>
                          <a:spcPts val="0"/>
                        </a:spcBef>
                        <a:spcAft>
                          <a:spcPts val="0"/>
                        </a:spcAft>
                        <a:buClrTx/>
                        <a:buSzTx/>
                        <a:buFontTx/>
                        <a:buNone/>
                        <a:tabLst/>
                        <a:defRPr/>
                      </a:pPr>
                      <a:r>
                        <a:rPr lang="en-US" sz="1100" b="1" i="0" u="none" strike="noStrike" dirty="0">
                          <a:solidFill>
                            <a:srgbClr val="002060"/>
                          </a:solidFill>
                          <a:effectLst/>
                          <a:latin typeface="+mn-lt"/>
                          <a:cs typeface="Heebo" panose="00000500000000000000" pitchFamily="2" charset="-79"/>
                        </a:rPr>
                        <a:t>(NIS Million)</a:t>
                      </a:r>
                      <a:r>
                        <a:rPr lang="en-US" sz="1100" b="1" i="0" u="none" strike="noStrike" baseline="30000" dirty="0">
                          <a:solidFill>
                            <a:srgbClr val="002060"/>
                          </a:solidFill>
                          <a:effectLst/>
                          <a:latin typeface="+mn-lt"/>
                          <a:cs typeface="Heebo" panose="00000500000000000000" pitchFamily="2" charset="-79"/>
                        </a:rPr>
                        <a:t> 1</a:t>
                      </a:r>
                      <a:endParaRPr lang="he-IL" sz="1100" b="1" i="0" u="none" strike="noStrike" dirty="0">
                        <a:solidFill>
                          <a:srgbClr val="002060"/>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1,226</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1,480</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70</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1,069</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IL" sz="1300" b="0" i="0" u="none" strike="noStrike" dirty="0">
                          <a:solidFill>
                            <a:srgbClr val="002060"/>
                          </a:solidFill>
                          <a:effectLst/>
                          <a:latin typeface="Heebo" pitchFamily="2" charset="-79"/>
                          <a:cs typeface="Heebo" pitchFamily="2" charset="-79"/>
                        </a:rPr>
                        <a:t>3,845</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3787918708"/>
                  </a:ext>
                </a:extLst>
              </a:tr>
              <a:tr h="782224">
                <a:tc>
                  <a:txBody>
                    <a:bodyPr/>
                    <a:lstStyle/>
                    <a:p>
                      <a:pPr algn="l" rtl="0" fontAlgn="ctr"/>
                      <a:r>
                        <a:rPr lang="en-US" sz="1100" b="1" i="0" u="none" strike="noStrike" dirty="0">
                          <a:solidFill>
                            <a:srgbClr val="002060"/>
                          </a:solidFill>
                          <a:effectLst/>
                          <a:latin typeface="+mn-lt"/>
                          <a:cs typeface="Heebo" panose="00000500000000000000" pitchFamily="2" charset="-79"/>
                        </a:rPr>
                        <a:t>Uses</a:t>
                      </a:r>
                      <a:endParaRPr lang="he-IL" sz="1100" b="1" i="0" u="none" strike="noStrike" dirty="0">
                        <a:solidFill>
                          <a:srgbClr val="002060"/>
                        </a:solidFill>
                        <a:effectLst/>
                        <a:latin typeface="+mn-lt"/>
                        <a:cs typeface="Heebo" panose="00000500000000000000" pitchFamily="2" charset="-79"/>
                      </a:endParaRPr>
                    </a:p>
                  </a:txBody>
                  <a:tcPr marL="106931" marR="106931"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US" sz="1100" b="0" i="0" u="none" strike="noStrike" dirty="0">
                          <a:solidFill>
                            <a:srgbClr val="002060"/>
                          </a:solidFill>
                          <a:effectLst/>
                          <a:latin typeface="+mn-lt"/>
                          <a:cs typeface="Heebo" panose="00000500000000000000" pitchFamily="2" charset="-79"/>
                        </a:rPr>
                        <a:t>Commercial, Office, Residential and Services</a:t>
                      </a:r>
                      <a:endParaRPr lang="he-IL" sz="1100" b="0" i="0" u="none" strike="noStrike" dirty="0">
                        <a:solidFill>
                          <a:srgbClr val="002060"/>
                        </a:solidFill>
                        <a:effectLst/>
                        <a:latin typeface="+mn-lt"/>
                        <a:cs typeface="Heebo" panose="00000500000000000000" pitchFamily="2" charset="-79"/>
                      </a:endParaRPr>
                    </a:p>
                  </a:txBody>
                  <a:tcPr marL="106931" marR="106931"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US" sz="1100" b="0" i="0" u="none" strike="noStrike" kern="1200" dirty="0">
                          <a:solidFill>
                            <a:srgbClr val="002060"/>
                          </a:solidFill>
                          <a:effectLst/>
                          <a:latin typeface="+mn-lt"/>
                          <a:ea typeface="+mn-ea"/>
                          <a:cs typeface="Heebo" panose="00000500000000000000" pitchFamily="2" charset="-79"/>
                        </a:rPr>
                        <a:t>Commercial, Office, Residential and Services</a:t>
                      </a:r>
                    </a:p>
                  </a:txBody>
                  <a:tcPr marL="9525" marR="9525" marT="9525" marB="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en-US" sz="1100" b="0" i="0" u="none" strike="noStrike" dirty="0">
                          <a:solidFill>
                            <a:srgbClr val="002060"/>
                          </a:solidFill>
                          <a:effectLst/>
                          <a:latin typeface="+mn-lt"/>
                          <a:cs typeface="Heebo" panose="00000500000000000000" pitchFamily="2" charset="-79"/>
                        </a:rPr>
                        <a:t>Commercial, Office &amp; Services</a:t>
                      </a:r>
                      <a:endParaRPr lang="he-IL" sz="1100" b="0" i="0" u="none" strike="noStrike" dirty="0">
                        <a:solidFill>
                          <a:srgbClr val="002060"/>
                        </a:solidFill>
                        <a:effectLst/>
                        <a:latin typeface="+mn-lt"/>
                        <a:cs typeface="Heebo" panose="00000500000000000000" pitchFamily="2" charset="-79"/>
                      </a:endParaRPr>
                    </a:p>
                  </a:txBody>
                  <a:tcPr marL="106931" marR="106931"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marL="0" marR="0" lvl="0" indent="0" algn="ctr" defTabSz="914400" rtl="1" eaLnBrk="1" fontAlgn="ctr" latinLnBrk="0" hangingPunct="1">
                        <a:lnSpc>
                          <a:spcPct val="100000"/>
                        </a:lnSpc>
                        <a:spcBef>
                          <a:spcPts val="0"/>
                        </a:spcBef>
                        <a:spcAft>
                          <a:spcPts val="0"/>
                        </a:spcAft>
                        <a:buClrTx/>
                        <a:buSzTx/>
                        <a:buFontTx/>
                        <a:buNone/>
                        <a:tabLst/>
                        <a:defRPr/>
                      </a:pPr>
                      <a:r>
                        <a:rPr lang="en-US" sz="1100" b="0" i="0" u="none" strike="noStrike" dirty="0">
                          <a:solidFill>
                            <a:srgbClr val="002060"/>
                          </a:solidFill>
                          <a:effectLst/>
                          <a:latin typeface="+mn-lt"/>
                          <a:cs typeface="Heebo" panose="00000500000000000000" pitchFamily="2" charset="-79"/>
                        </a:rPr>
                        <a:t>Commercial, Office, Residential and Services</a:t>
                      </a:r>
                      <a:endParaRPr lang="he-IL" sz="1100" b="0" i="0" u="none" strike="noStrike" dirty="0">
                        <a:solidFill>
                          <a:srgbClr val="002060"/>
                        </a:solidFill>
                        <a:effectLst/>
                        <a:latin typeface="+mn-lt"/>
                        <a:cs typeface="Heebo" panose="00000500000000000000" pitchFamily="2" charset="-79"/>
                      </a:endParaRPr>
                    </a:p>
                  </a:txBody>
                  <a:tcPr marL="106931" marR="106931"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tc>
                  <a:txBody>
                    <a:bodyPr/>
                    <a:lstStyle/>
                    <a:p>
                      <a:pPr algn="ctr" rtl="1" fontAlgn="ctr"/>
                      <a:r>
                        <a:rPr lang="he-IL" sz="1100" b="1" i="0" u="none" strike="noStrike" dirty="0">
                          <a:solidFill>
                            <a:srgbClr val="002060"/>
                          </a:solidFill>
                          <a:effectLst/>
                          <a:latin typeface="+mn-lt"/>
                          <a:cs typeface="Heebo" panose="00000500000000000000" pitchFamily="2" charset="-79"/>
                        </a:rPr>
                        <a:t>-</a:t>
                      </a:r>
                      <a:endParaRPr lang="en-US" sz="1100" b="1" i="0" u="none" strike="noStrike" dirty="0">
                        <a:solidFill>
                          <a:srgbClr val="002060"/>
                        </a:solidFill>
                        <a:effectLst/>
                        <a:latin typeface="+mn-lt"/>
                        <a:cs typeface="Heebo" panose="00000500000000000000" pitchFamily="2" charset="-79"/>
                      </a:endParaRPr>
                    </a:p>
                  </a:txBody>
                  <a:tcPr marL="72000" marR="72000" marT="36000" marB="36000" anchor="ctr">
                    <a:lnL>
                      <a:noFill/>
                    </a:lnL>
                    <a:lnR>
                      <a:noFill/>
                    </a:lnR>
                    <a:lnT w="12700" cap="flat" cmpd="sng" algn="ctr">
                      <a:solidFill>
                        <a:srgbClr val="9F9F9F"/>
                      </a:solidFill>
                      <a:prstDash val="solid"/>
                      <a:round/>
                      <a:headEnd type="none" w="med" len="med"/>
                      <a:tailEnd type="none" w="med" len="med"/>
                    </a:lnT>
                    <a:lnB w="12700" cap="flat" cmpd="sng" algn="ctr">
                      <a:solidFill>
                        <a:srgbClr val="9F9F9F"/>
                      </a:solidFill>
                      <a:prstDash val="solid"/>
                      <a:round/>
                      <a:headEnd type="none" w="med" len="med"/>
                      <a:tailEnd type="none" w="med" len="med"/>
                    </a:lnB>
                  </a:tcPr>
                </a:tc>
                <a:extLst>
                  <a:ext uri="{0D108BD9-81ED-4DB2-BD59-A6C34878D82A}">
                    <a16:rowId xmlns:a16="http://schemas.microsoft.com/office/drawing/2014/main" val="3124340845"/>
                  </a:ext>
                </a:extLst>
              </a:tr>
            </a:tbl>
          </a:graphicData>
        </a:graphic>
      </p:graphicFrame>
      <p:grpSp>
        <p:nvGrpSpPr>
          <p:cNvPr id="19" name="Group 17">
            <a:extLst>
              <a:ext uri="{FF2B5EF4-FFF2-40B4-BE49-F238E27FC236}">
                <a16:creationId xmlns:a16="http://schemas.microsoft.com/office/drawing/2014/main" id="{D42CB167-5D21-4914-92CB-A40CBE9676DD}"/>
              </a:ext>
            </a:extLst>
          </p:cNvPr>
          <p:cNvGrpSpPr/>
          <p:nvPr/>
        </p:nvGrpSpPr>
        <p:grpSpPr>
          <a:xfrm>
            <a:off x="153854" y="6339871"/>
            <a:ext cx="8084135" cy="233397"/>
            <a:chOff x="3806487" y="6378359"/>
            <a:chExt cx="7260390" cy="233397"/>
          </a:xfrm>
        </p:grpSpPr>
        <p:sp>
          <p:nvSpPr>
            <p:cNvPr id="20" name="תיבת טקסט 109">
              <a:extLst>
                <a:ext uri="{FF2B5EF4-FFF2-40B4-BE49-F238E27FC236}">
                  <a16:creationId xmlns:a16="http://schemas.microsoft.com/office/drawing/2014/main" id="{458C3774-5AC3-473A-BC7E-9AC2EF722A92}"/>
                </a:ext>
              </a:extLst>
            </p:cNvPr>
            <p:cNvSpPr txBox="1"/>
            <p:nvPr/>
          </p:nvSpPr>
          <p:spPr>
            <a:xfrm>
              <a:off x="3806487" y="6378359"/>
              <a:ext cx="6277141" cy="233397"/>
            </a:xfrm>
            <a:prstGeom prst="rect">
              <a:avLst/>
            </a:prstGeom>
            <a:noFill/>
          </p:spPr>
          <p:txBody>
            <a:bodyPr wrap="square">
              <a:spAutoFit/>
            </a:bodyPr>
            <a:lstStyle/>
            <a:p>
              <a:pPr marL="228600" indent="-228600" algn="l" defTabSz="914377" rtl="0">
                <a:lnSpc>
                  <a:spcPts val="1100"/>
                </a:lnSpc>
                <a:buAutoNum type="arabicParenBoth"/>
                <a:defRPr/>
              </a:pPr>
              <a:r>
                <a:rPr lang="en-US" sz="800" dirty="0">
                  <a:latin typeface="Heebo" panose="00000500000000000000" pitchFamily="2" charset="-79"/>
                  <a:cs typeface="Heebo" panose="00000500000000000000" pitchFamily="2" charset="-79"/>
                </a:rPr>
                <a:t>Including assets in shared control. </a:t>
              </a:r>
            </a:p>
          </p:txBody>
        </p:sp>
        <p:cxnSp>
          <p:nvCxnSpPr>
            <p:cNvPr id="21" name="Straight Connector 19">
              <a:extLst>
                <a:ext uri="{FF2B5EF4-FFF2-40B4-BE49-F238E27FC236}">
                  <a16:creationId xmlns:a16="http://schemas.microsoft.com/office/drawing/2014/main" id="{B630CE60-F738-4A98-A44F-4BC637EF0469}"/>
                </a:ext>
              </a:extLst>
            </p:cNvPr>
            <p:cNvCxnSpPr>
              <a:cxnSpLocks/>
            </p:cNvCxnSpPr>
            <p:nvPr/>
          </p:nvCxnSpPr>
          <p:spPr>
            <a:xfrm flipH="1">
              <a:off x="3882017" y="6382931"/>
              <a:ext cx="71848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6" name="Picture Placeholder 35" descr="A high angle view of a shopping mall&#10;&#10;Description automatically generated with medium confidence">
            <a:extLst>
              <a:ext uri="{FF2B5EF4-FFF2-40B4-BE49-F238E27FC236}">
                <a16:creationId xmlns:a16="http://schemas.microsoft.com/office/drawing/2014/main" id="{AAA3A6B6-C0CE-4ED5-B3A0-B66C9960E04F}"/>
              </a:ext>
            </a:extLst>
          </p:cNvPr>
          <p:cNvPicPr>
            <a:picLocks noChangeAspect="1"/>
          </p:cNvPicPr>
          <p:nvPr/>
        </p:nvPicPr>
        <p:blipFill rotWithShape="1">
          <a:blip r:embed="rId3">
            <a:extLst>
              <a:ext uri="{28A0092B-C50C-407E-A947-70E740481C1C}">
                <a14:useLocalDpi xmlns:a14="http://schemas.microsoft.com/office/drawing/2010/main" val="0"/>
              </a:ext>
            </a:extLst>
          </a:blip>
          <a:srcRect l="53315" r="11067"/>
          <a:stretch/>
        </p:blipFill>
        <p:spPr>
          <a:xfrm>
            <a:off x="8527080" y="0"/>
            <a:ext cx="3664920" cy="6858000"/>
          </a:xfrm>
          <a:prstGeom prst="rect">
            <a:avLst/>
          </a:prstGeom>
        </p:spPr>
      </p:pic>
      <p:sp>
        <p:nvSpPr>
          <p:cNvPr id="37" name="TextBox 11">
            <a:extLst>
              <a:ext uri="{FF2B5EF4-FFF2-40B4-BE49-F238E27FC236}">
                <a16:creationId xmlns:a16="http://schemas.microsoft.com/office/drawing/2014/main" id="{D5560FEF-A8FD-4AA5-8179-436A0C971F9B}"/>
              </a:ext>
            </a:extLst>
          </p:cNvPr>
          <p:cNvSpPr txBox="1"/>
          <p:nvPr/>
        </p:nvSpPr>
        <p:spPr>
          <a:xfrm>
            <a:off x="10482601" y="6376715"/>
            <a:ext cx="1680180" cy="330472"/>
          </a:xfrm>
          <a:prstGeom prst="rect">
            <a:avLst/>
          </a:prstGeom>
          <a:solidFill>
            <a:schemeClr val="bg1"/>
          </a:solidFill>
        </p:spPr>
        <p:txBody>
          <a:bodyPr wrap="square" lIns="121907" tIns="60953" rIns="121907" bIns="60953" rtlCol="1" anchor="ctr">
            <a:noAutofit/>
          </a:bodyPr>
          <a:lstStyle/>
          <a:p>
            <a:pPr algn="l"/>
            <a:r>
              <a:rPr lang="en-US" sz="1000" cap="small" dirty="0">
                <a:latin typeface="Heebo" panose="00000500000000000000" pitchFamily="2" charset="-79"/>
                <a:cs typeface="Heebo" panose="00000500000000000000" pitchFamily="2" charset="-79"/>
              </a:rPr>
              <a:t>Promenada | Warsaw</a:t>
            </a:r>
            <a:endParaRPr lang="he-IL" sz="1000" cap="small" dirty="0">
              <a:latin typeface="Heebo" panose="00000500000000000000" pitchFamily="2" charset="-79"/>
              <a:cs typeface="Heebo" panose="00000500000000000000" pitchFamily="2" charset="-79"/>
            </a:endParaRPr>
          </a:p>
        </p:txBody>
      </p:sp>
      <p:grpSp>
        <p:nvGrpSpPr>
          <p:cNvPr id="32" name="Group 31">
            <a:extLst>
              <a:ext uri="{FF2B5EF4-FFF2-40B4-BE49-F238E27FC236}">
                <a16:creationId xmlns:a16="http://schemas.microsoft.com/office/drawing/2014/main" id="{6F7B1B7F-EF73-6AB2-C163-4C6EBBA57964}"/>
              </a:ext>
            </a:extLst>
          </p:cNvPr>
          <p:cNvGrpSpPr/>
          <p:nvPr/>
        </p:nvGrpSpPr>
        <p:grpSpPr>
          <a:xfrm>
            <a:off x="2705024" y="1039574"/>
            <a:ext cx="4581441" cy="365659"/>
            <a:chOff x="4931209" y="1126190"/>
            <a:chExt cx="4581441" cy="365659"/>
          </a:xfrm>
        </p:grpSpPr>
        <p:pic>
          <p:nvPicPr>
            <p:cNvPr id="34" name="Picture 33" descr="Background pattern&#10;&#10;Description automatically generated with medium confidence">
              <a:extLst>
                <a:ext uri="{FF2B5EF4-FFF2-40B4-BE49-F238E27FC236}">
                  <a16:creationId xmlns:a16="http://schemas.microsoft.com/office/drawing/2014/main" id="{3412B06B-3383-3D01-1CB4-C630FE4165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5" t="24444" r="1666" b="24445"/>
            <a:stretch/>
          </p:blipFill>
          <p:spPr>
            <a:xfrm>
              <a:off x="6477658" y="1126191"/>
              <a:ext cx="542465" cy="330990"/>
            </a:xfrm>
            <a:prstGeom prst="rect">
              <a:avLst/>
            </a:prstGeom>
          </p:spPr>
        </p:pic>
        <p:pic>
          <p:nvPicPr>
            <p:cNvPr id="41" name="Picture 40" descr="A picture containing text, businesscard, vector graphics&#10;&#10;Description automatically generated">
              <a:extLst>
                <a:ext uri="{FF2B5EF4-FFF2-40B4-BE49-F238E27FC236}">
                  <a16:creationId xmlns:a16="http://schemas.microsoft.com/office/drawing/2014/main" id="{51C4AE85-5B00-1D65-C94D-EA1C0F6857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889" b="32667"/>
            <a:stretch/>
          </p:blipFill>
          <p:spPr>
            <a:xfrm>
              <a:off x="7413471" y="1144573"/>
              <a:ext cx="542465" cy="306191"/>
            </a:xfrm>
            <a:prstGeom prst="rect">
              <a:avLst/>
            </a:prstGeom>
          </p:spPr>
        </p:pic>
        <p:pic>
          <p:nvPicPr>
            <p:cNvPr id="43" name="Picture 42" descr="Logo, company name&#10;&#10;Description automatically generated">
              <a:extLst>
                <a:ext uri="{FF2B5EF4-FFF2-40B4-BE49-F238E27FC236}">
                  <a16:creationId xmlns:a16="http://schemas.microsoft.com/office/drawing/2014/main" id="{0C3117A1-C6A4-EB32-BEA4-8AB930AC37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523" b="-1"/>
            <a:stretch/>
          </p:blipFill>
          <p:spPr>
            <a:xfrm>
              <a:off x="4931209" y="1141594"/>
              <a:ext cx="504365" cy="350255"/>
            </a:xfrm>
            <a:prstGeom prst="rect">
              <a:avLst/>
            </a:prstGeom>
          </p:spPr>
        </p:pic>
        <p:pic>
          <p:nvPicPr>
            <p:cNvPr id="44" name="Picture 43" descr="A red and white flag&#10;&#10;Description automatically generated with medium confidence">
              <a:extLst>
                <a:ext uri="{FF2B5EF4-FFF2-40B4-BE49-F238E27FC236}">
                  <a16:creationId xmlns:a16="http://schemas.microsoft.com/office/drawing/2014/main" id="{75A8C1C3-2733-E60F-859A-FB6E96B8D1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979" y="1126190"/>
              <a:ext cx="558764" cy="329527"/>
            </a:xfrm>
            <a:prstGeom prst="rect">
              <a:avLst/>
            </a:prstGeom>
          </p:spPr>
        </p:pic>
        <p:pic>
          <p:nvPicPr>
            <p:cNvPr id="45" name="Picture 44">
              <a:extLst>
                <a:ext uri="{FF2B5EF4-FFF2-40B4-BE49-F238E27FC236}">
                  <a16:creationId xmlns:a16="http://schemas.microsoft.com/office/drawing/2014/main" id="{C0274CD5-1797-306F-EEFB-1F5C129A6D6D}"/>
                </a:ext>
              </a:extLst>
            </p:cNvPr>
            <p:cNvPicPr>
              <a:picLocks noChangeAspect="1"/>
            </p:cNvPicPr>
            <p:nvPr/>
          </p:nvPicPr>
          <p:blipFill>
            <a:blip r:embed="rId8"/>
            <a:stretch>
              <a:fillRect/>
            </a:stretch>
          </p:blipFill>
          <p:spPr>
            <a:xfrm>
              <a:off x="8975671" y="1160000"/>
              <a:ext cx="536979" cy="298038"/>
            </a:xfrm>
            <a:prstGeom prst="rect">
              <a:avLst/>
            </a:prstGeom>
            <a:ln w="3175">
              <a:solidFill>
                <a:schemeClr val="tx2"/>
              </a:solidFill>
            </a:ln>
          </p:spPr>
        </p:pic>
        <p:pic>
          <p:nvPicPr>
            <p:cNvPr id="46" name="Picture 45">
              <a:extLst>
                <a:ext uri="{FF2B5EF4-FFF2-40B4-BE49-F238E27FC236}">
                  <a16:creationId xmlns:a16="http://schemas.microsoft.com/office/drawing/2014/main" id="{0958BF75-6920-A66E-B8E4-C09D231179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46030" y="1158818"/>
              <a:ext cx="492196" cy="300403"/>
            </a:xfrm>
            <a:prstGeom prst="rect">
              <a:avLst/>
            </a:prstGeom>
            <a:ln w="3175">
              <a:solidFill>
                <a:schemeClr val="tx2"/>
              </a:solidFill>
            </a:ln>
          </p:spPr>
        </p:pic>
      </p:grpSp>
      <p:sp>
        <p:nvSpPr>
          <p:cNvPr id="48" name="Rectangle: Single Corner Rounded 47">
            <a:extLst>
              <a:ext uri="{FF2B5EF4-FFF2-40B4-BE49-F238E27FC236}">
                <a16:creationId xmlns:a16="http://schemas.microsoft.com/office/drawing/2014/main" id="{CDAAD381-0720-3F0D-B7D7-F799BF0DFA51}"/>
              </a:ext>
            </a:extLst>
          </p:cNvPr>
          <p:cNvSpPr/>
          <p:nvPr/>
        </p:nvSpPr>
        <p:spPr>
          <a:xfrm rot="16200000" flipH="1">
            <a:off x="11857871" y="6373058"/>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9" name="Slide Number Placeholder 5">
            <a:extLst>
              <a:ext uri="{FF2B5EF4-FFF2-40B4-BE49-F238E27FC236}">
                <a16:creationId xmlns:a16="http://schemas.microsoft.com/office/drawing/2014/main" id="{9E3A685E-AFE3-44B5-F433-3BFAD01E39F7}"/>
              </a:ext>
            </a:extLst>
          </p:cNvPr>
          <p:cNvSpPr txBox="1">
            <a:spLocks/>
          </p:cNvSpPr>
          <p:nvPr/>
        </p:nvSpPr>
        <p:spPr>
          <a:xfrm flipH="1">
            <a:off x="11857871" y="6372995"/>
            <a:ext cx="334129" cy="332894"/>
          </a:xfrm>
          <a:prstGeom prst="rect">
            <a:avLst/>
          </a:prstGeom>
        </p:spPr>
        <p:txBody>
          <a:bodyPr vert="horz" lIns="91440" tIns="45720" rIns="91440" bIns="45720" rtlCol="0" anchor="ctr"/>
          <a:lstStyle>
            <a:defPPr>
              <a:defRPr lang="he-IL"/>
            </a:defPPr>
            <a:lvl1pPr marL="0" algn="ctr" defTabSz="914400" rtl="1" eaLnBrk="1" latinLnBrk="0" hangingPunct="1">
              <a:defRPr sz="1000" kern="1200">
                <a:solidFill>
                  <a:schemeClr val="bg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6A08A63A-94C2-43A8-9638-6175F4256C80}" type="slidenum">
              <a:rPr lang="en-IL" smtClean="0"/>
              <a:pPr/>
              <a:t>7</a:t>
            </a:fld>
            <a:endParaRPr lang="en-IL"/>
          </a:p>
        </p:txBody>
      </p:sp>
      <p:sp>
        <p:nvSpPr>
          <p:cNvPr id="23" name="TextBox 34">
            <a:extLst>
              <a:ext uri="{FF2B5EF4-FFF2-40B4-BE49-F238E27FC236}">
                <a16:creationId xmlns:a16="http://schemas.microsoft.com/office/drawing/2014/main" id="{36C280AF-500E-3C72-3E80-7F19E8845D0F}"/>
              </a:ext>
            </a:extLst>
          </p:cNvPr>
          <p:cNvSpPr txBox="1"/>
          <p:nvPr/>
        </p:nvSpPr>
        <p:spPr>
          <a:xfrm>
            <a:off x="9716620" y="217749"/>
            <a:ext cx="2511400" cy="430877"/>
          </a:xfrm>
          <a:prstGeom prst="rect">
            <a:avLst/>
          </a:prstGeom>
          <a:noFill/>
        </p:spPr>
        <p:txBody>
          <a:bodyPr wrap="square" lIns="121905" tIns="60955" rIns="121905" bIns="60955" rtlCol="1">
            <a:spAutoFit/>
          </a:bodyPr>
          <a:lstStyle/>
          <a:p>
            <a:pPr algn="l" defTabSz="1219000" rtl="0"/>
            <a:r>
              <a:rPr lang="en-US" sz="2000" kern="800" spc="0" dirty="0">
                <a:solidFill>
                  <a:schemeClr val="bg1"/>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lang="he-IL" sz="2000" kern="800" spc="0" dirty="0">
              <a:solidFill>
                <a:schemeClr val="bg1"/>
              </a:solidFill>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pic>
        <p:nvPicPr>
          <p:cNvPr id="24" name="Picture 21">
            <a:extLst>
              <a:ext uri="{FF2B5EF4-FFF2-40B4-BE49-F238E27FC236}">
                <a16:creationId xmlns:a16="http://schemas.microsoft.com/office/drawing/2014/main" id="{3F5F6C15-7DA1-62DE-10B3-41FF6028AAC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140485" y="136504"/>
            <a:ext cx="554869" cy="735201"/>
          </a:xfrm>
          <a:prstGeom prst="rect">
            <a:avLst/>
          </a:prstGeom>
        </p:spPr>
      </p:pic>
    </p:spTree>
    <p:extLst>
      <p:ext uri="{BB962C8B-B14F-4D97-AF65-F5344CB8AC3E}">
        <p14:creationId xmlns:p14="http://schemas.microsoft.com/office/powerpoint/2010/main" val="269445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35" descr="A high angle view of a shopping mall&#10;&#10;Description automatically generated with medium confidence">
            <a:extLst>
              <a:ext uri="{FF2B5EF4-FFF2-40B4-BE49-F238E27FC236}">
                <a16:creationId xmlns:a16="http://schemas.microsoft.com/office/drawing/2014/main" id="{41A4AE04-87C1-8C2C-76D9-C1ACAA20193C}"/>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14429" r="48221"/>
          <a:stretch/>
        </p:blipFill>
        <p:spPr>
          <a:xfrm>
            <a:off x="8259185" y="0"/>
            <a:ext cx="3843338" cy="6858000"/>
          </a:xfrm>
          <a:prstGeom prst="rect">
            <a:avLst/>
          </a:prstGeom>
        </p:spPr>
      </p:pic>
      <p:sp>
        <p:nvSpPr>
          <p:cNvPr id="2" name="Title 1">
            <a:extLst>
              <a:ext uri="{FF2B5EF4-FFF2-40B4-BE49-F238E27FC236}">
                <a16:creationId xmlns:a16="http://schemas.microsoft.com/office/drawing/2014/main" id="{7FC55F3F-77A1-4BA2-9D09-A1242A625260}"/>
              </a:ext>
            </a:extLst>
          </p:cNvPr>
          <p:cNvSpPr>
            <a:spLocks noGrp="1"/>
          </p:cNvSpPr>
          <p:nvPr>
            <p:ph type="title"/>
          </p:nvPr>
        </p:nvSpPr>
        <p:spPr>
          <a:xfrm>
            <a:off x="94801" y="156274"/>
            <a:ext cx="6940721" cy="649816"/>
          </a:xfrm>
        </p:spPr>
        <p:txBody>
          <a:bodyPr/>
          <a:lstStyle/>
          <a:p>
            <a:r>
              <a:rPr lang="en-US" dirty="0"/>
              <a:t>Disposition Plan for Non-Core Assets </a:t>
            </a:r>
            <a:r>
              <a:rPr lang="en-US" sz="1400" dirty="0"/>
              <a:t>(Expanded Solo)</a:t>
            </a:r>
            <a:endParaRPr lang="en-IL" dirty="0"/>
          </a:p>
        </p:txBody>
      </p:sp>
      <p:grpSp>
        <p:nvGrpSpPr>
          <p:cNvPr id="69" name="Group 68">
            <a:extLst>
              <a:ext uri="{FF2B5EF4-FFF2-40B4-BE49-F238E27FC236}">
                <a16:creationId xmlns:a16="http://schemas.microsoft.com/office/drawing/2014/main" id="{A9139BEE-3B8F-4603-93EA-F2ED1D9E9435}"/>
              </a:ext>
            </a:extLst>
          </p:cNvPr>
          <p:cNvGrpSpPr/>
          <p:nvPr/>
        </p:nvGrpSpPr>
        <p:grpSpPr>
          <a:xfrm>
            <a:off x="89477" y="6177040"/>
            <a:ext cx="7092099" cy="688729"/>
            <a:chOff x="3686175" y="6400800"/>
            <a:chExt cx="8317567" cy="418346"/>
          </a:xfrm>
        </p:grpSpPr>
        <p:sp>
          <p:nvSpPr>
            <p:cNvPr id="70" name="תיבת טקסט 109">
              <a:extLst>
                <a:ext uri="{FF2B5EF4-FFF2-40B4-BE49-F238E27FC236}">
                  <a16:creationId xmlns:a16="http://schemas.microsoft.com/office/drawing/2014/main" id="{5AE82757-ADFC-4DC8-9EBD-B2757C1254AB}"/>
                </a:ext>
              </a:extLst>
            </p:cNvPr>
            <p:cNvSpPr txBox="1"/>
            <p:nvPr/>
          </p:nvSpPr>
          <p:spPr>
            <a:xfrm>
              <a:off x="3686175" y="6420322"/>
              <a:ext cx="8266550" cy="398824"/>
            </a:xfrm>
            <a:prstGeom prst="rect">
              <a:avLst/>
            </a:prstGeom>
            <a:noFill/>
          </p:spPr>
          <p:txBody>
            <a:bodyPr wrap="square">
              <a:spAutoFit/>
            </a:bodyPr>
            <a:lstStyle/>
            <a:p>
              <a:pPr marL="0" marR="0" lvl="0" indent="0" algn="l" defTabSz="914377" rtl="1" eaLnBrk="1" fontAlgn="auto" latinLnBrk="0" hangingPunct="1">
                <a:lnSpc>
                  <a:spcPts val="11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rPr>
                <a:t>*The data above includes information on an asset realization plan, which is forward-looking information within the meaning of the Securities Law. The aforementioned data are based on the company's estimates as of this date and may change in the future as a result of the realization of various risks as well as a result of macro-economic changes and events, including in the real estate markets. For more details, see slide 2.</a:t>
              </a:r>
              <a:endParaRPr kumimoji="0" lang="he-IL" sz="900" b="0" i="0" u="none" strike="noStrike" kern="1200" cap="none" spc="0" normalizeH="0" baseline="0" noProof="0" dirty="0">
                <a:ln>
                  <a:noFill/>
                </a:ln>
                <a:solidFill>
                  <a:srgbClr val="000032"/>
                </a:solidFill>
                <a:effectLst/>
                <a:uLnTx/>
                <a:uFillTx/>
                <a:latin typeface="Heebo" panose="00000500000000000000" pitchFamily="2" charset="-79"/>
                <a:ea typeface="+mn-ea"/>
                <a:cs typeface="Heebo" panose="00000500000000000000" pitchFamily="2" charset="-79"/>
              </a:endParaRPr>
            </a:p>
          </p:txBody>
        </p:sp>
        <p:cxnSp>
          <p:nvCxnSpPr>
            <p:cNvPr id="71" name="Straight Connector 70">
              <a:extLst>
                <a:ext uri="{FF2B5EF4-FFF2-40B4-BE49-F238E27FC236}">
                  <a16:creationId xmlns:a16="http://schemas.microsoft.com/office/drawing/2014/main" id="{E80C8CC2-2089-441A-B107-E50291D20311}"/>
                </a:ext>
              </a:extLst>
            </p:cNvPr>
            <p:cNvCxnSpPr>
              <a:cxnSpLocks/>
            </p:cNvCxnSpPr>
            <p:nvPr/>
          </p:nvCxnSpPr>
          <p:spPr>
            <a:xfrm flipH="1">
              <a:off x="3686175" y="6400800"/>
              <a:ext cx="831756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מלבן 1">
            <a:extLst>
              <a:ext uri="{FF2B5EF4-FFF2-40B4-BE49-F238E27FC236}">
                <a16:creationId xmlns:a16="http://schemas.microsoft.com/office/drawing/2014/main" id="{DAE17D9C-3BFF-C2AE-4843-52906C9A1A5E}"/>
              </a:ext>
            </a:extLst>
          </p:cNvPr>
          <p:cNvSpPr/>
          <p:nvPr/>
        </p:nvSpPr>
        <p:spPr>
          <a:xfrm>
            <a:off x="179746" y="680960"/>
            <a:ext cx="8203761" cy="369332"/>
          </a:xfrm>
          <a:prstGeom prst="rect">
            <a:avLst/>
          </a:prstGeom>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lang="en-US" spc="-50" dirty="0">
                <a:solidFill>
                  <a:srgbClr val="1877F2"/>
                </a:solidFill>
                <a:latin typeface="Heebo" panose="00000500000000000000" pitchFamily="2" charset="-79"/>
                <a:cs typeface="Heebo" panose="00000500000000000000" pitchFamily="2" charset="-79"/>
              </a:rPr>
              <a:t>Status of Asset Sales Since October 2022 until the date of publication of report</a:t>
            </a:r>
            <a:endParaRPr kumimoji="0" lang="he-IL" b="0" i="0" u="none" strike="noStrike" kern="1200" cap="none" spc="-50" normalizeH="0" baseline="0" noProof="0" dirty="0">
              <a:ln>
                <a:noFill/>
              </a:ln>
              <a:solidFill>
                <a:srgbClr val="1877F2"/>
              </a:solidFill>
              <a:effectLst/>
              <a:uLnTx/>
              <a:uFillTx/>
              <a:latin typeface="Heebo" panose="00000500000000000000" pitchFamily="2" charset="-79"/>
              <a:ea typeface="+mn-ea"/>
              <a:cs typeface="Heebo"/>
            </a:endParaRPr>
          </a:p>
        </p:txBody>
      </p:sp>
      <p:graphicFrame>
        <p:nvGraphicFramePr>
          <p:cNvPr id="5" name="Table 5">
            <a:extLst>
              <a:ext uri="{FF2B5EF4-FFF2-40B4-BE49-F238E27FC236}">
                <a16:creationId xmlns:a16="http://schemas.microsoft.com/office/drawing/2014/main" id="{9EDCABD0-B37F-0360-1CCE-E9D18F3F706E}"/>
              </a:ext>
            </a:extLst>
          </p:cNvPr>
          <p:cNvGraphicFramePr>
            <a:graphicFrameLocks noGrp="1"/>
          </p:cNvGraphicFramePr>
          <p:nvPr>
            <p:extLst>
              <p:ext uri="{D42A27DB-BD31-4B8C-83A1-F6EECF244321}">
                <p14:modId xmlns:p14="http://schemas.microsoft.com/office/powerpoint/2010/main" val="3838123803"/>
              </p:ext>
            </p:extLst>
          </p:nvPr>
        </p:nvGraphicFramePr>
        <p:xfrm>
          <a:off x="223594" y="1230150"/>
          <a:ext cx="7526671" cy="3729332"/>
        </p:xfrm>
        <a:graphic>
          <a:graphicData uri="http://schemas.openxmlformats.org/drawingml/2006/table">
            <a:tbl>
              <a:tblPr rtl="1" firstRow="1" bandRow="1">
                <a:tableStyleId>{5C22544A-7EE6-4342-B048-85BDC9FD1C3A}</a:tableStyleId>
              </a:tblPr>
              <a:tblGrid>
                <a:gridCol w="1625716">
                  <a:extLst>
                    <a:ext uri="{9D8B030D-6E8A-4147-A177-3AD203B41FA5}">
                      <a16:colId xmlns:a16="http://schemas.microsoft.com/office/drawing/2014/main" val="301189000"/>
                    </a:ext>
                  </a:extLst>
                </a:gridCol>
                <a:gridCol w="1625716">
                  <a:extLst>
                    <a:ext uri="{9D8B030D-6E8A-4147-A177-3AD203B41FA5}">
                      <a16:colId xmlns:a16="http://schemas.microsoft.com/office/drawing/2014/main" val="1914278308"/>
                    </a:ext>
                  </a:extLst>
                </a:gridCol>
                <a:gridCol w="1625716">
                  <a:extLst>
                    <a:ext uri="{9D8B030D-6E8A-4147-A177-3AD203B41FA5}">
                      <a16:colId xmlns:a16="http://schemas.microsoft.com/office/drawing/2014/main" val="3882384147"/>
                    </a:ext>
                  </a:extLst>
                </a:gridCol>
                <a:gridCol w="1625716">
                  <a:extLst>
                    <a:ext uri="{9D8B030D-6E8A-4147-A177-3AD203B41FA5}">
                      <a16:colId xmlns:a16="http://schemas.microsoft.com/office/drawing/2014/main" val="3277514350"/>
                    </a:ext>
                  </a:extLst>
                </a:gridCol>
                <a:gridCol w="1023807">
                  <a:extLst>
                    <a:ext uri="{9D8B030D-6E8A-4147-A177-3AD203B41FA5}">
                      <a16:colId xmlns:a16="http://schemas.microsoft.com/office/drawing/2014/main" val="2248890607"/>
                    </a:ext>
                  </a:extLst>
                </a:gridCol>
              </a:tblGrid>
              <a:tr h="582836">
                <a:tc>
                  <a:txBody>
                    <a:bodyPr/>
                    <a:lstStyle/>
                    <a:p>
                      <a:pPr algn="ctr" rtl="1"/>
                      <a:r>
                        <a:rPr lang="en-US" sz="1400" i="0" u="none" dirty="0">
                          <a:solidFill>
                            <a:schemeClr val="bg1"/>
                          </a:solidFill>
                          <a:latin typeface="+mj-lt"/>
                        </a:rPr>
                        <a:t>Total</a:t>
                      </a:r>
                    </a:p>
                  </a:txBody>
                  <a:tcPr anchor="ctr">
                    <a:solidFill>
                      <a:srgbClr val="000032"/>
                    </a:solidFill>
                  </a:tcPr>
                </a:tc>
                <a:tc>
                  <a:txBody>
                    <a:bodyPr/>
                    <a:lstStyle/>
                    <a:p>
                      <a:pPr algn="ctr" rtl="1"/>
                      <a:r>
                        <a:rPr lang="en-US" sz="1400" i="0" u="none" dirty="0">
                          <a:solidFill>
                            <a:schemeClr val="bg1"/>
                          </a:solidFill>
                          <a:latin typeface="+mj-lt"/>
                        </a:rPr>
                        <a:t>In Marketing</a:t>
                      </a:r>
                    </a:p>
                  </a:txBody>
                  <a:tcPr anchor="ctr">
                    <a:solidFill>
                      <a:srgbClr val="000032"/>
                    </a:solidFill>
                  </a:tcPr>
                </a:tc>
                <a:tc>
                  <a:txBody>
                    <a:bodyPr/>
                    <a:lstStyle/>
                    <a:p>
                      <a:pPr algn="ctr" rtl="1"/>
                      <a:r>
                        <a:rPr lang="en-US" sz="1400" i="0" u="none" dirty="0">
                          <a:solidFill>
                            <a:schemeClr val="bg1"/>
                          </a:solidFill>
                          <a:latin typeface="+mj-lt"/>
                        </a:rPr>
                        <a:t>In Advanced Stages of Negotiations</a:t>
                      </a:r>
                    </a:p>
                  </a:txBody>
                  <a:tcPr anchor="ctr">
                    <a:solidFill>
                      <a:srgbClr val="000032"/>
                    </a:solidFill>
                  </a:tcPr>
                </a:tc>
                <a:tc>
                  <a:txBody>
                    <a:bodyPr/>
                    <a:lstStyle/>
                    <a:p>
                      <a:pPr algn="ctr" rtl="1"/>
                      <a:r>
                        <a:rPr lang="en-US" sz="1400" i="0" u="none" dirty="0">
                          <a:solidFill>
                            <a:schemeClr val="bg1"/>
                          </a:solidFill>
                          <a:latin typeface="+mj-lt"/>
                        </a:rPr>
                        <a:t>Completed or Under Binding Agreements</a:t>
                      </a:r>
                    </a:p>
                  </a:txBody>
                  <a:tcPr anchor="ctr">
                    <a:solidFill>
                      <a:srgbClr val="000032"/>
                    </a:solidFill>
                  </a:tcPr>
                </a:tc>
                <a:tc>
                  <a:txBody>
                    <a:bodyPr/>
                    <a:lstStyle/>
                    <a:p>
                      <a:pPr marL="0" marR="0" lvl="0" indent="0" algn="ctr" defTabSz="1219170" rtl="1" eaLnBrk="1" fontAlgn="auto" latinLnBrk="0" hangingPunct="1">
                        <a:lnSpc>
                          <a:spcPct val="100000"/>
                        </a:lnSpc>
                        <a:spcBef>
                          <a:spcPts val="0"/>
                        </a:spcBef>
                        <a:spcAft>
                          <a:spcPts val="0"/>
                        </a:spcAft>
                        <a:buClrTx/>
                        <a:buSzTx/>
                        <a:buFontTx/>
                        <a:buNone/>
                        <a:tabLst/>
                        <a:defRPr/>
                      </a:pPr>
                      <a:r>
                        <a:rPr lang="en-US" sz="1400" b="1" i="0" u="none" kern="1200" dirty="0">
                          <a:solidFill>
                            <a:schemeClr val="bg1"/>
                          </a:solidFill>
                          <a:latin typeface="+mn-lt"/>
                          <a:ea typeface="+mn-ea"/>
                          <a:cs typeface="+mn-cs"/>
                        </a:rPr>
                        <a:t>NIS Millions</a:t>
                      </a:r>
                    </a:p>
                  </a:txBody>
                  <a:tcPr anchor="ctr">
                    <a:solidFill>
                      <a:schemeClr val="accent3"/>
                    </a:solidFill>
                  </a:tcPr>
                </a:tc>
                <a:extLst>
                  <a:ext uri="{0D108BD9-81ED-4DB2-BD59-A6C34878D82A}">
                    <a16:rowId xmlns:a16="http://schemas.microsoft.com/office/drawing/2014/main" val="3119297086"/>
                  </a:ext>
                </a:extLst>
              </a:tr>
              <a:tr h="404935">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4,938</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B w="9525" cap="flat" cmpd="sng" algn="ctr">
                      <a:solidFill>
                        <a:srgbClr val="000032"/>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2,073</a:t>
                      </a:r>
                    </a:p>
                  </a:txBody>
                  <a:tcPr marL="9525" marR="9525" marT="9525" marB="0" anchor="ctr">
                    <a:lnB w="9525" cap="flat" cmpd="sng" algn="ctr">
                      <a:solidFill>
                        <a:srgbClr val="000032"/>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1,085</a:t>
                      </a:r>
                    </a:p>
                  </a:txBody>
                  <a:tcPr marL="9525" marR="9525" marT="9525" marB="0" anchor="ctr">
                    <a:lnB w="9525" cap="flat" cmpd="sng" algn="ctr">
                      <a:solidFill>
                        <a:srgbClr val="000032"/>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1,780</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B w="9525" cap="flat" cmpd="sng" algn="ctr">
                      <a:solidFill>
                        <a:srgbClr val="000032"/>
                      </a:solidFill>
                      <a:prstDash val="solid"/>
                      <a:round/>
                      <a:headEnd type="none" w="med" len="med"/>
                      <a:tailEnd type="none" w="med" len="med"/>
                    </a:lnB>
                    <a:noFill/>
                  </a:tcPr>
                </a:tc>
                <a:tc>
                  <a:txBody>
                    <a:bodyPr/>
                    <a:lstStyle/>
                    <a:p>
                      <a:pPr algn="l" rtl="1"/>
                      <a:r>
                        <a:rPr lang="en-US" sz="1600" u="none" dirty="0">
                          <a:latin typeface="+mj-lt"/>
                        </a:rPr>
                        <a:t>G Europe</a:t>
                      </a:r>
                    </a:p>
                  </a:txBody>
                  <a:tcPr marL="72000" marR="72000" marT="36000" marB="36000" anchor="ctr">
                    <a:lnB w="9525" cap="flat" cmpd="sng" algn="ctr">
                      <a:solidFill>
                        <a:srgbClr val="000032"/>
                      </a:solidFill>
                      <a:prstDash val="solid"/>
                      <a:round/>
                      <a:headEnd type="none" w="med" len="med"/>
                      <a:tailEnd type="none" w="med" len="med"/>
                    </a:lnB>
                    <a:noFill/>
                  </a:tcPr>
                </a:tc>
                <a:extLst>
                  <a:ext uri="{0D108BD9-81ED-4DB2-BD59-A6C34878D82A}">
                    <a16:rowId xmlns:a16="http://schemas.microsoft.com/office/drawing/2014/main" val="425907193"/>
                  </a:ext>
                </a:extLst>
              </a:tr>
              <a:tr h="558572">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145</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145</a:t>
                      </a: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154</a:t>
                      </a: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l" rtl="1"/>
                      <a:r>
                        <a:rPr lang="en-US" sz="1600" u="none" dirty="0">
                          <a:latin typeface="+mj-lt"/>
                        </a:rPr>
                        <a:t>Israel</a:t>
                      </a:r>
                    </a:p>
                  </a:txBody>
                  <a:tcPr marL="72000" marR="72000" marT="36000" marB="3600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extLst>
                  <a:ext uri="{0D108BD9-81ED-4DB2-BD59-A6C34878D82A}">
                    <a16:rowId xmlns:a16="http://schemas.microsoft.com/office/drawing/2014/main" val="1921088214"/>
                  </a:ext>
                </a:extLst>
              </a:tr>
              <a:tr h="519051">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528</a:t>
                      </a: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l" rtl="1"/>
                      <a:r>
                        <a:rPr lang="en-US" sz="1600" u="none" dirty="0">
                          <a:latin typeface="+mj-lt"/>
                        </a:rPr>
                        <a:t>Gazit Horizons</a:t>
                      </a:r>
                    </a:p>
                  </a:txBody>
                  <a:tcPr marL="72000" marR="72000" marT="36000" marB="3600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extLst>
                  <a:ext uri="{0D108BD9-81ED-4DB2-BD59-A6C34878D82A}">
                    <a16:rowId xmlns:a16="http://schemas.microsoft.com/office/drawing/2014/main" val="3883914702"/>
                  </a:ext>
                </a:extLst>
              </a:tr>
              <a:tr h="519051">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739</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241</a:t>
                      </a: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498</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tc>
                  <a:txBody>
                    <a:bodyPr/>
                    <a:lstStyle/>
                    <a:p>
                      <a:pPr algn="l" rtl="1"/>
                      <a:r>
                        <a:rPr lang="en-US" sz="1600" u="none" dirty="0">
                          <a:latin typeface="+mj-lt"/>
                        </a:rPr>
                        <a:t>Gazit Brazil**</a:t>
                      </a:r>
                    </a:p>
                  </a:txBody>
                  <a:tcPr marL="72000" marR="72000" marT="36000" marB="36000" anchor="ctr">
                    <a:lnT w="9525" cap="flat" cmpd="sng" algn="ctr">
                      <a:solidFill>
                        <a:srgbClr val="000032"/>
                      </a:solidFill>
                      <a:prstDash val="solid"/>
                      <a:round/>
                      <a:headEnd type="none" w="med" len="med"/>
                      <a:tailEnd type="none" w="med" len="med"/>
                    </a:lnT>
                    <a:lnB w="9525" cap="flat" cmpd="sng" algn="ctr">
                      <a:solidFill>
                        <a:srgbClr val="000032"/>
                      </a:solidFill>
                      <a:prstDash val="solid"/>
                      <a:round/>
                      <a:headEnd type="none" w="med" len="med"/>
                      <a:tailEnd type="none" w="med" len="med"/>
                    </a:lnB>
                    <a:noFill/>
                  </a:tcPr>
                </a:tc>
                <a:extLst>
                  <a:ext uri="{0D108BD9-81ED-4DB2-BD59-A6C34878D82A}">
                    <a16:rowId xmlns:a16="http://schemas.microsoft.com/office/drawing/2014/main" val="2463684036"/>
                  </a:ext>
                </a:extLst>
              </a:tr>
              <a:tr h="510010">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6,504</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1" fontAlgn="ctr"/>
                      <a:r>
                        <a:rPr lang="en-US" sz="1400" b="0" i="0" u="none" strike="noStrike" dirty="0">
                          <a:solidFill>
                            <a:srgbClr val="000000"/>
                          </a:solidFill>
                          <a:effectLst/>
                          <a:latin typeface="Heebo" panose="00000500000000000000" pitchFamily="2" charset="-79"/>
                          <a:cs typeface="Heebo" panose="00000500000000000000" pitchFamily="2" charset="-79"/>
                        </a:rPr>
                        <a:t>2,459</a:t>
                      </a:r>
                    </a:p>
                  </a:txBody>
                  <a:tcPr marL="9525" marR="9525" marT="9525" marB="0" anchor="ctr">
                    <a:lnT w="9525" cap="flat" cmpd="sng" algn="ctr">
                      <a:solidFill>
                        <a:srgbClr val="00003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1,085</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1" fontAlgn="ctr"/>
                      <a:r>
                        <a:rPr lang="he-IL" sz="1400" b="0" i="0" u="none" strike="noStrike" dirty="0">
                          <a:solidFill>
                            <a:srgbClr val="000000"/>
                          </a:solidFill>
                          <a:effectLst/>
                          <a:latin typeface="Heebo" panose="00000500000000000000" pitchFamily="2" charset="-79"/>
                          <a:cs typeface="Heebo" panose="00000500000000000000" pitchFamily="2" charset="-79"/>
                        </a:rPr>
                        <a:t>2,960</a:t>
                      </a:r>
                      <a:endParaRPr lang="en-US" sz="1400" b="0" i="0" u="none" strike="noStrike" dirty="0">
                        <a:solidFill>
                          <a:srgbClr val="000000"/>
                        </a:solidFill>
                        <a:effectLst/>
                        <a:latin typeface="Heebo" panose="00000500000000000000" pitchFamily="2" charset="-79"/>
                        <a:cs typeface="Heebo" panose="00000500000000000000" pitchFamily="2" charset="-79"/>
                      </a:endParaRPr>
                    </a:p>
                  </a:txBody>
                  <a:tcPr marL="9525" marR="9525" marT="9525" marB="0" anchor="ctr">
                    <a:lnT w="9525" cap="flat" cmpd="sng" algn="ctr">
                      <a:solidFill>
                        <a:srgbClr val="00003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rtl="1"/>
                      <a:r>
                        <a:rPr lang="en-US" sz="1800" b="1" u="none" dirty="0">
                          <a:latin typeface="+mj-lt"/>
                        </a:rPr>
                        <a:t>Total</a:t>
                      </a:r>
                    </a:p>
                  </a:txBody>
                  <a:tcPr marL="72000" marR="72000" marT="36000" marB="36000" anchor="ctr">
                    <a:lnT w="9525" cap="flat" cmpd="sng" algn="ctr">
                      <a:solidFill>
                        <a:srgbClr val="00003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3168421"/>
                  </a:ext>
                </a:extLst>
              </a:tr>
              <a:tr h="404935">
                <a:tc>
                  <a:txBody>
                    <a:bodyPr/>
                    <a:lstStyle/>
                    <a:p>
                      <a:pPr algn="l" rtl="1"/>
                      <a:endParaRPr lang="en-US" sz="1600" b="1" u="none" dirty="0">
                        <a:latin typeface="+mj-lt"/>
                      </a:endParaRPr>
                    </a:p>
                  </a:txBody>
                  <a:tcPr marL="108000" marR="108000" marT="36000" marB="3600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1"/>
                      <a:endParaRPr lang="en-US" sz="1600" b="1" u="none" dirty="0">
                        <a:latin typeface="+mj-lt"/>
                      </a:endParaRPr>
                    </a:p>
                  </a:txBody>
                  <a:tcPr marL="108000" marR="108000" marT="36000" marB="3600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1"/>
                      <a:endParaRPr lang="en-US" sz="1600" b="1" u="none" dirty="0">
                        <a:latin typeface="+mj-lt"/>
                      </a:endParaRPr>
                    </a:p>
                  </a:txBody>
                  <a:tcPr marL="108000" marR="108000" marT="36000" marB="3600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1" fontAlgn="ctr"/>
                      <a:endParaRPr lang="en-US" sz="1600" b="1" i="0" u="none" strike="noStrike" dirty="0">
                        <a:solidFill>
                          <a:srgbClr val="000000"/>
                        </a:solidFill>
                        <a:effectLst/>
                        <a:latin typeface="Heebo" panose="00000500000000000000" pitchFamily="2" charset="-79"/>
                        <a:cs typeface="Heebo" panose="00000500000000000000" pitchFamily="2" charset="-79"/>
                      </a:endParaRPr>
                    </a:p>
                  </a:txBody>
                  <a:tcPr marL="108000" marR="108000" marT="36000" marB="3600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rtl="1"/>
                      <a:endParaRPr lang="en-US" sz="1600" b="1" u="none" dirty="0">
                        <a:latin typeface="+mj-lt"/>
                      </a:endParaRPr>
                    </a:p>
                  </a:txBody>
                  <a:tcPr marL="72000" marR="72000" marT="36000" marB="36000" anchor="ctr">
                    <a:lnL w="12700" cmpd="sng">
                      <a:noFill/>
                    </a:lnL>
                    <a:lnR w="12700" cmpd="sng">
                      <a:noFill/>
                    </a:lnR>
                    <a:lnT w="12700" cap="flat" cmpd="sng" algn="ctr">
                      <a:solidFill>
                        <a:schemeClr val="tx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8512179"/>
                  </a:ext>
                </a:extLst>
              </a:tr>
            </a:tbl>
          </a:graphicData>
        </a:graphic>
      </p:graphicFrame>
      <p:grpSp>
        <p:nvGrpSpPr>
          <p:cNvPr id="24" name="Group 23">
            <a:extLst>
              <a:ext uri="{FF2B5EF4-FFF2-40B4-BE49-F238E27FC236}">
                <a16:creationId xmlns:a16="http://schemas.microsoft.com/office/drawing/2014/main" id="{29561F13-1CDE-B78E-268F-048E528ECC96}"/>
              </a:ext>
            </a:extLst>
          </p:cNvPr>
          <p:cNvGrpSpPr/>
          <p:nvPr/>
        </p:nvGrpSpPr>
        <p:grpSpPr>
          <a:xfrm>
            <a:off x="1663586" y="4759907"/>
            <a:ext cx="6437079" cy="1384995"/>
            <a:chOff x="9221973" y="4286321"/>
            <a:chExt cx="5822543" cy="1384995"/>
          </a:xfrm>
        </p:grpSpPr>
        <p:sp>
          <p:nvSpPr>
            <p:cNvPr id="10" name="TextBox 9">
              <a:extLst>
                <a:ext uri="{FF2B5EF4-FFF2-40B4-BE49-F238E27FC236}">
                  <a16:creationId xmlns:a16="http://schemas.microsoft.com/office/drawing/2014/main" id="{A0769A28-B986-003C-2741-058E217DD437}"/>
                </a:ext>
              </a:extLst>
            </p:cNvPr>
            <p:cNvSpPr txBox="1"/>
            <p:nvPr/>
          </p:nvSpPr>
          <p:spPr>
            <a:xfrm>
              <a:off x="12561831" y="4286321"/>
              <a:ext cx="2482685" cy="1384995"/>
            </a:xfrm>
            <a:prstGeom prst="rect">
              <a:avLst/>
            </a:prstGeom>
            <a:noFill/>
          </p:spPr>
          <p:txBody>
            <a:bodyPr wrap="square">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ebo"/>
                  <a:ea typeface="+mn-ea"/>
                  <a:cs typeface="Heebo"/>
                </a:rPr>
                <a:t>Binding sales agreements in the amount of ~ NIS </a:t>
              </a:r>
              <a:r>
                <a:rPr lang="en-US" sz="1400" dirty="0">
                  <a:solidFill>
                    <a:prstClr val="black"/>
                  </a:solidFill>
                  <a:latin typeface="Heebo"/>
                  <a:cs typeface="Heebo"/>
                </a:rPr>
                <a:t>3</a:t>
              </a:r>
              <a:r>
                <a:rPr kumimoji="0" lang="en-US" sz="1400" b="0" i="0" u="none" strike="noStrike" kern="1200" cap="none" spc="0" normalizeH="0" baseline="0" noProof="0" dirty="0">
                  <a:ln>
                    <a:noFill/>
                  </a:ln>
                  <a:solidFill>
                    <a:prstClr val="black"/>
                  </a:solidFill>
                  <a:effectLst/>
                  <a:uLnTx/>
                  <a:uFillTx/>
                  <a:latin typeface="Heebo"/>
                  <a:ea typeface="+mn-ea"/>
                  <a:cs typeface="Heebo"/>
                </a:rPr>
                <a:t> billion from October 2022 until the date of publication of report, and ~NIS 1.1 billion under non-binding intent agreements</a:t>
              </a:r>
              <a:endParaRPr kumimoji="0" lang="he-IL" sz="1400" b="0" i="0" u="none" strike="noStrike" kern="1200" cap="none" spc="0" normalizeH="0" baseline="0" noProof="0" dirty="0">
                <a:ln>
                  <a:noFill/>
                </a:ln>
                <a:solidFill>
                  <a:prstClr val="black"/>
                </a:solidFill>
                <a:effectLst/>
                <a:uLnTx/>
                <a:uFillTx/>
                <a:latin typeface="Heebo"/>
                <a:ea typeface="+mn-ea"/>
                <a:cs typeface="Heebo"/>
              </a:endParaRPr>
            </a:p>
          </p:txBody>
        </p:sp>
        <p:cxnSp>
          <p:nvCxnSpPr>
            <p:cNvPr id="19" name="Straight Connector 18">
              <a:extLst>
                <a:ext uri="{FF2B5EF4-FFF2-40B4-BE49-F238E27FC236}">
                  <a16:creationId xmlns:a16="http://schemas.microsoft.com/office/drawing/2014/main" id="{DB046CC1-76D8-58ED-B4E1-B5C5357ECB55}"/>
                </a:ext>
              </a:extLst>
            </p:cNvPr>
            <p:cNvCxnSpPr>
              <a:cxnSpLocks/>
            </p:cNvCxnSpPr>
            <p:nvPr/>
          </p:nvCxnSpPr>
          <p:spPr>
            <a:xfrm>
              <a:off x="9221973" y="4352269"/>
              <a:ext cx="0" cy="1166029"/>
            </a:xfrm>
            <a:prstGeom prst="line">
              <a:avLst/>
            </a:prstGeom>
            <a:ln w="381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5ED2DC44-6508-257E-DE7B-D107A793BC86}"/>
              </a:ext>
            </a:extLst>
          </p:cNvPr>
          <p:cNvGrpSpPr/>
          <p:nvPr/>
        </p:nvGrpSpPr>
        <p:grpSpPr>
          <a:xfrm>
            <a:off x="1717906" y="4801879"/>
            <a:ext cx="3583067" cy="1181914"/>
            <a:chOff x="7178391" y="4352268"/>
            <a:chExt cx="3145573" cy="1181914"/>
          </a:xfrm>
        </p:grpSpPr>
        <p:sp>
          <p:nvSpPr>
            <p:cNvPr id="9" name="TextBox 8">
              <a:extLst>
                <a:ext uri="{FF2B5EF4-FFF2-40B4-BE49-F238E27FC236}">
                  <a16:creationId xmlns:a16="http://schemas.microsoft.com/office/drawing/2014/main" id="{100821A0-1E75-6300-143C-5D04B2D69121}"/>
                </a:ext>
              </a:extLst>
            </p:cNvPr>
            <p:cNvSpPr txBox="1"/>
            <p:nvPr/>
          </p:nvSpPr>
          <p:spPr>
            <a:xfrm>
              <a:off x="7178391" y="4364631"/>
              <a:ext cx="1205623" cy="1169551"/>
            </a:xfrm>
            <a:prstGeom prst="rect">
              <a:avLst/>
            </a:prstGeom>
            <a:noFill/>
          </p:spPr>
          <p:txBody>
            <a:bodyPr wrap="square">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Heebo"/>
                  <a:cs typeface="Heebo"/>
                </a:rPr>
                <a:t>Reducing the exposure to Brazil and Central Europe </a:t>
              </a:r>
              <a:endParaRPr kumimoji="0" lang="he-IL" sz="1400" b="0" i="0" u="none" strike="noStrike" kern="1200" cap="none" spc="0" normalizeH="0" baseline="0" noProof="0" dirty="0">
                <a:ln>
                  <a:noFill/>
                </a:ln>
                <a:solidFill>
                  <a:prstClr val="black"/>
                </a:solidFill>
                <a:effectLst/>
                <a:uLnTx/>
                <a:uFillTx/>
                <a:latin typeface="Heebo"/>
                <a:ea typeface="+mn-ea"/>
                <a:cs typeface="Heebo"/>
              </a:endParaRPr>
            </a:p>
          </p:txBody>
        </p:sp>
        <p:cxnSp>
          <p:nvCxnSpPr>
            <p:cNvPr id="20" name="Straight Connector 19">
              <a:extLst>
                <a:ext uri="{FF2B5EF4-FFF2-40B4-BE49-F238E27FC236}">
                  <a16:creationId xmlns:a16="http://schemas.microsoft.com/office/drawing/2014/main" id="{963D37C0-5407-604F-7D56-2B7FFECBB3DD}"/>
                </a:ext>
              </a:extLst>
            </p:cNvPr>
            <p:cNvCxnSpPr>
              <a:cxnSpLocks/>
            </p:cNvCxnSpPr>
            <p:nvPr/>
          </p:nvCxnSpPr>
          <p:spPr>
            <a:xfrm>
              <a:off x="10323964" y="4352268"/>
              <a:ext cx="0" cy="1166029"/>
            </a:xfrm>
            <a:prstGeom prst="line">
              <a:avLst/>
            </a:prstGeom>
            <a:ln w="381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6DEDCA0-8038-7A01-49D8-66A6B79072A7}"/>
              </a:ext>
            </a:extLst>
          </p:cNvPr>
          <p:cNvGrpSpPr/>
          <p:nvPr/>
        </p:nvGrpSpPr>
        <p:grpSpPr>
          <a:xfrm>
            <a:off x="184376" y="4785421"/>
            <a:ext cx="7878096" cy="1201878"/>
            <a:chOff x="4657430" y="4352267"/>
            <a:chExt cx="8502430" cy="1201878"/>
          </a:xfrm>
        </p:grpSpPr>
        <p:sp>
          <p:nvSpPr>
            <p:cNvPr id="7" name="TextBox 6">
              <a:extLst>
                <a:ext uri="{FF2B5EF4-FFF2-40B4-BE49-F238E27FC236}">
                  <a16:creationId xmlns:a16="http://schemas.microsoft.com/office/drawing/2014/main" id="{7FFDDE4A-9984-6AFF-8D52-B53A083B5C77}"/>
                </a:ext>
              </a:extLst>
            </p:cNvPr>
            <p:cNvSpPr txBox="1"/>
            <p:nvPr/>
          </p:nvSpPr>
          <p:spPr>
            <a:xfrm>
              <a:off x="4657430" y="4384594"/>
              <a:ext cx="1684890" cy="1169551"/>
            </a:xfrm>
            <a:prstGeom prst="rect">
              <a:avLst/>
            </a:prstGeom>
            <a:noFill/>
          </p:spPr>
          <p:txBody>
            <a:bodyPr wrap="square">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ebo"/>
                  <a:ea typeface="+mn-ea"/>
                  <a:cs typeface="Heebo"/>
                </a:rPr>
                <a:t>Commitment to promotion and completion of the sales process</a:t>
              </a:r>
              <a:endParaRPr kumimoji="0" lang="he-IL" sz="1400" b="0" i="0" u="none" strike="noStrike" kern="1200" cap="none" spc="0" normalizeH="0" baseline="0" noProof="0" dirty="0">
                <a:ln>
                  <a:noFill/>
                </a:ln>
                <a:solidFill>
                  <a:prstClr val="black"/>
                </a:solidFill>
                <a:effectLst/>
                <a:uLnTx/>
                <a:uFillTx/>
                <a:latin typeface="Heebo"/>
                <a:ea typeface="+mn-ea"/>
                <a:cs typeface="Heebo"/>
              </a:endParaRPr>
            </a:p>
          </p:txBody>
        </p:sp>
        <p:cxnSp>
          <p:nvCxnSpPr>
            <p:cNvPr id="21" name="Straight Connector 20">
              <a:extLst>
                <a:ext uri="{FF2B5EF4-FFF2-40B4-BE49-F238E27FC236}">
                  <a16:creationId xmlns:a16="http://schemas.microsoft.com/office/drawing/2014/main" id="{B11CF959-7FF2-CAEE-79A5-CE3960430E1E}"/>
                </a:ext>
              </a:extLst>
            </p:cNvPr>
            <p:cNvCxnSpPr>
              <a:cxnSpLocks/>
            </p:cNvCxnSpPr>
            <p:nvPr/>
          </p:nvCxnSpPr>
          <p:spPr>
            <a:xfrm>
              <a:off x="13159860" y="4352267"/>
              <a:ext cx="0" cy="1166029"/>
            </a:xfrm>
            <a:prstGeom prst="line">
              <a:avLst/>
            </a:prstGeom>
            <a:ln w="381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C5F6CE09-7AE8-3B56-D49D-79DF1DEA11FD}"/>
              </a:ext>
            </a:extLst>
          </p:cNvPr>
          <p:cNvGrpSpPr/>
          <p:nvPr/>
        </p:nvGrpSpPr>
        <p:grpSpPr>
          <a:xfrm>
            <a:off x="3210210" y="4801307"/>
            <a:ext cx="2025613" cy="1185992"/>
            <a:chOff x="6294960" y="4368153"/>
            <a:chExt cx="2524545" cy="1185992"/>
          </a:xfrm>
        </p:grpSpPr>
        <p:sp>
          <p:nvSpPr>
            <p:cNvPr id="12" name="TextBox 11">
              <a:extLst>
                <a:ext uri="{FF2B5EF4-FFF2-40B4-BE49-F238E27FC236}">
                  <a16:creationId xmlns:a16="http://schemas.microsoft.com/office/drawing/2014/main" id="{DB19AC83-FC5D-B8A3-6144-E0B9A0BCA928}"/>
                </a:ext>
              </a:extLst>
            </p:cNvPr>
            <p:cNvSpPr txBox="1"/>
            <p:nvPr/>
          </p:nvSpPr>
          <p:spPr>
            <a:xfrm>
              <a:off x="6507275" y="4384594"/>
              <a:ext cx="2312230" cy="1169551"/>
            </a:xfrm>
            <a:prstGeom prst="rect">
              <a:avLst/>
            </a:prstGeom>
            <a:noFill/>
          </p:spPr>
          <p:txBody>
            <a:bodyPr wrap="square">
              <a:sp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Heebo"/>
                  <a:ea typeface="+mn-ea"/>
                  <a:cs typeface="Heebo"/>
                </a:rPr>
                <a:t>Targeting properties located in the centers of main cities in super urban areas</a:t>
              </a:r>
            </a:p>
          </p:txBody>
        </p:sp>
        <p:cxnSp>
          <p:nvCxnSpPr>
            <p:cNvPr id="13" name="Straight Connector 12">
              <a:extLst>
                <a:ext uri="{FF2B5EF4-FFF2-40B4-BE49-F238E27FC236}">
                  <a16:creationId xmlns:a16="http://schemas.microsoft.com/office/drawing/2014/main" id="{56D3F2AA-3F67-26C0-FE3C-F22C0AD2BE79}"/>
                </a:ext>
              </a:extLst>
            </p:cNvPr>
            <p:cNvCxnSpPr>
              <a:cxnSpLocks/>
            </p:cNvCxnSpPr>
            <p:nvPr/>
          </p:nvCxnSpPr>
          <p:spPr>
            <a:xfrm>
              <a:off x="6294960" y="4368153"/>
              <a:ext cx="0" cy="1166029"/>
            </a:xfrm>
            <a:prstGeom prst="line">
              <a:avLst/>
            </a:prstGeom>
            <a:ln w="38100" cap="rnd">
              <a:solidFill>
                <a:schemeClr val="accent2"/>
              </a:solidFill>
              <a:prstDash val="solid"/>
            </a:ln>
          </p:spPr>
          <p:style>
            <a:lnRef idx="1">
              <a:schemeClr val="accent1"/>
            </a:lnRef>
            <a:fillRef idx="0">
              <a:schemeClr val="accent1"/>
            </a:fillRef>
            <a:effectRef idx="0">
              <a:schemeClr val="accent1"/>
            </a:effectRef>
            <a:fontRef idx="minor">
              <a:schemeClr val="tx1"/>
            </a:fontRef>
          </p:style>
        </p:cxnSp>
      </p:grpSp>
      <p:sp>
        <p:nvSpPr>
          <p:cNvPr id="14" name="TextBox 34">
            <a:extLst>
              <a:ext uri="{FF2B5EF4-FFF2-40B4-BE49-F238E27FC236}">
                <a16:creationId xmlns:a16="http://schemas.microsoft.com/office/drawing/2014/main" id="{621A1D20-FFEC-4E4B-09AA-ABD1F6CC47F3}"/>
              </a:ext>
            </a:extLst>
          </p:cNvPr>
          <p:cNvSpPr txBox="1"/>
          <p:nvPr/>
        </p:nvSpPr>
        <p:spPr>
          <a:xfrm>
            <a:off x="9780239" y="134884"/>
            <a:ext cx="2831204" cy="430877"/>
          </a:xfrm>
          <a:prstGeom prst="rect">
            <a:avLst/>
          </a:prstGeom>
          <a:noFill/>
        </p:spPr>
        <p:txBody>
          <a:bodyPr wrap="square" lIns="121905" tIns="60955" rIns="121905" bIns="60955" rtlCol="1">
            <a:spAutoFit/>
          </a:bodyPr>
          <a:lstStyle/>
          <a:p>
            <a:pPr marL="0" marR="0" lvl="0" indent="0" algn="l" defTabSz="1219000" rtl="1" eaLnBrk="1" fontAlgn="auto" latinLnBrk="0" hangingPunct="1">
              <a:lnSpc>
                <a:spcPct val="100000"/>
              </a:lnSpc>
              <a:spcBef>
                <a:spcPts val="0"/>
              </a:spcBef>
              <a:spcAft>
                <a:spcPts val="0"/>
              </a:spcAft>
              <a:buClrTx/>
              <a:buSzTx/>
              <a:buFontTx/>
              <a:buNone/>
              <a:tabLst/>
              <a:defRPr/>
            </a:pPr>
            <a:r>
              <a:rPr kumimoji="0" lang="en-US" sz="2000" b="0" i="0" u="none" strike="noStrike" kern="800" cap="none" spc="-13" normalizeH="0" baseline="0" noProof="0" dirty="0">
                <a:ln>
                  <a:noFill/>
                </a:ln>
                <a:solidFill>
                  <a:schemeClr val="bg1"/>
                </a:solidFill>
                <a:effectLst/>
                <a:uLnTx/>
                <a:uFillTx/>
                <a:latin typeface="Ploni ML Medium AAA Medium" panose="00000600000000000000" pitchFamily="2" charset="-79"/>
                <a:ea typeface="Ploni ML Medium AAA Medium" panose="00000600000000000000" pitchFamily="2" charset="-79"/>
                <a:cs typeface="Ploni ML Medium AAA Medium" panose="00000600000000000000" pitchFamily="2" charset="-79"/>
              </a:rPr>
              <a:t>THE HEART OF IT.</a:t>
            </a:r>
            <a:endParaRPr kumimoji="0" lang="he-IL" sz="2000" b="0" i="0" u="none" strike="noStrike" kern="800" cap="none" spc="-13" normalizeH="0" baseline="0" noProof="0" dirty="0">
              <a:ln>
                <a:noFill/>
              </a:ln>
              <a:solidFill>
                <a:schemeClr val="bg1"/>
              </a:solidFill>
              <a:effectLst/>
              <a:uLnTx/>
              <a:uFillTx/>
              <a:latin typeface="Ploni ML Medium AAA Medium" panose="00000600000000000000" pitchFamily="2" charset="-79"/>
              <a:ea typeface="Ploni ML Medium AAA Medium" panose="00000600000000000000" pitchFamily="2" charset="-79"/>
              <a:cs typeface="Ploni ML Medium AAA Medium" panose="00000600000000000000" pitchFamily="2" charset="-79"/>
            </a:endParaRPr>
          </a:p>
        </p:txBody>
      </p:sp>
      <p:pic>
        <p:nvPicPr>
          <p:cNvPr id="15" name="Picture 14">
            <a:extLst>
              <a:ext uri="{FF2B5EF4-FFF2-40B4-BE49-F238E27FC236}">
                <a16:creationId xmlns:a16="http://schemas.microsoft.com/office/drawing/2014/main" id="{D7658180-0F3C-CE3E-ACBC-39EAE8532E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25370" y="115655"/>
            <a:ext cx="554869" cy="735201"/>
          </a:xfrm>
          <a:prstGeom prst="rect">
            <a:avLst/>
          </a:prstGeom>
        </p:spPr>
      </p:pic>
      <p:sp>
        <p:nvSpPr>
          <p:cNvPr id="16" name="TextBox 11">
            <a:extLst>
              <a:ext uri="{FF2B5EF4-FFF2-40B4-BE49-F238E27FC236}">
                <a16:creationId xmlns:a16="http://schemas.microsoft.com/office/drawing/2014/main" id="{ED0C8A98-2C10-EACC-60B9-1E06DBC4FC97}"/>
              </a:ext>
            </a:extLst>
          </p:cNvPr>
          <p:cNvSpPr txBox="1"/>
          <p:nvPr/>
        </p:nvSpPr>
        <p:spPr>
          <a:xfrm>
            <a:off x="10504967" y="6382884"/>
            <a:ext cx="1570145" cy="340231"/>
          </a:xfrm>
          <a:prstGeom prst="rect">
            <a:avLst/>
          </a:prstGeom>
          <a:solidFill>
            <a:schemeClr val="bg1"/>
          </a:solidFill>
        </p:spPr>
        <p:txBody>
          <a:bodyPr wrap="square" lIns="121907" tIns="60953" rIns="121907" bIns="60953" rtlCol="1" anchor="ctr">
            <a:no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1000" cap="small" dirty="0">
                <a:solidFill>
                  <a:prstClr val="black"/>
                </a:solidFill>
                <a:latin typeface="Heebo" panose="00000500000000000000" pitchFamily="2" charset="-79"/>
                <a:cs typeface="Heebo" panose="00000500000000000000" pitchFamily="2" charset="-79"/>
              </a:rPr>
              <a:t>Promenada | </a:t>
            </a:r>
            <a:r>
              <a:rPr lang="en-US" sz="1000" cap="small" dirty="0" err="1">
                <a:solidFill>
                  <a:prstClr val="black"/>
                </a:solidFill>
                <a:latin typeface="Heebo" panose="00000500000000000000" pitchFamily="2" charset="-79"/>
                <a:cs typeface="Heebo" panose="00000500000000000000" pitchFamily="2" charset="-79"/>
              </a:rPr>
              <a:t>warsaw</a:t>
            </a:r>
            <a:endParaRPr kumimoji="0" lang="he-IL" sz="1000" b="0" i="0" u="none" strike="noStrike" kern="1200" cap="small"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17" name="Rectangle: Single Corner Rounded 16">
            <a:extLst>
              <a:ext uri="{FF2B5EF4-FFF2-40B4-BE49-F238E27FC236}">
                <a16:creationId xmlns:a16="http://schemas.microsoft.com/office/drawing/2014/main" id="{1FC3F87C-C598-64DD-2327-13ECBA1D321A}"/>
              </a:ext>
            </a:extLst>
          </p:cNvPr>
          <p:cNvSpPr/>
          <p:nvPr/>
        </p:nvSpPr>
        <p:spPr>
          <a:xfrm rot="16200000" flipH="1">
            <a:off x="11857871" y="6381401"/>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8" name="TextBox 17">
            <a:extLst>
              <a:ext uri="{FF2B5EF4-FFF2-40B4-BE49-F238E27FC236}">
                <a16:creationId xmlns:a16="http://schemas.microsoft.com/office/drawing/2014/main" id="{FD94BBAD-0879-00B6-13B8-2BBF5822690B}"/>
              </a:ext>
            </a:extLst>
          </p:cNvPr>
          <p:cNvSpPr txBox="1"/>
          <p:nvPr/>
        </p:nvSpPr>
        <p:spPr>
          <a:xfrm>
            <a:off x="11802979" y="6436905"/>
            <a:ext cx="431399" cy="246221"/>
          </a:xfrm>
          <a:prstGeom prst="rect">
            <a:avLst/>
          </a:prstGeom>
          <a:noFill/>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8</a:t>
            </a:fld>
            <a:endParaRPr lang="en-IL" dirty="0"/>
          </a:p>
        </p:txBody>
      </p:sp>
    </p:spTree>
    <p:extLst>
      <p:ext uri="{BB962C8B-B14F-4D97-AF65-F5344CB8AC3E}">
        <p14:creationId xmlns:p14="http://schemas.microsoft.com/office/powerpoint/2010/main" val="267787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text, sky, outdoor, road&#10;&#10;Description automatically generated">
            <a:extLst>
              <a:ext uri="{FF2B5EF4-FFF2-40B4-BE49-F238E27FC236}">
                <a16:creationId xmlns:a16="http://schemas.microsoft.com/office/drawing/2014/main" id="{23227642-3047-ACFB-47B2-D2F154489800}"/>
              </a:ext>
            </a:extLst>
          </p:cNvPr>
          <p:cNvPicPr>
            <a:picLocks noChangeAspect="1"/>
          </p:cNvPicPr>
          <p:nvPr/>
        </p:nvPicPr>
        <p:blipFill rotWithShape="1">
          <a:blip r:embed="rId3">
            <a:extLst>
              <a:ext uri="{28A0092B-C50C-407E-A947-70E740481C1C}">
                <a14:useLocalDpi xmlns:a14="http://schemas.microsoft.com/office/drawing/2010/main" val="0"/>
              </a:ext>
            </a:extLst>
          </a:blip>
          <a:srcRect l="26270" r="31171"/>
          <a:stretch/>
        </p:blipFill>
        <p:spPr>
          <a:xfrm>
            <a:off x="7005040" y="11520"/>
            <a:ext cx="5207387" cy="6882631"/>
          </a:xfrm>
          <a:prstGeom prst="rect">
            <a:avLst/>
          </a:prstGeom>
        </p:spPr>
      </p:pic>
      <p:sp>
        <p:nvSpPr>
          <p:cNvPr id="111" name="TextBox 11">
            <a:extLst>
              <a:ext uri="{FF2B5EF4-FFF2-40B4-BE49-F238E27FC236}">
                <a16:creationId xmlns:a16="http://schemas.microsoft.com/office/drawing/2014/main" id="{3F4E18C8-CD93-4865-993C-1EAB26D2051D}"/>
              </a:ext>
            </a:extLst>
          </p:cNvPr>
          <p:cNvSpPr txBox="1"/>
          <p:nvPr/>
        </p:nvSpPr>
        <p:spPr>
          <a:xfrm>
            <a:off x="10702146" y="6325415"/>
            <a:ext cx="1393393" cy="329598"/>
          </a:xfrm>
          <a:prstGeom prst="rect">
            <a:avLst/>
          </a:prstGeom>
          <a:solidFill>
            <a:schemeClr val="bg1"/>
          </a:solidFill>
        </p:spPr>
        <p:txBody>
          <a:bodyPr wrap="square" lIns="121907" tIns="60953" rIns="121907" bIns="60953" rtlCol="1" anchor="ctr">
            <a:noAutofit/>
          </a:bodyPr>
          <a:lstStyle/>
          <a:p>
            <a:pPr marL="0" marR="0" lvl="0" indent="0" algn="l" defTabSz="1219031" rtl="1" eaLnBrk="1" fontAlgn="auto" latinLnBrk="0" hangingPunct="1">
              <a:lnSpc>
                <a:spcPct val="100000"/>
              </a:lnSpc>
              <a:spcBef>
                <a:spcPts val="0"/>
              </a:spcBef>
              <a:spcAft>
                <a:spcPts val="0"/>
              </a:spcAft>
              <a:buClrTx/>
              <a:buSzTx/>
              <a:buFontTx/>
              <a:buNone/>
              <a:tabLst/>
              <a:defRPr/>
            </a:pPr>
            <a:r>
              <a:rPr lang="en-US" sz="1000" cap="small" dirty="0">
                <a:solidFill>
                  <a:prstClr val="black"/>
                </a:solidFill>
                <a:latin typeface="Heebo" panose="00000500000000000000" pitchFamily="2" charset="-79"/>
                <a:cs typeface="Heebo" panose="00000500000000000000" pitchFamily="2" charset="-79"/>
              </a:rPr>
              <a:t>Kfar Saba | Israel</a:t>
            </a:r>
            <a:endParaRPr kumimoji="0" lang="he-IL" sz="1000" b="0" i="0" u="none" strike="noStrike" kern="1200" cap="small"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sp>
        <p:nvSpPr>
          <p:cNvPr id="27" name="Rectangle: Single Corner Rounded 26">
            <a:extLst>
              <a:ext uri="{FF2B5EF4-FFF2-40B4-BE49-F238E27FC236}">
                <a16:creationId xmlns:a16="http://schemas.microsoft.com/office/drawing/2014/main" id="{CA7065DA-8AA6-0575-4BDC-D860B96C4CB7}"/>
              </a:ext>
            </a:extLst>
          </p:cNvPr>
          <p:cNvSpPr/>
          <p:nvPr/>
        </p:nvSpPr>
        <p:spPr>
          <a:xfrm rot="16200000" flipH="1">
            <a:off x="11878298" y="6323931"/>
            <a:ext cx="334129" cy="334129"/>
          </a:xfrm>
          <a:prstGeom prst="round1Rect">
            <a:avLst>
              <a:gd name="adj" fmla="val 403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Title 3">
            <a:extLst>
              <a:ext uri="{FF2B5EF4-FFF2-40B4-BE49-F238E27FC236}">
                <a16:creationId xmlns:a16="http://schemas.microsoft.com/office/drawing/2014/main" id="{2BE08313-CE73-4F0B-B0F9-E032644D754E}"/>
              </a:ext>
            </a:extLst>
          </p:cNvPr>
          <p:cNvSpPr>
            <a:spLocks noGrp="1"/>
          </p:cNvSpPr>
          <p:nvPr>
            <p:ph type="title"/>
          </p:nvPr>
        </p:nvSpPr>
        <p:spPr>
          <a:xfrm>
            <a:off x="144728" y="322604"/>
            <a:ext cx="5552109" cy="649816"/>
          </a:xfrm>
        </p:spPr>
        <p:txBody>
          <a:bodyPr/>
          <a:lstStyle/>
          <a:p>
            <a:r>
              <a:rPr lang="en-US" dirty="0">
                <a:solidFill>
                  <a:schemeClr val="tx1"/>
                </a:solidFill>
              </a:rPr>
              <a:t>Latest Developments</a:t>
            </a:r>
          </a:p>
        </p:txBody>
      </p:sp>
      <p:grpSp>
        <p:nvGrpSpPr>
          <p:cNvPr id="191" name="Group 190">
            <a:extLst>
              <a:ext uri="{FF2B5EF4-FFF2-40B4-BE49-F238E27FC236}">
                <a16:creationId xmlns:a16="http://schemas.microsoft.com/office/drawing/2014/main" id="{67FA56FF-F168-43C7-86BB-D164225104AE}"/>
              </a:ext>
            </a:extLst>
          </p:cNvPr>
          <p:cNvGrpSpPr/>
          <p:nvPr/>
        </p:nvGrpSpPr>
        <p:grpSpPr>
          <a:xfrm>
            <a:off x="4659007" y="98094"/>
            <a:ext cx="2132108" cy="610669"/>
            <a:chOff x="5601871" y="5671329"/>
            <a:chExt cx="2132108" cy="671736"/>
          </a:xfrm>
        </p:grpSpPr>
        <p:grpSp>
          <p:nvGrpSpPr>
            <p:cNvPr id="155" name="Group 154">
              <a:extLst>
                <a:ext uri="{FF2B5EF4-FFF2-40B4-BE49-F238E27FC236}">
                  <a16:creationId xmlns:a16="http://schemas.microsoft.com/office/drawing/2014/main" id="{B191E07C-03E6-45AA-9EC3-2E17B969B2FE}"/>
                </a:ext>
              </a:extLst>
            </p:cNvPr>
            <p:cNvGrpSpPr/>
            <p:nvPr/>
          </p:nvGrpSpPr>
          <p:grpSpPr>
            <a:xfrm>
              <a:off x="5801451" y="5790719"/>
              <a:ext cx="758326" cy="551033"/>
              <a:chOff x="10155238" y="2347913"/>
              <a:chExt cx="917575" cy="666750"/>
            </a:xfrm>
            <a:solidFill>
              <a:schemeClr val="bg1"/>
            </a:solidFill>
          </p:grpSpPr>
          <p:sp>
            <p:nvSpPr>
              <p:cNvPr id="156" name="Rectangle 518">
                <a:extLst>
                  <a:ext uri="{FF2B5EF4-FFF2-40B4-BE49-F238E27FC236}">
                    <a16:creationId xmlns:a16="http://schemas.microsoft.com/office/drawing/2014/main" id="{8380829A-4A18-45FB-A169-CAD5D964940C}"/>
                  </a:ext>
                </a:extLst>
              </p:cNvPr>
              <p:cNvSpPr>
                <a:spLocks noChangeArrowheads="1"/>
              </p:cNvSpPr>
              <p:nvPr/>
            </p:nvSpPr>
            <p:spPr bwMode="auto">
              <a:xfrm>
                <a:off x="10323513" y="2347913"/>
                <a:ext cx="581025" cy="69850"/>
              </a:xfrm>
              <a:prstGeom prst="rect">
                <a:avLst/>
              </a:pr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0" name="Rectangle 522">
                <a:extLst>
                  <a:ext uri="{FF2B5EF4-FFF2-40B4-BE49-F238E27FC236}">
                    <a16:creationId xmlns:a16="http://schemas.microsoft.com/office/drawing/2014/main" id="{BC2C0F33-1656-498C-BD77-4FA4DD597315}"/>
                  </a:ext>
                </a:extLst>
              </p:cNvPr>
              <p:cNvSpPr>
                <a:spLocks noChangeArrowheads="1"/>
              </p:cNvSpPr>
              <p:nvPr/>
            </p:nvSpPr>
            <p:spPr bwMode="auto">
              <a:xfrm>
                <a:off x="10155238" y="2417763"/>
                <a:ext cx="917575" cy="596900"/>
              </a:xfrm>
              <a:prstGeom prst="rect">
                <a:avLst/>
              </a:pr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1" name="Rectangle 523">
                <a:extLst>
                  <a:ext uri="{FF2B5EF4-FFF2-40B4-BE49-F238E27FC236}">
                    <a16:creationId xmlns:a16="http://schemas.microsoft.com/office/drawing/2014/main" id="{B322DC54-F8DA-4AE6-BDBF-F0730FEBD6AA}"/>
                  </a:ext>
                </a:extLst>
              </p:cNvPr>
              <p:cNvSpPr>
                <a:spLocks noChangeArrowheads="1"/>
              </p:cNvSpPr>
              <p:nvPr/>
            </p:nvSpPr>
            <p:spPr bwMode="auto">
              <a:xfrm>
                <a:off x="10514013" y="2894013"/>
                <a:ext cx="200025" cy="120650"/>
              </a:xfrm>
              <a:prstGeom prst="rect">
                <a:avLst/>
              </a:pr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3" name="Freeform 525">
                <a:extLst>
                  <a:ext uri="{FF2B5EF4-FFF2-40B4-BE49-F238E27FC236}">
                    <a16:creationId xmlns:a16="http://schemas.microsoft.com/office/drawing/2014/main" id="{A0F86D27-DC4B-4DCF-8EFF-A0A87A1269B6}"/>
                  </a:ext>
                </a:extLst>
              </p:cNvPr>
              <p:cNvSpPr>
                <a:spLocks/>
              </p:cNvSpPr>
              <p:nvPr/>
            </p:nvSpPr>
            <p:spPr bwMode="auto">
              <a:xfrm>
                <a:off x="10233026" y="2487613"/>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4" name="Freeform 526">
                <a:extLst>
                  <a:ext uri="{FF2B5EF4-FFF2-40B4-BE49-F238E27FC236}">
                    <a16:creationId xmlns:a16="http://schemas.microsoft.com/office/drawing/2014/main" id="{BEAE5790-DFB3-493E-95C3-1494E7CAA742}"/>
                  </a:ext>
                </a:extLst>
              </p:cNvPr>
              <p:cNvSpPr>
                <a:spLocks/>
              </p:cNvSpPr>
              <p:nvPr/>
            </p:nvSpPr>
            <p:spPr bwMode="auto">
              <a:xfrm>
                <a:off x="10399713" y="2487613"/>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5" name="Freeform 527">
                <a:extLst>
                  <a:ext uri="{FF2B5EF4-FFF2-40B4-BE49-F238E27FC236}">
                    <a16:creationId xmlns:a16="http://schemas.microsoft.com/office/drawing/2014/main" id="{E8F65134-61D3-4916-B153-C6FC7BD3D960}"/>
                  </a:ext>
                </a:extLst>
              </p:cNvPr>
              <p:cNvSpPr>
                <a:spLocks/>
              </p:cNvSpPr>
              <p:nvPr/>
            </p:nvSpPr>
            <p:spPr bwMode="auto">
              <a:xfrm>
                <a:off x="10564813" y="2487613"/>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6" name="Freeform 528">
                <a:extLst>
                  <a:ext uri="{FF2B5EF4-FFF2-40B4-BE49-F238E27FC236}">
                    <a16:creationId xmlns:a16="http://schemas.microsoft.com/office/drawing/2014/main" id="{93106A81-31F0-4653-AF08-B0FD891A1D4D}"/>
                  </a:ext>
                </a:extLst>
              </p:cNvPr>
              <p:cNvSpPr>
                <a:spLocks/>
              </p:cNvSpPr>
              <p:nvPr/>
            </p:nvSpPr>
            <p:spPr bwMode="auto">
              <a:xfrm>
                <a:off x="10729913" y="2487613"/>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7" name="Freeform 529">
                <a:extLst>
                  <a:ext uri="{FF2B5EF4-FFF2-40B4-BE49-F238E27FC236}">
                    <a16:creationId xmlns:a16="http://schemas.microsoft.com/office/drawing/2014/main" id="{DD8A087D-5076-4100-8A0E-23E7A7954596}"/>
                  </a:ext>
                </a:extLst>
              </p:cNvPr>
              <p:cNvSpPr>
                <a:spLocks/>
              </p:cNvSpPr>
              <p:nvPr/>
            </p:nvSpPr>
            <p:spPr bwMode="auto">
              <a:xfrm>
                <a:off x="10896601" y="2487613"/>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8" name="Freeform 530">
                <a:extLst>
                  <a:ext uri="{FF2B5EF4-FFF2-40B4-BE49-F238E27FC236}">
                    <a16:creationId xmlns:a16="http://schemas.microsoft.com/office/drawing/2014/main" id="{82FC8C17-D5E7-4A51-B5C4-37C0478367B6}"/>
                  </a:ext>
                </a:extLst>
              </p:cNvPr>
              <p:cNvSpPr>
                <a:spLocks/>
              </p:cNvSpPr>
              <p:nvPr/>
            </p:nvSpPr>
            <p:spPr bwMode="auto">
              <a:xfrm>
                <a:off x="10233026" y="2587625"/>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69" name="Freeform 531">
                <a:extLst>
                  <a:ext uri="{FF2B5EF4-FFF2-40B4-BE49-F238E27FC236}">
                    <a16:creationId xmlns:a16="http://schemas.microsoft.com/office/drawing/2014/main" id="{AF18D93E-EE33-4EBA-8B27-87A2692DFF6F}"/>
                  </a:ext>
                </a:extLst>
              </p:cNvPr>
              <p:cNvSpPr>
                <a:spLocks/>
              </p:cNvSpPr>
              <p:nvPr/>
            </p:nvSpPr>
            <p:spPr bwMode="auto">
              <a:xfrm>
                <a:off x="10399713" y="2587625"/>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0" name="Freeform 532">
                <a:extLst>
                  <a:ext uri="{FF2B5EF4-FFF2-40B4-BE49-F238E27FC236}">
                    <a16:creationId xmlns:a16="http://schemas.microsoft.com/office/drawing/2014/main" id="{09E35C2F-D843-4F35-B38C-A564A90324C5}"/>
                  </a:ext>
                </a:extLst>
              </p:cNvPr>
              <p:cNvSpPr>
                <a:spLocks/>
              </p:cNvSpPr>
              <p:nvPr/>
            </p:nvSpPr>
            <p:spPr bwMode="auto">
              <a:xfrm>
                <a:off x="10564813" y="2587625"/>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1" name="Freeform 533">
                <a:extLst>
                  <a:ext uri="{FF2B5EF4-FFF2-40B4-BE49-F238E27FC236}">
                    <a16:creationId xmlns:a16="http://schemas.microsoft.com/office/drawing/2014/main" id="{F8E94677-FCEB-4992-AB54-9BD0B37A9112}"/>
                  </a:ext>
                </a:extLst>
              </p:cNvPr>
              <p:cNvSpPr>
                <a:spLocks/>
              </p:cNvSpPr>
              <p:nvPr/>
            </p:nvSpPr>
            <p:spPr bwMode="auto">
              <a:xfrm>
                <a:off x="10729913" y="2587625"/>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2" name="Freeform 534">
                <a:extLst>
                  <a:ext uri="{FF2B5EF4-FFF2-40B4-BE49-F238E27FC236}">
                    <a16:creationId xmlns:a16="http://schemas.microsoft.com/office/drawing/2014/main" id="{F5E47DCE-ED5E-4A3B-867C-6A5A81F3BCB2}"/>
                  </a:ext>
                </a:extLst>
              </p:cNvPr>
              <p:cNvSpPr>
                <a:spLocks/>
              </p:cNvSpPr>
              <p:nvPr/>
            </p:nvSpPr>
            <p:spPr bwMode="auto">
              <a:xfrm>
                <a:off x="10896601" y="2587625"/>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3" name="Freeform 535">
                <a:extLst>
                  <a:ext uri="{FF2B5EF4-FFF2-40B4-BE49-F238E27FC236}">
                    <a16:creationId xmlns:a16="http://schemas.microsoft.com/office/drawing/2014/main" id="{C1DC165A-A9E4-423A-B671-30B361C3C467}"/>
                  </a:ext>
                </a:extLst>
              </p:cNvPr>
              <p:cNvSpPr>
                <a:spLocks/>
              </p:cNvSpPr>
              <p:nvPr/>
            </p:nvSpPr>
            <p:spPr bwMode="auto">
              <a:xfrm>
                <a:off x="10233026" y="2690813"/>
                <a:ext cx="104775" cy="50800"/>
              </a:xfrm>
              <a:custGeom>
                <a:avLst/>
                <a:gdLst>
                  <a:gd name="T0" fmla="*/ 0 w 66"/>
                  <a:gd name="T1" fmla="*/ 0 h 32"/>
                  <a:gd name="T2" fmla="*/ 66 w 66"/>
                  <a:gd name="T3" fmla="*/ 0 h 32"/>
                  <a:gd name="T4" fmla="*/ 66 w 66"/>
                  <a:gd name="T5" fmla="*/ 32 h 32"/>
                </a:gdLst>
                <a:ahLst/>
                <a:cxnLst>
                  <a:cxn ang="0">
                    <a:pos x="T0" y="T1"/>
                  </a:cxn>
                  <a:cxn ang="0">
                    <a:pos x="T2" y="T3"/>
                  </a:cxn>
                  <a:cxn ang="0">
                    <a:pos x="T4" y="T5"/>
                  </a:cxn>
                </a:cxnLst>
                <a:rect l="0" t="0" r="r" b="b"/>
                <a:pathLst>
                  <a:path w="66" h="32">
                    <a:moveTo>
                      <a:pt x="0" y="0"/>
                    </a:moveTo>
                    <a:lnTo>
                      <a:pt x="66" y="0"/>
                    </a:lnTo>
                    <a:lnTo>
                      <a:pt x="66" y="3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4" name="Freeform 536">
                <a:extLst>
                  <a:ext uri="{FF2B5EF4-FFF2-40B4-BE49-F238E27FC236}">
                    <a16:creationId xmlns:a16="http://schemas.microsoft.com/office/drawing/2014/main" id="{FBEC651D-924D-40E9-B057-93D4B6402619}"/>
                  </a:ext>
                </a:extLst>
              </p:cNvPr>
              <p:cNvSpPr>
                <a:spLocks/>
              </p:cNvSpPr>
              <p:nvPr/>
            </p:nvSpPr>
            <p:spPr bwMode="auto">
              <a:xfrm>
                <a:off x="10399713" y="2690813"/>
                <a:ext cx="104775" cy="50800"/>
              </a:xfrm>
              <a:custGeom>
                <a:avLst/>
                <a:gdLst>
                  <a:gd name="T0" fmla="*/ 0 w 66"/>
                  <a:gd name="T1" fmla="*/ 0 h 32"/>
                  <a:gd name="T2" fmla="*/ 66 w 66"/>
                  <a:gd name="T3" fmla="*/ 0 h 32"/>
                  <a:gd name="T4" fmla="*/ 66 w 66"/>
                  <a:gd name="T5" fmla="*/ 32 h 32"/>
                </a:gdLst>
                <a:ahLst/>
                <a:cxnLst>
                  <a:cxn ang="0">
                    <a:pos x="T0" y="T1"/>
                  </a:cxn>
                  <a:cxn ang="0">
                    <a:pos x="T2" y="T3"/>
                  </a:cxn>
                  <a:cxn ang="0">
                    <a:pos x="T4" y="T5"/>
                  </a:cxn>
                </a:cxnLst>
                <a:rect l="0" t="0" r="r" b="b"/>
                <a:pathLst>
                  <a:path w="66" h="32">
                    <a:moveTo>
                      <a:pt x="0" y="0"/>
                    </a:moveTo>
                    <a:lnTo>
                      <a:pt x="66" y="0"/>
                    </a:lnTo>
                    <a:lnTo>
                      <a:pt x="66" y="3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5" name="Freeform 537">
                <a:extLst>
                  <a:ext uri="{FF2B5EF4-FFF2-40B4-BE49-F238E27FC236}">
                    <a16:creationId xmlns:a16="http://schemas.microsoft.com/office/drawing/2014/main" id="{8CFA4DF9-5880-4E03-A36D-E040747AD20D}"/>
                  </a:ext>
                </a:extLst>
              </p:cNvPr>
              <p:cNvSpPr>
                <a:spLocks/>
              </p:cNvSpPr>
              <p:nvPr/>
            </p:nvSpPr>
            <p:spPr bwMode="auto">
              <a:xfrm>
                <a:off x="10564813" y="2690813"/>
                <a:ext cx="104775" cy="50800"/>
              </a:xfrm>
              <a:custGeom>
                <a:avLst/>
                <a:gdLst>
                  <a:gd name="T0" fmla="*/ 0 w 66"/>
                  <a:gd name="T1" fmla="*/ 0 h 32"/>
                  <a:gd name="T2" fmla="*/ 66 w 66"/>
                  <a:gd name="T3" fmla="*/ 0 h 32"/>
                  <a:gd name="T4" fmla="*/ 66 w 66"/>
                  <a:gd name="T5" fmla="*/ 32 h 32"/>
                </a:gdLst>
                <a:ahLst/>
                <a:cxnLst>
                  <a:cxn ang="0">
                    <a:pos x="T0" y="T1"/>
                  </a:cxn>
                  <a:cxn ang="0">
                    <a:pos x="T2" y="T3"/>
                  </a:cxn>
                  <a:cxn ang="0">
                    <a:pos x="T4" y="T5"/>
                  </a:cxn>
                </a:cxnLst>
                <a:rect l="0" t="0" r="r" b="b"/>
                <a:pathLst>
                  <a:path w="66" h="32">
                    <a:moveTo>
                      <a:pt x="0" y="0"/>
                    </a:moveTo>
                    <a:lnTo>
                      <a:pt x="66" y="0"/>
                    </a:lnTo>
                    <a:lnTo>
                      <a:pt x="66" y="3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6" name="Freeform 538">
                <a:extLst>
                  <a:ext uri="{FF2B5EF4-FFF2-40B4-BE49-F238E27FC236}">
                    <a16:creationId xmlns:a16="http://schemas.microsoft.com/office/drawing/2014/main" id="{BA3452C9-0D68-4C9F-BEA4-59EC7345B17B}"/>
                  </a:ext>
                </a:extLst>
              </p:cNvPr>
              <p:cNvSpPr>
                <a:spLocks/>
              </p:cNvSpPr>
              <p:nvPr/>
            </p:nvSpPr>
            <p:spPr bwMode="auto">
              <a:xfrm>
                <a:off x="10729913" y="2690813"/>
                <a:ext cx="104775" cy="50800"/>
              </a:xfrm>
              <a:custGeom>
                <a:avLst/>
                <a:gdLst>
                  <a:gd name="T0" fmla="*/ 0 w 66"/>
                  <a:gd name="T1" fmla="*/ 0 h 32"/>
                  <a:gd name="T2" fmla="*/ 66 w 66"/>
                  <a:gd name="T3" fmla="*/ 0 h 32"/>
                  <a:gd name="T4" fmla="*/ 66 w 66"/>
                  <a:gd name="T5" fmla="*/ 32 h 32"/>
                </a:gdLst>
                <a:ahLst/>
                <a:cxnLst>
                  <a:cxn ang="0">
                    <a:pos x="T0" y="T1"/>
                  </a:cxn>
                  <a:cxn ang="0">
                    <a:pos x="T2" y="T3"/>
                  </a:cxn>
                  <a:cxn ang="0">
                    <a:pos x="T4" y="T5"/>
                  </a:cxn>
                </a:cxnLst>
                <a:rect l="0" t="0" r="r" b="b"/>
                <a:pathLst>
                  <a:path w="66" h="32">
                    <a:moveTo>
                      <a:pt x="0" y="0"/>
                    </a:moveTo>
                    <a:lnTo>
                      <a:pt x="66" y="0"/>
                    </a:lnTo>
                    <a:lnTo>
                      <a:pt x="66" y="3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7" name="Freeform 539">
                <a:extLst>
                  <a:ext uri="{FF2B5EF4-FFF2-40B4-BE49-F238E27FC236}">
                    <a16:creationId xmlns:a16="http://schemas.microsoft.com/office/drawing/2014/main" id="{CCEC72DC-CBF0-4073-A740-AF616EAEB79B}"/>
                  </a:ext>
                </a:extLst>
              </p:cNvPr>
              <p:cNvSpPr>
                <a:spLocks/>
              </p:cNvSpPr>
              <p:nvPr/>
            </p:nvSpPr>
            <p:spPr bwMode="auto">
              <a:xfrm>
                <a:off x="10896601" y="2690813"/>
                <a:ext cx="104775" cy="50800"/>
              </a:xfrm>
              <a:custGeom>
                <a:avLst/>
                <a:gdLst>
                  <a:gd name="T0" fmla="*/ 0 w 66"/>
                  <a:gd name="T1" fmla="*/ 0 h 32"/>
                  <a:gd name="T2" fmla="*/ 66 w 66"/>
                  <a:gd name="T3" fmla="*/ 0 h 32"/>
                  <a:gd name="T4" fmla="*/ 66 w 66"/>
                  <a:gd name="T5" fmla="*/ 32 h 32"/>
                </a:gdLst>
                <a:ahLst/>
                <a:cxnLst>
                  <a:cxn ang="0">
                    <a:pos x="T0" y="T1"/>
                  </a:cxn>
                  <a:cxn ang="0">
                    <a:pos x="T2" y="T3"/>
                  </a:cxn>
                  <a:cxn ang="0">
                    <a:pos x="T4" y="T5"/>
                  </a:cxn>
                </a:cxnLst>
                <a:rect l="0" t="0" r="r" b="b"/>
                <a:pathLst>
                  <a:path w="66" h="32">
                    <a:moveTo>
                      <a:pt x="0" y="0"/>
                    </a:moveTo>
                    <a:lnTo>
                      <a:pt x="66" y="0"/>
                    </a:lnTo>
                    <a:lnTo>
                      <a:pt x="66" y="3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8" name="Freeform 540">
                <a:extLst>
                  <a:ext uri="{FF2B5EF4-FFF2-40B4-BE49-F238E27FC236}">
                    <a16:creationId xmlns:a16="http://schemas.microsoft.com/office/drawing/2014/main" id="{FA4C8D33-AE61-481B-AC45-CA9B95C7FD52}"/>
                  </a:ext>
                </a:extLst>
              </p:cNvPr>
              <p:cNvSpPr>
                <a:spLocks/>
              </p:cNvSpPr>
              <p:nvPr/>
            </p:nvSpPr>
            <p:spPr bwMode="auto">
              <a:xfrm>
                <a:off x="10233026" y="2787650"/>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79" name="Freeform 541">
                <a:extLst>
                  <a:ext uri="{FF2B5EF4-FFF2-40B4-BE49-F238E27FC236}">
                    <a16:creationId xmlns:a16="http://schemas.microsoft.com/office/drawing/2014/main" id="{2AC420FF-F678-492B-8B6F-9FF2787D7845}"/>
                  </a:ext>
                </a:extLst>
              </p:cNvPr>
              <p:cNvSpPr>
                <a:spLocks/>
              </p:cNvSpPr>
              <p:nvPr/>
            </p:nvSpPr>
            <p:spPr bwMode="auto">
              <a:xfrm>
                <a:off x="10399713" y="2787650"/>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80" name="Freeform 542">
                <a:extLst>
                  <a:ext uri="{FF2B5EF4-FFF2-40B4-BE49-F238E27FC236}">
                    <a16:creationId xmlns:a16="http://schemas.microsoft.com/office/drawing/2014/main" id="{80872176-150D-4A4D-87D4-20ECBF54A735}"/>
                  </a:ext>
                </a:extLst>
              </p:cNvPr>
              <p:cNvSpPr>
                <a:spLocks/>
              </p:cNvSpPr>
              <p:nvPr/>
            </p:nvSpPr>
            <p:spPr bwMode="auto">
              <a:xfrm>
                <a:off x="10564813" y="2787650"/>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81" name="Freeform 543">
                <a:extLst>
                  <a:ext uri="{FF2B5EF4-FFF2-40B4-BE49-F238E27FC236}">
                    <a16:creationId xmlns:a16="http://schemas.microsoft.com/office/drawing/2014/main" id="{E5D1A3A7-02AA-4F78-82AA-7A509574880E}"/>
                  </a:ext>
                </a:extLst>
              </p:cNvPr>
              <p:cNvSpPr>
                <a:spLocks/>
              </p:cNvSpPr>
              <p:nvPr/>
            </p:nvSpPr>
            <p:spPr bwMode="auto">
              <a:xfrm>
                <a:off x="10729913" y="2787650"/>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82" name="Freeform 544">
                <a:extLst>
                  <a:ext uri="{FF2B5EF4-FFF2-40B4-BE49-F238E27FC236}">
                    <a16:creationId xmlns:a16="http://schemas.microsoft.com/office/drawing/2014/main" id="{5B643B5E-47FC-4F75-A618-B2A2DC86F07D}"/>
                  </a:ext>
                </a:extLst>
              </p:cNvPr>
              <p:cNvSpPr>
                <a:spLocks/>
              </p:cNvSpPr>
              <p:nvPr/>
            </p:nvSpPr>
            <p:spPr bwMode="auto">
              <a:xfrm>
                <a:off x="10896601" y="2787650"/>
                <a:ext cx="104775" cy="53975"/>
              </a:xfrm>
              <a:custGeom>
                <a:avLst/>
                <a:gdLst>
                  <a:gd name="T0" fmla="*/ 0 w 66"/>
                  <a:gd name="T1" fmla="*/ 0 h 34"/>
                  <a:gd name="T2" fmla="*/ 66 w 66"/>
                  <a:gd name="T3" fmla="*/ 0 h 34"/>
                  <a:gd name="T4" fmla="*/ 66 w 66"/>
                  <a:gd name="T5" fmla="*/ 34 h 34"/>
                </a:gdLst>
                <a:ahLst/>
                <a:cxnLst>
                  <a:cxn ang="0">
                    <a:pos x="T0" y="T1"/>
                  </a:cxn>
                  <a:cxn ang="0">
                    <a:pos x="T2" y="T3"/>
                  </a:cxn>
                  <a:cxn ang="0">
                    <a:pos x="T4" y="T5"/>
                  </a:cxn>
                </a:cxnLst>
                <a:rect l="0" t="0" r="r" b="b"/>
                <a:pathLst>
                  <a:path w="66" h="34">
                    <a:moveTo>
                      <a:pt x="0" y="0"/>
                    </a:moveTo>
                    <a:lnTo>
                      <a:pt x="66" y="0"/>
                    </a:lnTo>
                    <a:lnTo>
                      <a:pt x="66" y="34"/>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grpSp>
        <p:grpSp>
          <p:nvGrpSpPr>
            <p:cNvPr id="190" name="Group 189">
              <a:extLst>
                <a:ext uri="{FF2B5EF4-FFF2-40B4-BE49-F238E27FC236}">
                  <a16:creationId xmlns:a16="http://schemas.microsoft.com/office/drawing/2014/main" id="{91ADCE13-FD50-4EF5-96C8-6417F516ED3B}"/>
                </a:ext>
              </a:extLst>
            </p:cNvPr>
            <p:cNvGrpSpPr/>
            <p:nvPr/>
          </p:nvGrpSpPr>
          <p:grpSpPr>
            <a:xfrm>
              <a:off x="6809165" y="5671329"/>
              <a:ext cx="800309" cy="670424"/>
              <a:chOff x="6809165" y="5671329"/>
              <a:chExt cx="800309" cy="670424"/>
            </a:xfrm>
            <a:solidFill>
              <a:schemeClr val="bg1"/>
            </a:solidFill>
          </p:grpSpPr>
          <p:sp>
            <p:nvSpPr>
              <p:cNvPr id="136" name="Freeform 218">
                <a:extLst>
                  <a:ext uri="{FF2B5EF4-FFF2-40B4-BE49-F238E27FC236}">
                    <a16:creationId xmlns:a16="http://schemas.microsoft.com/office/drawing/2014/main" id="{438C5279-6935-4742-8083-290821C19AC1}"/>
                  </a:ext>
                </a:extLst>
              </p:cNvPr>
              <p:cNvSpPr>
                <a:spLocks/>
              </p:cNvSpPr>
              <p:nvPr/>
            </p:nvSpPr>
            <p:spPr bwMode="auto">
              <a:xfrm>
                <a:off x="6809165" y="5671329"/>
                <a:ext cx="371292" cy="670424"/>
              </a:xfrm>
              <a:custGeom>
                <a:avLst/>
                <a:gdLst>
                  <a:gd name="T0" fmla="*/ 0 w 283"/>
                  <a:gd name="T1" fmla="*/ 62 h 511"/>
                  <a:gd name="T2" fmla="*/ 0 w 283"/>
                  <a:gd name="T3" fmla="*/ 511 h 511"/>
                  <a:gd name="T4" fmla="*/ 283 w 283"/>
                  <a:gd name="T5" fmla="*/ 511 h 511"/>
                  <a:gd name="T6" fmla="*/ 283 w 283"/>
                  <a:gd name="T7" fmla="*/ 0 h 511"/>
                  <a:gd name="T8" fmla="*/ 0 w 283"/>
                  <a:gd name="T9" fmla="*/ 62 h 511"/>
                </a:gdLst>
                <a:ahLst/>
                <a:cxnLst>
                  <a:cxn ang="0">
                    <a:pos x="T0" y="T1"/>
                  </a:cxn>
                  <a:cxn ang="0">
                    <a:pos x="T2" y="T3"/>
                  </a:cxn>
                  <a:cxn ang="0">
                    <a:pos x="T4" y="T5"/>
                  </a:cxn>
                  <a:cxn ang="0">
                    <a:pos x="T6" y="T7"/>
                  </a:cxn>
                  <a:cxn ang="0">
                    <a:pos x="T8" y="T9"/>
                  </a:cxn>
                </a:cxnLst>
                <a:rect l="0" t="0" r="r" b="b"/>
                <a:pathLst>
                  <a:path w="283" h="511">
                    <a:moveTo>
                      <a:pt x="0" y="62"/>
                    </a:moveTo>
                    <a:lnTo>
                      <a:pt x="0" y="511"/>
                    </a:lnTo>
                    <a:lnTo>
                      <a:pt x="283" y="511"/>
                    </a:lnTo>
                    <a:lnTo>
                      <a:pt x="283" y="0"/>
                    </a:lnTo>
                    <a:lnTo>
                      <a:pt x="0" y="62"/>
                    </a:lnTo>
                    <a:close/>
                  </a:path>
                </a:pathLst>
              </a:cu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37" name="Freeform 219">
                <a:extLst>
                  <a:ext uri="{FF2B5EF4-FFF2-40B4-BE49-F238E27FC236}">
                    <a16:creationId xmlns:a16="http://schemas.microsoft.com/office/drawing/2014/main" id="{B9B34386-C8C4-45A3-8DC0-94B8C9752878}"/>
                  </a:ext>
                </a:extLst>
              </p:cNvPr>
              <p:cNvSpPr>
                <a:spLocks/>
              </p:cNvSpPr>
              <p:nvPr/>
            </p:nvSpPr>
            <p:spPr bwMode="auto">
              <a:xfrm>
                <a:off x="7180456" y="5671329"/>
                <a:ext cx="107583" cy="670424"/>
              </a:xfrm>
              <a:custGeom>
                <a:avLst/>
                <a:gdLst>
                  <a:gd name="T0" fmla="*/ 0 w 82"/>
                  <a:gd name="T1" fmla="*/ 0 h 511"/>
                  <a:gd name="T2" fmla="*/ 0 w 82"/>
                  <a:gd name="T3" fmla="*/ 511 h 511"/>
                  <a:gd name="T4" fmla="*/ 82 w 82"/>
                  <a:gd name="T5" fmla="*/ 511 h 511"/>
                  <a:gd name="T6" fmla="*/ 82 w 82"/>
                  <a:gd name="T7" fmla="*/ 36 h 511"/>
                  <a:gd name="T8" fmla="*/ 0 w 82"/>
                  <a:gd name="T9" fmla="*/ 0 h 511"/>
                </a:gdLst>
                <a:ahLst/>
                <a:cxnLst>
                  <a:cxn ang="0">
                    <a:pos x="T0" y="T1"/>
                  </a:cxn>
                  <a:cxn ang="0">
                    <a:pos x="T2" y="T3"/>
                  </a:cxn>
                  <a:cxn ang="0">
                    <a:pos x="T4" y="T5"/>
                  </a:cxn>
                  <a:cxn ang="0">
                    <a:pos x="T6" y="T7"/>
                  </a:cxn>
                  <a:cxn ang="0">
                    <a:pos x="T8" y="T9"/>
                  </a:cxn>
                </a:cxnLst>
                <a:rect l="0" t="0" r="r" b="b"/>
                <a:pathLst>
                  <a:path w="82" h="511">
                    <a:moveTo>
                      <a:pt x="0" y="0"/>
                    </a:moveTo>
                    <a:lnTo>
                      <a:pt x="0" y="511"/>
                    </a:lnTo>
                    <a:lnTo>
                      <a:pt x="82" y="511"/>
                    </a:lnTo>
                    <a:lnTo>
                      <a:pt x="82" y="36"/>
                    </a:lnTo>
                    <a:lnTo>
                      <a:pt x="0" y="0"/>
                    </a:lnTo>
                    <a:close/>
                  </a:path>
                </a:pathLst>
              </a:cu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48" name="Freeform 230">
                <a:extLst>
                  <a:ext uri="{FF2B5EF4-FFF2-40B4-BE49-F238E27FC236}">
                    <a16:creationId xmlns:a16="http://schemas.microsoft.com/office/drawing/2014/main" id="{A8D21AAD-5551-49EE-ACE5-1F6613E30A5D}"/>
                  </a:ext>
                </a:extLst>
              </p:cNvPr>
              <p:cNvSpPr>
                <a:spLocks/>
              </p:cNvSpPr>
              <p:nvPr/>
            </p:nvSpPr>
            <p:spPr bwMode="auto">
              <a:xfrm>
                <a:off x="7252615" y="5908798"/>
                <a:ext cx="275516" cy="432955"/>
              </a:xfrm>
              <a:custGeom>
                <a:avLst/>
                <a:gdLst>
                  <a:gd name="T0" fmla="*/ 0 w 210"/>
                  <a:gd name="T1" fmla="*/ 46 h 330"/>
                  <a:gd name="T2" fmla="*/ 0 w 210"/>
                  <a:gd name="T3" fmla="*/ 330 h 330"/>
                  <a:gd name="T4" fmla="*/ 210 w 210"/>
                  <a:gd name="T5" fmla="*/ 330 h 330"/>
                  <a:gd name="T6" fmla="*/ 210 w 210"/>
                  <a:gd name="T7" fmla="*/ 0 h 330"/>
                  <a:gd name="T8" fmla="*/ 0 w 210"/>
                  <a:gd name="T9" fmla="*/ 46 h 330"/>
                </a:gdLst>
                <a:ahLst/>
                <a:cxnLst>
                  <a:cxn ang="0">
                    <a:pos x="T0" y="T1"/>
                  </a:cxn>
                  <a:cxn ang="0">
                    <a:pos x="T2" y="T3"/>
                  </a:cxn>
                  <a:cxn ang="0">
                    <a:pos x="T4" y="T5"/>
                  </a:cxn>
                  <a:cxn ang="0">
                    <a:pos x="T6" y="T7"/>
                  </a:cxn>
                  <a:cxn ang="0">
                    <a:pos x="T8" y="T9"/>
                  </a:cxn>
                </a:cxnLst>
                <a:rect l="0" t="0" r="r" b="b"/>
                <a:pathLst>
                  <a:path w="210" h="330">
                    <a:moveTo>
                      <a:pt x="0" y="46"/>
                    </a:moveTo>
                    <a:lnTo>
                      <a:pt x="0" y="330"/>
                    </a:lnTo>
                    <a:lnTo>
                      <a:pt x="210" y="330"/>
                    </a:lnTo>
                    <a:lnTo>
                      <a:pt x="210" y="0"/>
                    </a:lnTo>
                    <a:lnTo>
                      <a:pt x="0" y="46"/>
                    </a:lnTo>
                    <a:close/>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49" name="Freeform 231">
                <a:extLst>
                  <a:ext uri="{FF2B5EF4-FFF2-40B4-BE49-F238E27FC236}">
                    <a16:creationId xmlns:a16="http://schemas.microsoft.com/office/drawing/2014/main" id="{384A5D3C-A533-4ED6-AF61-AD7E4CC4316C}"/>
                  </a:ext>
                </a:extLst>
              </p:cNvPr>
              <p:cNvSpPr>
                <a:spLocks/>
              </p:cNvSpPr>
              <p:nvPr/>
            </p:nvSpPr>
            <p:spPr bwMode="auto">
              <a:xfrm>
                <a:off x="7528131" y="5908798"/>
                <a:ext cx="81343" cy="432955"/>
              </a:xfrm>
              <a:custGeom>
                <a:avLst/>
                <a:gdLst>
                  <a:gd name="T0" fmla="*/ 0 w 62"/>
                  <a:gd name="T1" fmla="*/ 0 h 330"/>
                  <a:gd name="T2" fmla="*/ 0 w 62"/>
                  <a:gd name="T3" fmla="*/ 330 h 330"/>
                  <a:gd name="T4" fmla="*/ 62 w 62"/>
                  <a:gd name="T5" fmla="*/ 330 h 330"/>
                  <a:gd name="T6" fmla="*/ 62 w 62"/>
                  <a:gd name="T7" fmla="*/ 27 h 330"/>
                  <a:gd name="T8" fmla="*/ 0 w 62"/>
                  <a:gd name="T9" fmla="*/ 0 h 330"/>
                </a:gdLst>
                <a:ahLst/>
                <a:cxnLst>
                  <a:cxn ang="0">
                    <a:pos x="T0" y="T1"/>
                  </a:cxn>
                  <a:cxn ang="0">
                    <a:pos x="T2" y="T3"/>
                  </a:cxn>
                  <a:cxn ang="0">
                    <a:pos x="T4" y="T5"/>
                  </a:cxn>
                  <a:cxn ang="0">
                    <a:pos x="T6" y="T7"/>
                  </a:cxn>
                  <a:cxn ang="0">
                    <a:pos x="T8" y="T9"/>
                  </a:cxn>
                </a:cxnLst>
                <a:rect l="0" t="0" r="r" b="b"/>
                <a:pathLst>
                  <a:path w="62" h="330">
                    <a:moveTo>
                      <a:pt x="0" y="0"/>
                    </a:moveTo>
                    <a:lnTo>
                      <a:pt x="0" y="330"/>
                    </a:lnTo>
                    <a:lnTo>
                      <a:pt x="62" y="330"/>
                    </a:lnTo>
                    <a:lnTo>
                      <a:pt x="62" y="27"/>
                    </a:lnTo>
                    <a:lnTo>
                      <a:pt x="0" y="0"/>
                    </a:lnTo>
                    <a:close/>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50" name="Line 232">
                <a:extLst>
                  <a:ext uri="{FF2B5EF4-FFF2-40B4-BE49-F238E27FC236}">
                    <a16:creationId xmlns:a16="http://schemas.microsoft.com/office/drawing/2014/main" id="{6882B097-86FC-4FDF-8163-A05A760D36BC}"/>
                  </a:ext>
                </a:extLst>
              </p:cNvPr>
              <p:cNvSpPr>
                <a:spLocks noChangeShapeType="1"/>
              </p:cNvSpPr>
              <p:nvPr/>
            </p:nvSpPr>
            <p:spPr bwMode="auto">
              <a:xfrm flipV="1">
                <a:off x="7252615" y="6055740"/>
                <a:ext cx="275516" cy="36736"/>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51" name="Line 233">
                <a:extLst>
                  <a:ext uri="{FF2B5EF4-FFF2-40B4-BE49-F238E27FC236}">
                    <a16:creationId xmlns:a16="http://schemas.microsoft.com/office/drawing/2014/main" id="{F17502EB-A131-4612-97E1-E5D9FA756FFB}"/>
                  </a:ext>
                </a:extLst>
              </p:cNvPr>
              <p:cNvSpPr>
                <a:spLocks noChangeShapeType="1"/>
              </p:cNvSpPr>
              <p:nvPr/>
            </p:nvSpPr>
            <p:spPr bwMode="auto">
              <a:xfrm flipV="1">
                <a:off x="7252615" y="6198747"/>
                <a:ext cx="275516" cy="17055"/>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52" name="Line 234">
                <a:extLst>
                  <a:ext uri="{FF2B5EF4-FFF2-40B4-BE49-F238E27FC236}">
                    <a16:creationId xmlns:a16="http://schemas.microsoft.com/office/drawing/2014/main" id="{27F65179-3255-4900-9B72-17E8DA1C1179}"/>
                  </a:ext>
                </a:extLst>
              </p:cNvPr>
              <p:cNvSpPr>
                <a:spLocks noChangeShapeType="1"/>
              </p:cNvSpPr>
              <p:nvPr/>
            </p:nvSpPr>
            <p:spPr bwMode="auto">
              <a:xfrm>
                <a:off x="7311655" y="5957342"/>
                <a:ext cx="0" cy="384411"/>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53" name="Line 235">
                <a:extLst>
                  <a:ext uri="{FF2B5EF4-FFF2-40B4-BE49-F238E27FC236}">
                    <a16:creationId xmlns:a16="http://schemas.microsoft.com/office/drawing/2014/main" id="{F4376446-CD3C-4FD0-9317-89761D1CB2DB}"/>
                  </a:ext>
                </a:extLst>
              </p:cNvPr>
              <p:cNvSpPr>
                <a:spLocks noChangeShapeType="1"/>
              </p:cNvSpPr>
              <p:nvPr/>
            </p:nvSpPr>
            <p:spPr bwMode="auto">
              <a:xfrm>
                <a:off x="7379878" y="5941598"/>
                <a:ext cx="0" cy="400155"/>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54" name="Line 236">
                <a:extLst>
                  <a:ext uri="{FF2B5EF4-FFF2-40B4-BE49-F238E27FC236}">
                    <a16:creationId xmlns:a16="http://schemas.microsoft.com/office/drawing/2014/main" id="{3148059B-D0E6-4FF4-A9C3-DA55539B1527}"/>
                  </a:ext>
                </a:extLst>
              </p:cNvPr>
              <p:cNvSpPr>
                <a:spLocks noChangeShapeType="1"/>
              </p:cNvSpPr>
              <p:nvPr/>
            </p:nvSpPr>
            <p:spPr bwMode="auto">
              <a:xfrm>
                <a:off x="7453349" y="5927166"/>
                <a:ext cx="0" cy="414587"/>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sp>
            <p:nvSpPr>
              <p:cNvPr id="187" name="Line 227">
                <a:extLst>
                  <a:ext uri="{FF2B5EF4-FFF2-40B4-BE49-F238E27FC236}">
                    <a16:creationId xmlns:a16="http://schemas.microsoft.com/office/drawing/2014/main" id="{2A552A77-1EE5-4222-AE46-9D1164BA1E67}"/>
                  </a:ext>
                </a:extLst>
              </p:cNvPr>
              <p:cNvSpPr>
                <a:spLocks noChangeShapeType="1"/>
              </p:cNvSpPr>
              <p:nvPr/>
            </p:nvSpPr>
            <p:spPr bwMode="auto">
              <a:xfrm flipV="1">
                <a:off x="6854928" y="5869160"/>
                <a:ext cx="266166" cy="44741"/>
              </a:xfrm>
              <a:prstGeom prst="line">
                <a:avLst/>
              </a:pr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ebo"/>
                  <a:ea typeface="+mn-ea"/>
                  <a:cs typeface="Heebo"/>
                </a:endParaRPr>
              </a:p>
            </p:txBody>
          </p:sp>
          <p:sp>
            <p:nvSpPr>
              <p:cNvPr id="188" name="Line 227">
                <a:extLst>
                  <a:ext uri="{FF2B5EF4-FFF2-40B4-BE49-F238E27FC236}">
                    <a16:creationId xmlns:a16="http://schemas.microsoft.com/office/drawing/2014/main" id="{A13B6DF0-3FA1-49DB-A430-DE4E547FD8BB}"/>
                  </a:ext>
                </a:extLst>
              </p:cNvPr>
              <p:cNvSpPr>
                <a:spLocks noChangeShapeType="1"/>
              </p:cNvSpPr>
              <p:nvPr/>
            </p:nvSpPr>
            <p:spPr bwMode="auto">
              <a:xfrm flipV="1">
                <a:off x="6854928" y="5773911"/>
                <a:ext cx="259021" cy="56646"/>
              </a:xfrm>
              <a:prstGeom prst="line">
                <a:avLst/>
              </a:prstGeom>
              <a:grpFill/>
              <a:ln w="1905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Heebo"/>
                  <a:ea typeface="+mn-ea"/>
                  <a:cs typeface="Heebo"/>
                </a:endParaRPr>
              </a:p>
            </p:txBody>
          </p:sp>
        </p:grpSp>
        <p:sp>
          <p:nvSpPr>
            <p:cNvPr id="144" name="Line 226">
              <a:extLst>
                <a:ext uri="{FF2B5EF4-FFF2-40B4-BE49-F238E27FC236}">
                  <a16:creationId xmlns:a16="http://schemas.microsoft.com/office/drawing/2014/main" id="{CAE01B0D-4BE7-40F3-AA26-243B532D80B3}"/>
                </a:ext>
              </a:extLst>
            </p:cNvPr>
            <p:cNvSpPr>
              <a:spLocks noChangeShapeType="1"/>
            </p:cNvSpPr>
            <p:nvPr/>
          </p:nvSpPr>
          <p:spPr bwMode="auto">
            <a:xfrm>
              <a:off x="5601871" y="6343065"/>
              <a:ext cx="2132108" cy="0"/>
            </a:xfrm>
            <a:prstGeom prst="line">
              <a:avLst/>
            </a:prstGeom>
            <a:noFill/>
            <a:ln w="19050" cap="rnd">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ebo"/>
                <a:ea typeface="+mn-ea"/>
                <a:cs typeface="Heebo"/>
              </a:endParaRPr>
            </a:p>
          </p:txBody>
        </p:sp>
      </p:grpSp>
      <p:grpSp>
        <p:nvGrpSpPr>
          <p:cNvPr id="11" name="Group 10">
            <a:extLst>
              <a:ext uri="{FF2B5EF4-FFF2-40B4-BE49-F238E27FC236}">
                <a16:creationId xmlns:a16="http://schemas.microsoft.com/office/drawing/2014/main" id="{46E0EAA0-0251-DCE5-C26A-66D8861F4044}"/>
              </a:ext>
            </a:extLst>
          </p:cNvPr>
          <p:cNvGrpSpPr/>
          <p:nvPr/>
        </p:nvGrpSpPr>
        <p:grpSpPr>
          <a:xfrm>
            <a:off x="307812" y="4717240"/>
            <a:ext cx="6086379" cy="667486"/>
            <a:chOff x="10912314" y="2011465"/>
            <a:chExt cx="4898344" cy="667485"/>
          </a:xfrm>
        </p:grpSpPr>
        <p:sp>
          <p:nvSpPr>
            <p:cNvPr id="17" name="TextBox 16">
              <a:extLst>
                <a:ext uri="{FF2B5EF4-FFF2-40B4-BE49-F238E27FC236}">
                  <a16:creationId xmlns:a16="http://schemas.microsoft.com/office/drawing/2014/main" id="{462927EB-08FB-49E0-A5A9-3D8EF69F26A3}"/>
                </a:ext>
              </a:extLst>
            </p:cNvPr>
            <p:cNvSpPr txBox="1"/>
            <p:nvPr/>
          </p:nvSpPr>
          <p:spPr>
            <a:xfrm>
              <a:off x="11736911" y="2065012"/>
              <a:ext cx="4073747" cy="461664"/>
            </a:xfrm>
            <a:prstGeom prst="rect">
              <a:avLst/>
            </a:prstGeom>
            <a:noFill/>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Heebo" panose="00000500000000000000" pitchFamily="2" charset="-79"/>
                  <a:cs typeface="Heebo" panose="00000500000000000000" pitchFamily="2" charset="-79"/>
                </a:rPr>
                <a:t>In July, the company completed the issuance of convertible bonds in the amount of approx. NIS 414 million.</a:t>
              </a:r>
              <a:endParaRPr kumimoji="0" lang="he-IL" sz="1200" b="0" i="0" u="none" strike="noStrike" kern="1200" cap="none" spc="0" normalizeH="0" baseline="0" noProof="0" dirty="0">
                <a:ln>
                  <a:noFill/>
                </a:ln>
                <a:solidFill>
                  <a:prstClr val="black"/>
                </a:solidFill>
                <a:effectLst/>
                <a:uLnTx/>
                <a:uFillTx/>
                <a:latin typeface="Heebo" panose="00000500000000000000" pitchFamily="2" charset="-79"/>
                <a:cs typeface="Heebo" panose="00000500000000000000" pitchFamily="2" charset="-79"/>
              </a:endParaRPr>
            </a:p>
          </p:txBody>
        </p:sp>
        <p:grpSp>
          <p:nvGrpSpPr>
            <p:cNvPr id="237" name="קבוצה 122">
              <a:extLst>
                <a:ext uri="{FF2B5EF4-FFF2-40B4-BE49-F238E27FC236}">
                  <a16:creationId xmlns:a16="http://schemas.microsoft.com/office/drawing/2014/main" id="{44CBE307-3B8E-46FF-B4E2-D450A75A3AE2}"/>
                </a:ext>
              </a:extLst>
            </p:cNvPr>
            <p:cNvGrpSpPr/>
            <p:nvPr/>
          </p:nvGrpSpPr>
          <p:grpSpPr>
            <a:xfrm>
              <a:off x="10912314" y="2175517"/>
              <a:ext cx="560653" cy="339890"/>
              <a:chOff x="7702550" y="5951538"/>
              <a:chExt cx="685800" cy="481013"/>
            </a:xfrm>
            <a:solidFill>
              <a:schemeClr val="accent2"/>
            </a:solidFill>
          </p:grpSpPr>
          <p:sp>
            <p:nvSpPr>
              <p:cNvPr id="238" name="Freeform 44">
                <a:extLst>
                  <a:ext uri="{FF2B5EF4-FFF2-40B4-BE49-F238E27FC236}">
                    <a16:creationId xmlns:a16="http://schemas.microsoft.com/office/drawing/2014/main" id="{23CB6889-524D-4A0D-84C0-255961D93BBD}"/>
                  </a:ext>
                </a:extLst>
              </p:cNvPr>
              <p:cNvSpPr>
                <a:spLocks/>
              </p:cNvSpPr>
              <p:nvPr/>
            </p:nvSpPr>
            <p:spPr bwMode="auto">
              <a:xfrm>
                <a:off x="8210550" y="6229350"/>
                <a:ext cx="84137" cy="69850"/>
              </a:xfrm>
              <a:custGeom>
                <a:avLst/>
                <a:gdLst>
                  <a:gd name="T0" fmla="*/ 3 w 22"/>
                  <a:gd name="T1" fmla="*/ 18 h 18"/>
                  <a:gd name="T2" fmla="*/ 0 w 22"/>
                  <a:gd name="T3" fmla="*/ 16 h 18"/>
                  <a:gd name="T4" fmla="*/ 2 w 22"/>
                  <a:gd name="T5" fmla="*/ 12 h 18"/>
                  <a:gd name="T6" fmla="*/ 17 w 22"/>
                  <a:gd name="T7" fmla="*/ 1 h 18"/>
                  <a:gd name="T8" fmla="*/ 21 w 22"/>
                  <a:gd name="T9" fmla="*/ 1 h 18"/>
                  <a:gd name="T10" fmla="*/ 21 w 22"/>
                  <a:gd name="T11" fmla="*/ 5 h 18"/>
                  <a:gd name="T12" fmla="*/ 4 w 22"/>
                  <a:gd name="T13" fmla="*/ 18 h 18"/>
                  <a:gd name="T14" fmla="*/ 3 w 2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8">
                    <a:moveTo>
                      <a:pt x="3" y="18"/>
                    </a:moveTo>
                    <a:cubicBezTo>
                      <a:pt x="2" y="18"/>
                      <a:pt x="1" y="17"/>
                      <a:pt x="0" y="16"/>
                    </a:cubicBezTo>
                    <a:cubicBezTo>
                      <a:pt x="0" y="14"/>
                      <a:pt x="1" y="13"/>
                      <a:pt x="2" y="12"/>
                    </a:cubicBezTo>
                    <a:cubicBezTo>
                      <a:pt x="8" y="10"/>
                      <a:pt x="13" y="6"/>
                      <a:pt x="17" y="1"/>
                    </a:cubicBezTo>
                    <a:cubicBezTo>
                      <a:pt x="18" y="0"/>
                      <a:pt x="20" y="0"/>
                      <a:pt x="21" y="1"/>
                    </a:cubicBezTo>
                    <a:cubicBezTo>
                      <a:pt x="22" y="2"/>
                      <a:pt x="22" y="4"/>
                      <a:pt x="21" y="5"/>
                    </a:cubicBezTo>
                    <a:cubicBezTo>
                      <a:pt x="17" y="11"/>
                      <a:pt x="11" y="15"/>
                      <a:pt x="4" y="18"/>
                    </a:cubicBezTo>
                    <a:cubicBezTo>
                      <a:pt x="4" y="18"/>
                      <a:pt x="4" y="18"/>
                      <a:pt x="3"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9" name="Freeform 45">
                <a:extLst>
                  <a:ext uri="{FF2B5EF4-FFF2-40B4-BE49-F238E27FC236}">
                    <a16:creationId xmlns:a16="http://schemas.microsoft.com/office/drawing/2014/main" id="{E8E46F2D-E104-478F-BE8C-F13D0CC72B06}"/>
                  </a:ext>
                </a:extLst>
              </p:cNvPr>
              <p:cNvSpPr>
                <a:spLocks/>
              </p:cNvSpPr>
              <p:nvPr/>
            </p:nvSpPr>
            <p:spPr bwMode="auto">
              <a:xfrm>
                <a:off x="7924800" y="6008688"/>
                <a:ext cx="106362" cy="53975"/>
              </a:xfrm>
              <a:custGeom>
                <a:avLst/>
                <a:gdLst>
                  <a:gd name="T0" fmla="*/ 25 w 28"/>
                  <a:gd name="T1" fmla="*/ 14 h 14"/>
                  <a:gd name="T2" fmla="*/ 23 w 28"/>
                  <a:gd name="T3" fmla="*/ 13 h 14"/>
                  <a:gd name="T4" fmla="*/ 21 w 28"/>
                  <a:gd name="T5" fmla="*/ 12 h 14"/>
                  <a:gd name="T6" fmla="*/ 3 w 28"/>
                  <a:gd name="T7" fmla="*/ 6 h 14"/>
                  <a:gd name="T8" fmla="*/ 0 w 28"/>
                  <a:gd name="T9" fmla="*/ 3 h 14"/>
                  <a:gd name="T10" fmla="*/ 3 w 28"/>
                  <a:gd name="T11" fmla="*/ 0 h 14"/>
                  <a:gd name="T12" fmla="*/ 24 w 28"/>
                  <a:gd name="T13" fmla="*/ 7 h 14"/>
                  <a:gd name="T14" fmla="*/ 26 w 28"/>
                  <a:gd name="T15" fmla="*/ 8 h 14"/>
                  <a:gd name="T16" fmla="*/ 27 w 28"/>
                  <a:gd name="T17" fmla="*/ 13 h 14"/>
                  <a:gd name="T18" fmla="*/ 25 w 28"/>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4">
                    <a:moveTo>
                      <a:pt x="25" y="14"/>
                    </a:moveTo>
                    <a:cubicBezTo>
                      <a:pt x="24" y="14"/>
                      <a:pt x="23" y="14"/>
                      <a:pt x="23" y="13"/>
                    </a:cubicBezTo>
                    <a:cubicBezTo>
                      <a:pt x="21" y="12"/>
                      <a:pt x="21" y="12"/>
                      <a:pt x="21" y="12"/>
                    </a:cubicBezTo>
                    <a:cubicBezTo>
                      <a:pt x="16" y="8"/>
                      <a:pt x="9" y="6"/>
                      <a:pt x="3" y="6"/>
                    </a:cubicBezTo>
                    <a:cubicBezTo>
                      <a:pt x="1" y="6"/>
                      <a:pt x="0" y="4"/>
                      <a:pt x="0" y="3"/>
                    </a:cubicBezTo>
                    <a:cubicBezTo>
                      <a:pt x="0" y="1"/>
                      <a:pt x="2" y="0"/>
                      <a:pt x="3" y="0"/>
                    </a:cubicBezTo>
                    <a:cubicBezTo>
                      <a:pt x="11" y="0"/>
                      <a:pt x="18" y="3"/>
                      <a:pt x="24" y="7"/>
                    </a:cubicBezTo>
                    <a:cubicBezTo>
                      <a:pt x="26" y="8"/>
                      <a:pt x="26" y="8"/>
                      <a:pt x="26" y="8"/>
                    </a:cubicBezTo>
                    <a:cubicBezTo>
                      <a:pt x="28" y="9"/>
                      <a:pt x="28" y="11"/>
                      <a:pt x="27" y="13"/>
                    </a:cubicBezTo>
                    <a:cubicBezTo>
                      <a:pt x="27" y="13"/>
                      <a:pt x="26" y="14"/>
                      <a:pt x="25"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0" name="Freeform 46">
                <a:extLst>
                  <a:ext uri="{FF2B5EF4-FFF2-40B4-BE49-F238E27FC236}">
                    <a16:creationId xmlns:a16="http://schemas.microsoft.com/office/drawing/2014/main" id="{8D1135C2-FAE6-484F-B8A6-430062000C68}"/>
                  </a:ext>
                </a:extLst>
              </p:cNvPr>
              <p:cNvSpPr>
                <a:spLocks/>
              </p:cNvSpPr>
              <p:nvPr/>
            </p:nvSpPr>
            <p:spPr bwMode="auto">
              <a:xfrm>
                <a:off x="8147050" y="6164263"/>
                <a:ext cx="106362" cy="138113"/>
              </a:xfrm>
              <a:custGeom>
                <a:avLst/>
                <a:gdLst>
                  <a:gd name="T0" fmla="*/ 17 w 28"/>
                  <a:gd name="T1" fmla="*/ 36 h 36"/>
                  <a:gd name="T2" fmla="*/ 14 w 28"/>
                  <a:gd name="T3" fmla="*/ 34 h 36"/>
                  <a:gd name="T4" fmla="*/ 16 w 28"/>
                  <a:gd name="T5" fmla="*/ 30 h 36"/>
                  <a:gd name="T6" fmla="*/ 20 w 28"/>
                  <a:gd name="T7" fmla="*/ 28 h 36"/>
                  <a:gd name="T8" fmla="*/ 19 w 28"/>
                  <a:gd name="T9" fmla="*/ 22 h 36"/>
                  <a:gd name="T10" fmla="*/ 18 w 28"/>
                  <a:gd name="T11" fmla="*/ 21 h 36"/>
                  <a:gd name="T12" fmla="*/ 1 w 28"/>
                  <a:gd name="T13" fmla="*/ 6 h 36"/>
                  <a:gd name="T14" fmla="*/ 1 w 28"/>
                  <a:gd name="T15" fmla="*/ 1 h 36"/>
                  <a:gd name="T16" fmla="*/ 6 w 28"/>
                  <a:gd name="T17" fmla="*/ 1 h 36"/>
                  <a:gd name="T18" fmla="*/ 22 w 28"/>
                  <a:gd name="T19" fmla="*/ 17 h 36"/>
                  <a:gd name="T20" fmla="*/ 25 w 28"/>
                  <a:gd name="T21" fmla="*/ 31 h 36"/>
                  <a:gd name="T22" fmla="*/ 17 w 28"/>
                  <a:gd name="T23" fmla="*/ 36 h 36"/>
                  <a:gd name="T24" fmla="*/ 17 w 28"/>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 h="36">
                    <a:moveTo>
                      <a:pt x="17" y="36"/>
                    </a:moveTo>
                    <a:cubicBezTo>
                      <a:pt x="15" y="36"/>
                      <a:pt x="14" y="35"/>
                      <a:pt x="14" y="34"/>
                    </a:cubicBezTo>
                    <a:cubicBezTo>
                      <a:pt x="13" y="32"/>
                      <a:pt x="15" y="30"/>
                      <a:pt x="16" y="30"/>
                    </a:cubicBezTo>
                    <a:cubicBezTo>
                      <a:pt x="18" y="30"/>
                      <a:pt x="19" y="29"/>
                      <a:pt x="20" y="28"/>
                    </a:cubicBezTo>
                    <a:cubicBezTo>
                      <a:pt x="21" y="26"/>
                      <a:pt x="21" y="23"/>
                      <a:pt x="19" y="22"/>
                    </a:cubicBezTo>
                    <a:cubicBezTo>
                      <a:pt x="18" y="22"/>
                      <a:pt x="18" y="21"/>
                      <a:pt x="18" y="21"/>
                    </a:cubicBezTo>
                    <a:cubicBezTo>
                      <a:pt x="1" y="6"/>
                      <a:pt x="1" y="6"/>
                      <a:pt x="1" y="6"/>
                    </a:cubicBezTo>
                    <a:cubicBezTo>
                      <a:pt x="0" y="4"/>
                      <a:pt x="0" y="2"/>
                      <a:pt x="1" y="1"/>
                    </a:cubicBezTo>
                    <a:cubicBezTo>
                      <a:pt x="2" y="0"/>
                      <a:pt x="4" y="0"/>
                      <a:pt x="6" y="1"/>
                    </a:cubicBezTo>
                    <a:cubicBezTo>
                      <a:pt x="22" y="17"/>
                      <a:pt x="22" y="17"/>
                      <a:pt x="22" y="17"/>
                    </a:cubicBezTo>
                    <a:cubicBezTo>
                      <a:pt x="27" y="20"/>
                      <a:pt x="28" y="27"/>
                      <a:pt x="25" y="31"/>
                    </a:cubicBezTo>
                    <a:cubicBezTo>
                      <a:pt x="23" y="34"/>
                      <a:pt x="20" y="36"/>
                      <a:pt x="17" y="36"/>
                    </a:cubicBezTo>
                    <a:cubicBezTo>
                      <a:pt x="17" y="36"/>
                      <a:pt x="17" y="36"/>
                      <a:pt x="17"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1" name="Freeform 47">
                <a:extLst>
                  <a:ext uri="{FF2B5EF4-FFF2-40B4-BE49-F238E27FC236}">
                    <a16:creationId xmlns:a16="http://schemas.microsoft.com/office/drawing/2014/main" id="{53675FDE-1503-46BE-AEC1-30B9895141F9}"/>
                  </a:ext>
                </a:extLst>
              </p:cNvPr>
              <p:cNvSpPr>
                <a:spLocks/>
              </p:cNvSpPr>
              <p:nvPr/>
            </p:nvSpPr>
            <p:spPr bwMode="auto">
              <a:xfrm>
                <a:off x="7781925" y="6218238"/>
                <a:ext cx="55562" cy="68263"/>
              </a:xfrm>
              <a:custGeom>
                <a:avLst/>
                <a:gdLst>
                  <a:gd name="T0" fmla="*/ 12 w 15"/>
                  <a:gd name="T1" fmla="*/ 18 h 18"/>
                  <a:gd name="T2" fmla="*/ 10 w 15"/>
                  <a:gd name="T3" fmla="*/ 17 h 18"/>
                  <a:gd name="T4" fmla="*/ 1 w 15"/>
                  <a:gd name="T5" fmla="*/ 5 h 18"/>
                  <a:gd name="T6" fmla="*/ 2 w 15"/>
                  <a:gd name="T7" fmla="*/ 1 h 18"/>
                  <a:gd name="T8" fmla="*/ 6 w 15"/>
                  <a:gd name="T9" fmla="*/ 2 h 18"/>
                  <a:gd name="T10" fmla="*/ 14 w 15"/>
                  <a:gd name="T11" fmla="*/ 13 h 18"/>
                  <a:gd name="T12" fmla="*/ 14 w 15"/>
                  <a:gd name="T13" fmla="*/ 17 h 18"/>
                  <a:gd name="T14" fmla="*/ 12 w 15"/>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8">
                    <a:moveTo>
                      <a:pt x="12" y="18"/>
                    </a:moveTo>
                    <a:cubicBezTo>
                      <a:pt x="11" y="18"/>
                      <a:pt x="10" y="18"/>
                      <a:pt x="10" y="17"/>
                    </a:cubicBezTo>
                    <a:cubicBezTo>
                      <a:pt x="6" y="14"/>
                      <a:pt x="3" y="9"/>
                      <a:pt x="1" y="5"/>
                    </a:cubicBezTo>
                    <a:cubicBezTo>
                      <a:pt x="0" y="3"/>
                      <a:pt x="1" y="2"/>
                      <a:pt x="2" y="1"/>
                    </a:cubicBezTo>
                    <a:cubicBezTo>
                      <a:pt x="4" y="0"/>
                      <a:pt x="5" y="1"/>
                      <a:pt x="6" y="2"/>
                    </a:cubicBezTo>
                    <a:cubicBezTo>
                      <a:pt x="8" y="6"/>
                      <a:pt x="11" y="10"/>
                      <a:pt x="14" y="13"/>
                    </a:cubicBezTo>
                    <a:cubicBezTo>
                      <a:pt x="15" y="14"/>
                      <a:pt x="15" y="16"/>
                      <a:pt x="14" y="17"/>
                    </a:cubicBezTo>
                    <a:cubicBezTo>
                      <a:pt x="13" y="17"/>
                      <a:pt x="12" y="18"/>
                      <a:pt x="12"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2" name="Freeform 48">
                <a:extLst>
                  <a:ext uri="{FF2B5EF4-FFF2-40B4-BE49-F238E27FC236}">
                    <a16:creationId xmlns:a16="http://schemas.microsoft.com/office/drawing/2014/main" id="{CF94D311-789C-4429-8C25-5AB159495581}"/>
                  </a:ext>
                </a:extLst>
              </p:cNvPr>
              <p:cNvSpPr>
                <a:spLocks/>
              </p:cNvSpPr>
              <p:nvPr/>
            </p:nvSpPr>
            <p:spPr bwMode="auto">
              <a:xfrm>
                <a:off x="8026400" y="6191250"/>
                <a:ext cx="203200" cy="168275"/>
              </a:xfrm>
              <a:custGeom>
                <a:avLst/>
                <a:gdLst>
                  <a:gd name="T0" fmla="*/ 42 w 54"/>
                  <a:gd name="T1" fmla="*/ 44 h 44"/>
                  <a:gd name="T2" fmla="*/ 36 w 54"/>
                  <a:gd name="T3" fmla="*/ 42 h 44"/>
                  <a:gd name="T4" fmla="*/ 1 w 54"/>
                  <a:gd name="T5" fmla="*/ 19 h 44"/>
                  <a:gd name="T6" fmla="*/ 1 w 54"/>
                  <a:gd name="T7" fmla="*/ 15 h 44"/>
                  <a:gd name="T8" fmla="*/ 5 w 54"/>
                  <a:gd name="T9" fmla="*/ 14 h 44"/>
                  <a:gd name="T10" fmla="*/ 39 w 54"/>
                  <a:gd name="T11" fmla="*/ 37 h 44"/>
                  <a:gd name="T12" fmla="*/ 46 w 54"/>
                  <a:gd name="T13" fmla="*/ 36 h 44"/>
                  <a:gd name="T14" fmla="*/ 45 w 54"/>
                  <a:gd name="T15" fmla="*/ 29 h 44"/>
                  <a:gd name="T16" fmla="*/ 10 w 54"/>
                  <a:gd name="T17" fmla="*/ 6 h 44"/>
                  <a:gd name="T18" fmla="*/ 9 w 54"/>
                  <a:gd name="T19" fmla="*/ 2 h 44"/>
                  <a:gd name="T20" fmla="*/ 14 w 54"/>
                  <a:gd name="T21" fmla="*/ 1 h 44"/>
                  <a:gd name="T22" fmla="*/ 48 w 54"/>
                  <a:gd name="T23" fmla="*/ 24 h 44"/>
                  <a:gd name="T24" fmla="*/ 51 w 54"/>
                  <a:gd name="T25" fmla="*/ 39 h 44"/>
                  <a:gd name="T26" fmla="*/ 42 w 54"/>
                  <a:gd name="T2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44">
                    <a:moveTo>
                      <a:pt x="42" y="44"/>
                    </a:moveTo>
                    <a:cubicBezTo>
                      <a:pt x="40" y="44"/>
                      <a:pt x="38" y="43"/>
                      <a:pt x="36" y="42"/>
                    </a:cubicBezTo>
                    <a:cubicBezTo>
                      <a:pt x="1" y="19"/>
                      <a:pt x="1" y="19"/>
                      <a:pt x="1" y="19"/>
                    </a:cubicBezTo>
                    <a:cubicBezTo>
                      <a:pt x="0" y="18"/>
                      <a:pt x="0" y="16"/>
                      <a:pt x="1" y="15"/>
                    </a:cubicBezTo>
                    <a:cubicBezTo>
                      <a:pt x="1" y="13"/>
                      <a:pt x="3" y="13"/>
                      <a:pt x="5" y="14"/>
                    </a:cubicBezTo>
                    <a:cubicBezTo>
                      <a:pt x="39" y="37"/>
                      <a:pt x="39" y="37"/>
                      <a:pt x="39" y="37"/>
                    </a:cubicBezTo>
                    <a:cubicBezTo>
                      <a:pt x="41" y="39"/>
                      <a:pt x="44" y="38"/>
                      <a:pt x="46" y="36"/>
                    </a:cubicBezTo>
                    <a:cubicBezTo>
                      <a:pt x="47" y="34"/>
                      <a:pt x="47" y="31"/>
                      <a:pt x="45" y="29"/>
                    </a:cubicBezTo>
                    <a:cubicBezTo>
                      <a:pt x="10" y="6"/>
                      <a:pt x="10" y="6"/>
                      <a:pt x="10" y="6"/>
                    </a:cubicBezTo>
                    <a:cubicBezTo>
                      <a:pt x="9" y="5"/>
                      <a:pt x="9" y="3"/>
                      <a:pt x="9" y="2"/>
                    </a:cubicBezTo>
                    <a:cubicBezTo>
                      <a:pt x="10" y="1"/>
                      <a:pt x="12" y="0"/>
                      <a:pt x="14" y="1"/>
                    </a:cubicBezTo>
                    <a:cubicBezTo>
                      <a:pt x="48" y="24"/>
                      <a:pt x="48" y="24"/>
                      <a:pt x="48" y="24"/>
                    </a:cubicBezTo>
                    <a:cubicBezTo>
                      <a:pt x="53" y="28"/>
                      <a:pt x="54" y="34"/>
                      <a:pt x="51" y="39"/>
                    </a:cubicBezTo>
                    <a:cubicBezTo>
                      <a:pt x="49" y="42"/>
                      <a:pt x="45" y="44"/>
                      <a:pt x="42"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3" name="Freeform 49">
                <a:extLst>
                  <a:ext uri="{FF2B5EF4-FFF2-40B4-BE49-F238E27FC236}">
                    <a16:creationId xmlns:a16="http://schemas.microsoft.com/office/drawing/2014/main" id="{98D4ECAF-1342-4609-9D6D-45416BE24A66}"/>
                  </a:ext>
                </a:extLst>
              </p:cNvPr>
              <p:cNvSpPr>
                <a:spLocks/>
              </p:cNvSpPr>
              <p:nvPr/>
            </p:nvSpPr>
            <p:spPr bwMode="auto">
              <a:xfrm>
                <a:off x="8004175" y="6242050"/>
                <a:ext cx="184150" cy="158750"/>
              </a:xfrm>
              <a:custGeom>
                <a:avLst/>
                <a:gdLst>
                  <a:gd name="T0" fmla="*/ 36 w 49"/>
                  <a:gd name="T1" fmla="*/ 42 h 42"/>
                  <a:gd name="T2" fmla="*/ 31 w 49"/>
                  <a:gd name="T3" fmla="*/ 40 h 42"/>
                  <a:gd name="T4" fmla="*/ 2 w 49"/>
                  <a:gd name="T5" fmla="*/ 21 h 42"/>
                  <a:gd name="T6" fmla="*/ 1 w 49"/>
                  <a:gd name="T7" fmla="*/ 17 h 42"/>
                  <a:gd name="T8" fmla="*/ 5 w 49"/>
                  <a:gd name="T9" fmla="*/ 16 h 42"/>
                  <a:gd name="T10" fmla="*/ 34 w 49"/>
                  <a:gd name="T11" fmla="*/ 35 h 42"/>
                  <a:gd name="T12" fmla="*/ 40 w 49"/>
                  <a:gd name="T13" fmla="*/ 34 h 42"/>
                  <a:gd name="T14" fmla="*/ 39 w 49"/>
                  <a:gd name="T15" fmla="*/ 27 h 42"/>
                  <a:gd name="T16" fmla="*/ 7 w 49"/>
                  <a:gd name="T17" fmla="*/ 6 h 42"/>
                  <a:gd name="T18" fmla="*/ 6 w 49"/>
                  <a:gd name="T19" fmla="*/ 2 h 42"/>
                  <a:gd name="T20" fmla="*/ 11 w 49"/>
                  <a:gd name="T21" fmla="*/ 1 h 42"/>
                  <a:gd name="T22" fmla="*/ 43 w 49"/>
                  <a:gd name="T23" fmla="*/ 23 h 42"/>
                  <a:gd name="T24" fmla="*/ 45 w 49"/>
                  <a:gd name="T25" fmla="*/ 37 h 42"/>
                  <a:gd name="T26" fmla="*/ 36 w 49"/>
                  <a:gd name="T2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42">
                    <a:moveTo>
                      <a:pt x="36" y="42"/>
                    </a:moveTo>
                    <a:cubicBezTo>
                      <a:pt x="34" y="42"/>
                      <a:pt x="32" y="42"/>
                      <a:pt x="31" y="40"/>
                    </a:cubicBezTo>
                    <a:cubicBezTo>
                      <a:pt x="2" y="21"/>
                      <a:pt x="2" y="21"/>
                      <a:pt x="2" y="21"/>
                    </a:cubicBezTo>
                    <a:cubicBezTo>
                      <a:pt x="1" y="20"/>
                      <a:pt x="0" y="18"/>
                      <a:pt x="1" y="17"/>
                    </a:cubicBezTo>
                    <a:cubicBezTo>
                      <a:pt x="2" y="16"/>
                      <a:pt x="4" y="15"/>
                      <a:pt x="5" y="16"/>
                    </a:cubicBezTo>
                    <a:cubicBezTo>
                      <a:pt x="34" y="35"/>
                      <a:pt x="34" y="35"/>
                      <a:pt x="34" y="35"/>
                    </a:cubicBezTo>
                    <a:cubicBezTo>
                      <a:pt x="36" y="37"/>
                      <a:pt x="39" y="36"/>
                      <a:pt x="40" y="34"/>
                    </a:cubicBezTo>
                    <a:cubicBezTo>
                      <a:pt x="42" y="32"/>
                      <a:pt x="41" y="29"/>
                      <a:pt x="39" y="27"/>
                    </a:cubicBezTo>
                    <a:cubicBezTo>
                      <a:pt x="7" y="6"/>
                      <a:pt x="7" y="6"/>
                      <a:pt x="7" y="6"/>
                    </a:cubicBezTo>
                    <a:cubicBezTo>
                      <a:pt x="6" y="5"/>
                      <a:pt x="6" y="3"/>
                      <a:pt x="6" y="2"/>
                    </a:cubicBezTo>
                    <a:cubicBezTo>
                      <a:pt x="7" y="0"/>
                      <a:pt x="9" y="0"/>
                      <a:pt x="11" y="1"/>
                    </a:cubicBezTo>
                    <a:cubicBezTo>
                      <a:pt x="43" y="23"/>
                      <a:pt x="43" y="23"/>
                      <a:pt x="43" y="23"/>
                    </a:cubicBezTo>
                    <a:cubicBezTo>
                      <a:pt x="47" y="26"/>
                      <a:pt x="49" y="32"/>
                      <a:pt x="45" y="37"/>
                    </a:cubicBezTo>
                    <a:cubicBezTo>
                      <a:pt x="43" y="40"/>
                      <a:pt x="40" y="42"/>
                      <a:pt x="36"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4" name="Freeform 50">
                <a:extLst>
                  <a:ext uri="{FF2B5EF4-FFF2-40B4-BE49-F238E27FC236}">
                    <a16:creationId xmlns:a16="http://schemas.microsoft.com/office/drawing/2014/main" id="{F17754F1-D9B9-410C-93A8-8000E329D29D}"/>
                  </a:ext>
                </a:extLst>
              </p:cNvPr>
              <p:cNvSpPr>
                <a:spLocks/>
              </p:cNvSpPr>
              <p:nvPr/>
            </p:nvSpPr>
            <p:spPr bwMode="auto">
              <a:xfrm>
                <a:off x="8004175" y="6299200"/>
                <a:ext cx="109537" cy="128588"/>
              </a:xfrm>
              <a:custGeom>
                <a:avLst/>
                <a:gdLst>
                  <a:gd name="T0" fmla="*/ 18 w 29"/>
                  <a:gd name="T1" fmla="*/ 34 h 34"/>
                  <a:gd name="T2" fmla="*/ 12 w 29"/>
                  <a:gd name="T3" fmla="*/ 32 h 34"/>
                  <a:gd name="T4" fmla="*/ 6 w 29"/>
                  <a:gd name="T5" fmla="*/ 28 h 34"/>
                  <a:gd name="T6" fmla="*/ 5 w 29"/>
                  <a:gd name="T7" fmla="*/ 24 h 34"/>
                  <a:gd name="T8" fmla="*/ 10 w 29"/>
                  <a:gd name="T9" fmla="*/ 23 h 34"/>
                  <a:gd name="T10" fmla="*/ 16 w 29"/>
                  <a:gd name="T11" fmla="*/ 27 h 34"/>
                  <a:gd name="T12" fmla="*/ 22 w 29"/>
                  <a:gd name="T13" fmla="*/ 26 h 34"/>
                  <a:gd name="T14" fmla="*/ 23 w 29"/>
                  <a:gd name="T15" fmla="*/ 22 h 34"/>
                  <a:gd name="T16" fmla="*/ 21 w 29"/>
                  <a:gd name="T17" fmla="*/ 19 h 34"/>
                  <a:gd name="T18" fmla="*/ 2 w 29"/>
                  <a:gd name="T19" fmla="*/ 6 h 34"/>
                  <a:gd name="T20" fmla="*/ 1 w 29"/>
                  <a:gd name="T21" fmla="*/ 2 h 34"/>
                  <a:gd name="T22" fmla="*/ 5 w 29"/>
                  <a:gd name="T23" fmla="*/ 1 h 34"/>
                  <a:gd name="T24" fmla="*/ 24 w 29"/>
                  <a:gd name="T25" fmla="*/ 14 h 34"/>
                  <a:gd name="T26" fmla="*/ 29 w 29"/>
                  <a:gd name="T27" fmla="*/ 21 h 34"/>
                  <a:gd name="T28" fmla="*/ 27 w 29"/>
                  <a:gd name="T29" fmla="*/ 29 h 34"/>
                  <a:gd name="T30" fmla="*/ 18 w 29"/>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34">
                    <a:moveTo>
                      <a:pt x="18" y="34"/>
                    </a:moveTo>
                    <a:cubicBezTo>
                      <a:pt x="16" y="34"/>
                      <a:pt x="14" y="33"/>
                      <a:pt x="12" y="32"/>
                    </a:cubicBezTo>
                    <a:cubicBezTo>
                      <a:pt x="6" y="28"/>
                      <a:pt x="6" y="28"/>
                      <a:pt x="6" y="28"/>
                    </a:cubicBezTo>
                    <a:cubicBezTo>
                      <a:pt x="5" y="27"/>
                      <a:pt x="5" y="25"/>
                      <a:pt x="5" y="24"/>
                    </a:cubicBezTo>
                    <a:cubicBezTo>
                      <a:pt x="6" y="22"/>
                      <a:pt x="8" y="22"/>
                      <a:pt x="10" y="23"/>
                    </a:cubicBezTo>
                    <a:cubicBezTo>
                      <a:pt x="16" y="27"/>
                      <a:pt x="16" y="27"/>
                      <a:pt x="16" y="27"/>
                    </a:cubicBezTo>
                    <a:cubicBezTo>
                      <a:pt x="18" y="28"/>
                      <a:pt x="21" y="28"/>
                      <a:pt x="22" y="26"/>
                    </a:cubicBezTo>
                    <a:cubicBezTo>
                      <a:pt x="23" y="24"/>
                      <a:pt x="23" y="23"/>
                      <a:pt x="23" y="22"/>
                    </a:cubicBezTo>
                    <a:cubicBezTo>
                      <a:pt x="23" y="21"/>
                      <a:pt x="22" y="20"/>
                      <a:pt x="21" y="19"/>
                    </a:cubicBezTo>
                    <a:cubicBezTo>
                      <a:pt x="2" y="6"/>
                      <a:pt x="2" y="6"/>
                      <a:pt x="2" y="6"/>
                    </a:cubicBezTo>
                    <a:cubicBezTo>
                      <a:pt x="1" y="5"/>
                      <a:pt x="0" y="3"/>
                      <a:pt x="1" y="2"/>
                    </a:cubicBezTo>
                    <a:cubicBezTo>
                      <a:pt x="2" y="1"/>
                      <a:pt x="4" y="0"/>
                      <a:pt x="5" y="1"/>
                    </a:cubicBezTo>
                    <a:cubicBezTo>
                      <a:pt x="24" y="14"/>
                      <a:pt x="24" y="14"/>
                      <a:pt x="24" y="14"/>
                    </a:cubicBezTo>
                    <a:cubicBezTo>
                      <a:pt x="27" y="15"/>
                      <a:pt x="28" y="18"/>
                      <a:pt x="29" y="21"/>
                    </a:cubicBezTo>
                    <a:cubicBezTo>
                      <a:pt x="29" y="23"/>
                      <a:pt x="29" y="26"/>
                      <a:pt x="27" y="29"/>
                    </a:cubicBezTo>
                    <a:cubicBezTo>
                      <a:pt x="25" y="32"/>
                      <a:pt x="22" y="34"/>
                      <a:pt x="18"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5" name="Freeform 51">
                <a:extLst>
                  <a:ext uri="{FF2B5EF4-FFF2-40B4-BE49-F238E27FC236}">
                    <a16:creationId xmlns:a16="http://schemas.microsoft.com/office/drawing/2014/main" id="{26B16E31-056A-4840-BF60-3771C1977103}"/>
                  </a:ext>
                </a:extLst>
              </p:cNvPr>
              <p:cNvSpPr>
                <a:spLocks/>
              </p:cNvSpPr>
              <p:nvPr/>
            </p:nvSpPr>
            <p:spPr bwMode="auto">
              <a:xfrm>
                <a:off x="7932738" y="5989638"/>
                <a:ext cx="282575" cy="198438"/>
              </a:xfrm>
              <a:custGeom>
                <a:avLst/>
                <a:gdLst>
                  <a:gd name="T0" fmla="*/ 61 w 75"/>
                  <a:gd name="T1" fmla="*/ 52 h 52"/>
                  <a:gd name="T2" fmla="*/ 40 w 75"/>
                  <a:gd name="T3" fmla="*/ 41 h 52"/>
                  <a:gd name="T4" fmla="*/ 35 w 75"/>
                  <a:gd name="T5" fmla="*/ 31 h 52"/>
                  <a:gd name="T6" fmla="*/ 24 w 75"/>
                  <a:gd name="T7" fmla="*/ 35 h 52"/>
                  <a:gd name="T8" fmla="*/ 10 w 75"/>
                  <a:gd name="T9" fmla="*/ 35 h 52"/>
                  <a:gd name="T10" fmla="*/ 0 w 75"/>
                  <a:gd name="T11" fmla="*/ 25 h 52"/>
                  <a:gd name="T12" fmla="*/ 2 w 75"/>
                  <a:gd name="T13" fmla="*/ 21 h 52"/>
                  <a:gd name="T14" fmla="*/ 46 w 75"/>
                  <a:gd name="T15" fmla="*/ 3 h 52"/>
                  <a:gd name="T16" fmla="*/ 68 w 75"/>
                  <a:gd name="T17" fmla="*/ 0 h 52"/>
                  <a:gd name="T18" fmla="*/ 70 w 75"/>
                  <a:gd name="T19" fmla="*/ 4 h 52"/>
                  <a:gd name="T20" fmla="*/ 67 w 75"/>
                  <a:gd name="T21" fmla="*/ 6 h 52"/>
                  <a:gd name="T22" fmla="*/ 48 w 75"/>
                  <a:gd name="T23" fmla="*/ 9 h 52"/>
                  <a:gd name="T24" fmla="*/ 7 w 75"/>
                  <a:gd name="T25" fmla="*/ 25 h 52"/>
                  <a:gd name="T26" fmla="*/ 13 w 75"/>
                  <a:gd name="T27" fmla="*/ 29 h 52"/>
                  <a:gd name="T28" fmla="*/ 22 w 75"/>
                  <a:gd name="T29" fmla="*/ 30 h 52"/>
                  <a:gd name="T30" fmla="*/ 35 w 75"/>
                  <a:gd name="T31" fmla="*/ 25 h 52"/>
                  <a:gd name="T32" fmla="*/ 38 w 75"/>
                  <a:gd name="T33" fmla="*/ 26 h 52"/>
                  <a:gd name="T34" fmla="*/ 45 w 75"/>
                  <a:gd name="T35" fmla="*/ 37 h 52"/>
                  <a:gd name="T36" fmla="*/ 70 w 75"/>
                  <a:gd name="T37" fmla="*/ 43 h 52"/>
                  <a:gd name="T38" fmla="*/ 74 w 75"/>
                  <a:gd name="T39" fmla="*/ 44 h 52"/>
                  <a:gd name="T40" fmla="*/ 73 w 75"/>
                  <a:gd name="T41" fmla="*/ 48 h 52"/>
                  <a:gd name="T42" fmla="*/ 61 w 75"/>
                  <a:gd name="T4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52">
                    <a:moveTo>
                      <a:pt x="61" y="52"/>
                    </a:moveTo>
                    <a:cubicBezTo>
                      <a:pt x="53" y="52"/>
                      <a:pt x="45" y="48"/>
                      <a:pt x="40" y="41"/>
                    </a:cubicBezTo>
                    <a:cubicBezTo>
                      <a:pt x="35" y="31"/>
                      <a:pt x="35" y="31"/>
                      <a:pt x="35" y="31"/>
                    </a:cubicBezTo>
                    <a:cubicBezTo>
                      <a:pt x="24" y="35"/>
                      <a:pt x="24" y="35"/>
                      <a:pt x="24" y="35"/>
                    </a:cubicBezTo>
                    <a:cubicBezTo>
                      <a:pt x="20" y="37"/>
                      <a:pt x="15" y="37"/>
                      <a:pt x="10" y="35"/>
                    </a:cubicBezTo>
                    <a:cubicBezTo>
                      <a:pt x="6" y="33"/>
                      <a:pt x="2" y="29"/>
                      <a:pt x="0" y="25"/>
                    </a:cubicBezTo>
                    <a:cubicBezTo>
                      <a:pt x="0" y="23"/>
                      <a:pt x="0" y="22"/>
                      <a:pt x="2" y="21"/>
                    </a:cubicBezTo>
                    <a:cubicBezTo>
                      <a:pt x="46" y="3"/>
                      <a:pt x="46" y="3"/>
                      <a:pt x="46" y="3"/>
                    </a:cubicBezTo>
                    <a:cubicBezTo>
                      <a:pt x="53" y="0"/>
                      <a:pt x="60" y="0"/>
                      <a:pt x="68" y="0"/>
                    </a:cubicBezTo>
                    <a:cubicBezTo>
                      <a:pt x="69" y="1"/>
                      <a:pt x="70" y="2"/>
                      <a:pt x="70" y="4"/>
                    </a:cubicBezTo>
                    <a:cubicBezTo>
                      <a:pt x="70" y="5"/>
                      <a:pt x="69" y="7"/>
                      <a:pt x="67" y="6"/>
                    </a:cubicBezTo>
                    <a:cubicBezTo>
                      <a:pt x="61" y="6"/>
                      <a:pt x="54" y="6"/>
                      <a:pt x="48" y="9"/>
                    </a:cubicBezTo>
                    <a:cubicBezTo>
                      <a:pt x="7" y="25"/>
                      <a:pt x="7" y="25"/>
                      <a:pt x="7" y="25"/>
                    </a:cubicBezTo>
                    <a:cubicBezTo>
                      <a:pt x="9" y="27"/>
                      <a:pt x="10" y="29"/>
                      <a:pt x="13" y="29"/>
                    </a:cubicBezTo>
                    <a:cubicBezTo>
                      <a:pt x="16" y="31"/>
                      <a:pt x="19" y="31"/>
                      <a:pt x="22" y="30"/>
                    </a:cubicBezTo>
                    <a:cubicBezTo>
                      <a:pt x="35" y="25"/>
                      <a:pt x="35" y="25"/>
                      <a:pt x="35" y="25"/>
                    </a:cubicBezTo>
                    <a:cubicBezTo>
                      <a:pt x="36" y="24"/>
                      <a:pt x="38" y="25"/>
                      <a:pt x="38" y="26"/>
                    </a:cubicBezTo>
                    <a:cubicBezTo>
                      <a:pt x="45" y="37"/>
                      <a:pt x="45" y="37"/>
                      <a:pt x="45" y="37"/>
                    </a:cubicBezTo>
                    <a:cubicBezTo>
                      <a:pt x="51" y="46"/>
                      <a:pt x="62" y="48"/>
                      <a:pt x="70" y="43"/>
                    </a:cubicBezTo>
                    <a:cubicBezTo>
                      <a:pt x="72" y="42"/>
                      <a:pt x="73" y="43"/>
                      <a:pt x="74" y="44"/>
                    </a:cubicBezTo>
                    <a:cubicBezTo>
                      <a:pt x="75" y="45"/>
                      <a:pt x="75" y="47"/>
                      <a:pt x="73" y="48"/>
                    </a:cubicBezTo>
                    <a:cubicBezTo>
                      <a:pt x="69" y="51"/>
                      <a:pt x="65" y="52"/>
                      <a:pt x="6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6" name="Freeform 52">
                <a:extLst>
                  <a:ext uri="{FF2B5EF4-FFF2-40B4-BE49-F238E27FC236}">
                    <a16:creationId xmlns:a16="http://schemas.microsoft.com/office/drawing/2014/main" id="{8BA53D97-F85D-4024-B3DF-4E5A18965A40}"/>
                  </a:ext>
                </a:extLst>
              </p:cNvPr>
              <p:cNvSpPr>
                <a:spLocks noEditPoints="1"/>
              </p:cNvSpPr>
              <p:nvPr/>
            </p:nvSpPr>
            <p:spPr bwMode="auto">
              <a:xfrm>
                <a:off x="7808913" y="6188075"/>
                <a:ext cx="127000" cy="141288"/>
              </a:xfrm>
              <a:custGeom>
                <a:avLst/>
                <a:gdLst>
                  <a:gd name="T0" fmla="*/ 12 w 34"/>
                  <a:gd name="T1" fmla="*/ 37 h 37"/>
                  <a:gd name="T2" fmla="*/ 12 w 34"/>
                  <a:gd name="T3" fmla="*/ 37 h 37"/>
                  <a:gd name="T4" fmla="*/ 6 w 34"/>
                  <a:gd name="T5" fmla="*/ 35 h 37"/>
                  <a:gd name="T6" fmla="*/ 3 w 34"/>
                  <a:gd name="T7" fmla="*/ 20 h 37"/>
                  <a:gd name="T8" fmla="*/ 14 w 34"/>
                  <a:gd name="T9" fmla="*/ 5 h 37"/>
                  <a:gd name="T10" fmla="*/ 29 w 34"/>
                  <a:gd name="T11" fmla="*/ 3 h 37"/>
                  <a:gd name="T12" fmla="*/ 33 w 34"/>
                  <a:gd name="T13" fmla="*/ 10 h 37"/>
                  <a:gd name="T14" fmla="*/ 31 w 34"/>
                  <a:gd name="T15" fmla="*/ 18 h 37"/>
                  <a:gd name="T16" fmla="*/ 21 w 34"/>
                  <a:gd name="T17" fmla="*/ 33 h 37"/>
                  <a:gd name="T18" fmla="*/ 12 w 34"/>
                  <a:gd name="T19" fmla="*/ 37 h 37"/>
                  <a:gd name="T20" fmla="*/ 23 w 34"/>
                  <a:gd name="T21" fmla="*/ 7 h 37"/>
                  <a:gd name="T22" fmla="*/ 19 w 34"/>
                  <a:gd name="T23" fmla="*/ 9 h 37"/>
                  <a:gd name="T24" fmla="*/ 8 w 34"/>
                  <a:gd name="T25" fmla="*/ 23 h 37"/>
                  <a:gd name="T26" fmla="*/ 9 w 34"/>
                  <a:gd name="T27" fmla="*/ 30 h 37"/>
                  <a:gd name="T28" fmla="*/ 12 w 34"/>
                  <a:gd name="T29" fmla="*/ 31 h 37"/>
                  <a:gd name="T30" fmla="*/ 12 w 34"/>
                  <a:gd name="T31" fmla="*/ 31 h 37"/>
                  <a:gd name="T32" fmla="*/ 16 w 34"/>
                  <a:gd name="T33" fmla="*/ 29 h 37"/>
                  <a:gd name="T34" fmla="*/ 27 w 34"/>
                  <a:gd name="T35" fmla="*/ 14 h 37"/>
                  <a:gd name="T36" fmla="*/ 27 w 34"/>
                  <a:gd name="T37" fmla="*/ 11 h 37"/>
                  <a:gd name="T38" fmla="*/ 26 w 34"/>
                  <a:gd name="T39" fmla="*/ 8 h 37"/>
                  <a:gd name="T40" fmla="*/ 23 w 34"/>
                  <a:gd name="T4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7">
                    <a:moveTo>
                      <a:pt x="12" y="37"/>
                    </a:moveTo>
                    <a:cubicBezTo>
                      <a:pt x="12" y="37"/>
                      <a:pt x="12" y="37"/>
                      <a:pt x="12" y="37"/>
                    </a:cubicBezTo>
                    <a:cubicBezTo>
                      <a:pt x="10" y="37"/>
                      <a:pt x="8" y="36"/>
                      <a:pt x="6" y="35"/>
                    </a:cubicBezTo>
                    <a:cubicBezTo>
                      <a:pt x="1" y="31"/>
                      <a:pt x="0" y="25"/>
                      <a:pt x="3" y="20"/>
                    </a:cubicBezTo>
                    <a:cubicBezTo>
                      <a:pt x="14" y="5"/>
                      <a:pt x="14" y="5"/>
                      <a:pt x="14" y="5"/>
                    </a:cubicBezTo>
                    <a:cubicBezTo>
                      <a:pt x="17" y="1"/>
                      <a:pt x="24" y="0"/>
                      <a:pt x="29" y="3"/>
                    </a:cubicBezTo>
                    <a:cubicBezTo>
                      <a:pt x="31" y="5"/>
                      <a:pt x="33" y="7"/>
                      <a:pt x="33" y="10"/>
                    </a:cubicBezTo>
                    <a:cubicBezTo>
                      <a:pt x="34" y="13"/>
                      <a:pt x="33" y="16"/>
                      <a:pt x="31" y="18"/>
                    </a:cubicBezTo>
                    <a:cubicBezTo>
                      <a:pt x="21" y="33"/>
                      <a:pt x="21" y="33"/>
                      <a:pt x="21" y="33"/>
                    </a:cubicBezTo>
                    <a:cubicBezTo>
                      <a:pt x="19" y="35"/>
                      <a:pt x="16" y="37"/>
                      <a:pt x="12" y="37"/>
                    </a:cubicBezTo>
                    <a:close/>
                    <a:moveTo>
                      <a:pt x="23" y="7"/>
                    </a:moveTo>
                    <a:cubicBezTo>
                      <a:pt x="21" y="7"/>
                      <a:pt x="20" y="8"/>
                      <a:pt x="19" y="9"/>
                    </a:cubicBezTo>
                    <a:cubicBezTo>
                      <a:pt x="8" y="23"/>
                      <a:pt x="8" y="23"/>
                      <a:pt x="8" y="23"/>
                    </a:cubicBezTo>
                    <a:cubicBezTo>
                      <a:pt x="7" y="26"/>
                      <a:pt x="7" y="29"/>
                      <a:pt x="9" y="30"/>
                    </a:cubicBezTo>
                    <a:cubicBezTo>
                      <a:pt x="10" y="31"/>
                      <a:pt x="11" y="31"/>
                      <a:pt x="12" y="31"/>
                    </a:cubicBezTo>
                    <a:cubicBezTo>
                      <a:pt x="12" y="31"/>
                      <a:pt x="12" y="31"/>
                      <a:pt x="12" y="31"/>
                    </a:cubicBezTo>
                    <a:cubicBezTo>
                      <a:pt x="14" y="31"/>
                      <a:pt x="15" y="30"/>
                      <a:pt x="16" y="29"/>
                    </a:cubicBezTo>
                    <a:cubicBezTo>
                      <a:pt x="27" y="14"/>
                      <a:pt x="27" y="14"/>
                      <a:pt x="27" y="14"/>
                    </a:cubicBezTo>
                    <a:cubicBezTo>
                      <a:pt x="27" y="13"/>
                      <a:pt x="28" y="12"/>
                      <a:pt x="27" y="11"/>
                    </a:cubicBezTo>
                    <a:cubicBezTo>
                      <a:pt x="27" y="10"/>
                      <a:pt x="27" y="9"/>
                      <a:pt x="26" y="8"/>
                    </a:cubicBezTo>
                    <a:cubicBezTo>
                      <a:pt x="25" y="7"/>
                      <a:pt x="24"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7" name="Freeform 53">
                <a:extLst>
                  <a:ext uri="{FF2B5EF4-FFF2-40B4-BE49-F238E27FC236}">
                    <a16:creationId xmlns:a16="http://schemas.microsoft.com/office/drawing/2014/main" id="{CC7BF6FF-FD12-47DC-B17B-6B3E384B69D8}"/>
                  </a:ext>
                </a:extLst>
              </p:cNvPr>
              <p:cNvSpPr>
                <a:spLocks noEditPoints="1"/>
              </p:cNvSpPr>
              <p:nvPr/>
            </p:nvSpPr>
            <p:spPr bwMode="auto">
              <a:xfrm>
                <a:off x="7853363" y="6199188"/>
                <a:ext cx="147637" cy="163513"/>
              </a:xfrm>
              <a:custGeom>
                <a:avLst/>
                <a:gdLst>
                  <a:gd name="T0" fmla="*/ 13 w 39"/>
                  <a:gd name="T1" fmla="*/ 43 h 43"/>
                  <a:gd name="T2" fmla="*/ 13 w 39"/>
                  <a:gd name="T3" fmla="*/ 43 h 43"/>
                  <a:gd name="T4" fmla="*/ 6 w 39"/>
                  <a:gd name="T5" fmla="*/ 41 h 43"/>
                  <a:gd name="T6" fmla="*/ 4 w 39"/>
                  <a:gd name="T7" fmla="*/ 26 h 43"/>
                  <a:gd name="T8" fmla="*/ 19 w 39"/>
                  <a:gd name="T9" fmla="*/ 6 h 43"/>
                  <a:gd name="T10" fmla="*/ 34 w 39"/>
                  <a:gd name="T11" fmla="*/ 3 h 43"/>
                  <a:gd name="T12" fmla="*/ 38 w 39"/>
                  <a:gd name="T13" fmla="*/ 10 h 43"/>
                  <a:gd name="T14" fmla="*/ 36 w 39"/>
                  <a:gd name="T15" fmla="*/ 18 h 43"/>
                  <a:gd name="T16" fmla="*/ 21 w 39"/>
                  <a:gd name="T17" fmla="*/ 39 h 43"/>
                  <a:gd name="T18" fmla="*/ 13 w 39"/>
                  <a:gd name="T19" fmla="*/ 43 h 43"/>
                  <a:gd name="T20" fmla="*/ 28 w 39"/>
                  <a:gd name="T21" fmla="*/ 7 h 43"/>
                  <a:gd name="T22" fmla="*/ 24 w 39"/>
                  <a:gd name="T23" fmla="*/ 9 h 43"/>
                  <a:gd name="T24" fmla="*/ 9 w 39"/>
                  <a:gd name="T25" fmla="*/ 30 h 43"/>
                  <a:gd name="T26" fmla="*/ 8 w 39"/>
                  <a:gd name="T27" fmla="*/ 33 h 43"/>
                  <a:gd name="T28" fmla="*/ 10 w 39"/>
                  <a:gd name="T29" fmla="*/ 36 h 43"/>
                  <a:gd name="T30" fmla="*/ 17 w 39"/>
                  <a:gd name="T31" fmla="*/ 35 h 43"/>
                  <a:gd name="T32" fmla="*/ 31 w 39"/>
                  <a:gd name="T33" fmla="*/ 15 h 43"/>
                  <a:gd name="T34" fmla="*/ 32 w 39"/>
                  <a:gd name="T35" fmla="*/ 11 h 43"/>
                  <a:gd name="T36" fmla="*/ 30 w 39"/>
                  <a:gd name="T37" fmla="*/ 8 h 43"/>
                  <a:gd name="T38" fmla="*/ 28 w 39"/>
                  <a:gd name="T39" fmla="*/ 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13" y="43"/>
                    </a:moveTo>
                    <a:cubicBezTo>
                      <a:pt x="13" y="43"/>
                      <a:pt x="13" y="43"/>
                      <a:pt x="13" y="43"/>
                    </a:cubicBezTo>
                    <a:cubicBezTo>
                      <a:pt x="10" y="43"/>
                      <a:pt x="8" y="42"/>
                      <a:pt x="6" y="41"/>
                    </a:cubicBezTo>
                    <a:cubicBezTo>
                      <a:pt x="2" y="38"/>
                      <a:pt x="0" y="31"/>
                      <a:pt x="4" y="26"/>
                    </a:cubicBezTo>
                    <a:cubicBezTo>
                      <a:pt x="19" y="6"/>
                      <a:pt x="19" y="6"/>
                      <a:pt x="19" y="6"/>
                    </a:cubicBezTo>
                    <a:cubicBezTo>
                      <a:pt x="22" y="1"/>
                      <a:pt x="29" y="0"/>
                      <a:pt x="34" y="3"/>
                    </a:cubicBezTo>
                    <a:cubicBezTo>
                      <a:pt x="36" y="5"/>
                      <a:pt x="38" y="7"/>
                      <a:pt x="38" y="10"/>
                    </a:cubicBezTo>
                    <a:cubicBezTo>
                      <a:pt x="39" y="13"/>
                      <a:pt x="38" y="16"/>
                      <a:pt x="36" y="18"/>
                    </a:cubicBezTo>
                    <a:cubicBezTo>
                      <a:pt x="21" y="39"/>
                      <a:pt x="21" y="39"/>
                      <a:pt x="21" y="39"/>
                    </a:cubicBezTo>
                    <a:cubicBezTo>
                      <a:pt x="19" y="41"/>
                      <a:pt x="16" y="43"/>
                      <a:pt x="13" y="43"/>
                    </a:cubicBezTo>
                    <a:close/>
                    <a:moveTo>
                      <a:pt x="28" y="7"/>
                    </a:moveTo>
                    <a:cubicBezTo>
                      <a:pt x="26" y="7"/>
                      <a:pt x="25" y="8"/>
                      <a:pt x="24" y="9"/>
                    </a:cubicBezTo>
                    <a:cubicBezTo>
                      <a:pt x="9" y="30"/>
                      <a:pt x="9" y="30"/>
                      <a:pt x="9" y="30"/>
                    </a:cubicBezTo>
                    <a:cubicBezTo>
                      <a:pt x="8" y="31"/>
                      <a:pt x="8" y="32"/>
                      <a:pt x="8" y="33"/>
                    </a:cubicBezTo>
                    <a:cubicBezTo>
                      <a:pt x="8" y="34"/>
                      <a:pt x="9" y="35"/>
                      <a:pt x="10" y="36"/>
                    </a:cubicBezTo>
                    <a:cubicBezTo>
                      <a:pt x="12" y="38"/>
                      <a:pt x="15" y="37"/>
                      <a:pt x="17" y="35"/>
                    </a:cubicBezTo>
                    <a:cubicBezTo>
                      <a:pt x="31" y="15"/>
                      <a:pt x="31" y="15"/>
                      <a:pt x="31" y="15"/>
                    </a:cubicBezTo>
                    <a:cubicBezTo>
                      <a:pt x="32" y="14"/>
                      <a:pt x="32" y="12"/>
                      <a:pt x="32" y="11"/>
                    </a:cubicBezTo>
                    <a:cubicBezTo>
                      <a:pt x="32" y="10"/>
                      <a:pt x="31" y="9"/>
                      <a:pt x="30" y="8"/>
                    </a:cubicBezTo>
                    <a:cubicBezTo>
                      <a:pt x="30" y="7"/>
                      <a:pt x="29" y="7"/>
                      <a:pt x="28"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8" name="Freeform 54">
                <a:extLst>
                  <a:ext uri="{FF2B5EF4-FFF2-40B4-BE49-F238E27FC236}">
                    <a16:creationId xmlns:a16="http://schemas.microsoft.com/office/drawing/2014/main" id="{2120A99A-0A31-43A4-A9A9-756D3D995623}"/>
                  </a:ext>
                </a:extLst>
              </p:cNvPr>
              <p:cNvSpPr>
                <a:spLocks noEditPoints="1"/>
              </p:cNvSpPr>
              <p:nvPr/>
            </p:nvSpPr>
            <p:spPr bwMode="auto">
              <a:xfrm>
                <a:off x="7902575" y="6256338"/>
                <a:ext cx="128587" cy="141288"/>
              </a:xfrm>
              <a:custGeom>
                <a:avLst/>
                <a:gdLst>
                  <a:gd name="T0" fmla="*/ 12 w 34"/>
                  <a:gd name="T1" fmla="*/ 37 h 37"/>
                  <a:gd name="T2" fmla="*/ 12 w 34"/>
                  <a:gd name="T3" fmla="*/ 37 h 37"/>
                  <a:gd name="T4" fmla="*/ 6 w 34"/>
                  <a:gd name="T5" fmla="*/ 35 h 37"/>
                  <a:gd name="T6" fmla="*/ 4 w 34"/>
                  <a:gd name="T7" fmla="*/ 20 h 37"/>
                  <a:gd name="T8" fmla="*/ 14 w 34"/>
                  <a:gd name="T9" fmla="*/ 6 h 37"/>
                  <a:gd name="T10" fmla="*/ 29 w 34"/>
                  <a:gd name="T11" fmla="*/ 3 h 37"/>
                  <a:gd name="T12" fmla="*/ 33 w 34"/>
                  <a:gd name="T13" fmla="*/ 10 h 37"/>
                  <a:gd name="T14" fmla="*/ 32 w 34"/>
                  <a:gd name="T15" fmla="*/ 18 h 37"/>
                  <a:gd name="T16" fmla="*/ 21 w 34"/>
                  <a:gd name="T17" fmla="*/ 33 h 37"/>
                  <a:gd name="T18" fmla="*/ 12 w 34"/>
                  <a:gd name="T19" fmla="*/ 37 h 37"/>
                  <a:gd name="T20" fmla="*/ 23 w 34"/>
                  <a:gd name="T21" fmla="*/ 7 h 37"/>
                  <a:gd name="T22" fmla="*/ 19 w 34"/>
                  <a:gd name="T23" fmla="*/ 9 h 37"/>
                  <a:gd name="T24" fmla="*/ 8 w 34"/>
                  <a:gd name="T25" fmla="*/ 24 h 37"/>
                  <a:gd name="T26" fmla="*/ 9 w 34"/>
                  <a:gd name="T27" fmla="*/ 30 h 37"/>
                  <a:gd name="T28" fmla="*/ 12 w 34"/>
                  <a:gd name="T29" fmla="*/ 31 h 37"/>
                  <a:gd name="T30" fmla="*/ 12 w 34"/>
                  <a:gd name="T31" fmla="*/ 31 h 37"/>
                  <a:gd name="T32" fmla="*/ 16 w 34"/>
                  <a:gd name="T33" fmla="*/ 29 h 37"/>
                  <a:gd name="T34" fmla="*/ 27 w 34"/>
                  <a:gd name="T35" fmla="*/ 15 h 37"/>
                  <a:gd name="T36" fmla="*/ 28 w 34"/>
                  <a:gd name="T37" fmla="*/ 11 h 37"/>
                  <a:gd name="T38" fmla="*/ 26 w 34"/>
                  <a:gd name="T39" fmla="*/ 8 h 37"/>
                  <a:gd name="T40" fmla="*/ 23 w 34"/>
                  <a:gd name="T41"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 h="37">
                    <a:moveTo>
                      <a:pt x="12" y="37"/>
                    </a:moveTo>
                    <a:cubicBezTo>
                      <a:pt x="12" y="37"/>
                      <a:pt x="12" y="37"/>
                      <a:pt x="12" y="37"/>
                    </a:cubicBezTo>
                    <a:cubicBezTo>
                      <a:pt x="10" y="37"/>
                      <a:pt x="8" y="37"/>
                      <a:pt x="6" y="35"/>
                    </a:cubicBezTo>
                    <a:cubicBezTo>
                      <a:pt x="1" y="32"/>
                      <a:pt x="0" y="25"/>
                      <a:pt x="4" y="20"/>
                    </a:cubicBezTo>
                    <a:cubicBezTo>
                      <a:pt x="14" y="6"/>
                      <a:pt x="14" y="6"/>
                      <a:pt x="14" y="6"/>
                    </a:cubicBezTo>
                    <a:cubicBezTo>
                      <a:pt x="17" y="1"/>
                      <a:pt x="25" y="0"/>
                      <a:pt x="29" y="3"/>
                    </a:cubicBezTo>
                    <a:cubicBezTo>
                      <a:pt x="31" y="5"/>
                      <a:pt x="33" y="7"/>
                      <a:pt x="33" y="10"/>
                    </a:cubicBezTo>
                    <a:cubicBezTo>
                      <a:pt x="34" y="13"/>
                      <a:pt x="33" y="16"/>
                      <a:pt x="32" y="18"/>
                    </a:cubicBezTo>
                    <a:cubicBezTo>
                      <a:pt x="21" y="33"/>
                      <a:pt x="21" y="33"/>
                      <a:pt x="21" y="33"/>
                    </a:cubicBezTo>
                    <a:cubicBezTo>
                      <a:pt x="19" y="36"/>
                      <a:pt x="16" y="37"/>
                      <a:pt x="12" y="37"/>
                    </a:cubicBezTo>
                    <a:close/>
                    <a:moveTo>
                      <a:pt x="23" y="7"/>
                    </a:moveTo>
                    <a:cubicBezTo>
                      <a:pt x="21" y="7"/>
                      <a:pt x="20" y="8"/>
                      <a:pt x="19" y="9"/>
                    </a:cubicBezTo>
                    <a:cubicBezTo>
                      <a:pt x="8" y="24"/>
                      <a:pt x="8" y="24"/>
                      <a:pt x="8" y="24"/>
                    </a:cubicBezTo>
                    <a:cubicBezTo>
                      <a:pt x="7" y="26"/>
                      <a:pt x="7" y="29"/>
                      <a:pt x="9" y="30"/>
                    </a:cubicBezTo>
                    <a:cubicBezTo>
                      <a:pt x="10" y="31"/>
                      <a:pt x="11" y="31"/>
                      <a:pt x="12" y="31"/>
                    </a:cubicBezTo>
                    <a:cubicBezTo>
                      <a:pt x="12" y="31"/>
                      <a:pt x="12" y="31"/>
                      <a:pt x="12" y="31"/>
                    </a:cubicBezTo>
                    <a:cubicBezTo>
                      <a:pt x="14" y="31"/>
                      <a:pt x="15" y="31"/>
                      <a:pt x="16" y="29"/>
                    </a:cubicBezTo>
                    <a:cubicBezTo>
                      <a:pt x="27" y="15"/>
                      <a:pt x="27" y="15"/>
                      <a:pt x="27" y="15"/>
                    </a:cubicBezTo>
                    <a:cubicBezTo>
                      <a:pt x="27" y="14"/>
                      <a:pt x="28" y="13"/>
                      <a:pt x="28" y="11"/>
                    </a:cubicBezTo>
                    <a:cubicBezTo>
                      <a:pt x="27" y="10"/>
                      <a:pt x="27" y="9"/>
                      <a:pt x="26" y="8"/>
                    </a:cubicBezTo>
                    <a:cubicBezTo>
                      <a:pt x="25" y="8"/>
                      <a:pt x="24" y="7"/>
                      <a:pt x="2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9" name="Freeform 55">
                <a:extLst>
                  <a:ext uri="{FF2B5EF4-FFF2-40B4-BE49-F238E27FC236}">
                    <a16:creationId xmlns:a16="http://schemas.microsoft.com/office/drawing/2014/main" id="{93646426-CA30-439C-9BEF-720D82FD8194}"/>
                  </a:ext>
                </a:extLst>
              </p:cNvPr>
              <p:cNvSpPr>
                <a:spLocks noEditPoints="1"/>
              </p:cNvSpPr>
              <p:nvPr/>
            </p:nvSpPr>
            <p:spPr bwMode="auto">
              <a:xfrm>
                <a:off x="7954963" y="6313488"/>
                <a:ext cx="104775" cy="119063"/>
              </a:xfrm>
              <a:custGeom>
                <a:avLst/>
                <a:gdLst>
                  <a:gd name="T0" fmla="*/ 11 w 28"/>
                  <a:gd name="T1" fmla="*/ 31 h 31"/>
                  <a:gd name="T2" fmla="*/ 11 w 28"/>
                  <a:gd name="T3" fmla="*/ 31 h 31"/>
                  <a:gd name="T4" fmla="*/ 4 w 28"/>
                  <a:gd name="T5" fmla="*/ 29 h 31"/>
                  <a:gd name="T6" fmla="*/ 0 w 28"/>
                  <a:gd name="T7" fmla="*/ 22 h 31"/>
                  <a:gd name="T8" fmla="*/ 2 w 28"/>
                  <a:gd name="T9" fmla="*/ 14 h 31"/>
                  <a:gd name="T10" fmla="*/ 8 w 28"/>
                  <a:gd name="T11" fmla="*/ 6 h 31"/>
                  <a:gd name="T12" fmla="*/ 23 w 28"/>
                  <a:gd name="T13" fmla="*/ 3 h 31"/>
                  <a:gd name="T14" fmla="*/ 28 w 28"/>
                  <a:gd name="T15" fmla="*/ 10 h 31"/>
                  <a:gd name="T16" fmla="*/ 26 w 28"/>
                  <a:gd name="T17" fmla="*/ 18 h 31"/>
                  <a:gd name="T18" fmla="*/ 20 w 28"/>
                  <a:gd name="T19" fmla="*/ 27 h 31"/>
                  <a:gd name="T20" fmla="*/ 11 w 28"/>
                  <a:gd name="T21" fmla="*/ 31 h 31"/>
                  <a:gd name="T22" fmla="*/ 17 w 28"/>
                  <a:gd name="T23" fmla="*/ 7 h 31"/>
                  <a:gd name="T24" fmla="*/ 13 w 28"/>
                  <a:gd name="T25" fmla="*/ 9 h 31"/>
                  <a:gd name="T26" fmla="*/ 7 w 28"/>
                  <a:gd name="T27" fmla="*/ 18 h 31"/>
                  <a:gd name="T28" fmla="*/ 6 w 28"/>
                  <a:gd name="T29" fmla="*/ 21 h 31"/>
                  <a:gd name="T30" fmla="*/ 8 w 28"/>
                  <a:gd name="T31" fmla="*/ 25 h 31"/>
                  <a:gd name="T32" fmla="*/ 15 w 28"/>
                  <a:gd name="T33" fmla="*/ 23 h 31"/>
                  <a:gd name="T34" fmla="*/ 21 w 28"/>
                  <a:gd name="T35" fmla="*/ 15 h 31"/>
                  <a:gd name="T36" fmla="*/ 22 w 28"/>
                  <a:gd name="T37" fmla="*/ 11 h 31"/>
                  <a:gd name="T38" fmla="*/ 20 w 28"/>
                  <a:gd name="T39" fmla="*/ 8 h 31"/>
                  <a:gd name="T40" fmla="*/ 17 w 28"/>
                  <a:gd name="T41"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31">
                    <a:moveTo>
                      <a:pt x="11" y="31"/>
                    </a:moveTo>
                    <a:cubicBezTo>
                      <a:pt x="11" y="31"/>
                      <a:pt x="11" y="31"/>
                      <a:pt x="11" y="31"/>
                    </a:cubicBezTo>
                    <a:cubicBezTo>
                      <a:pt x="8" y="31"/>
                      <a:pt x="6" y="31"/>
                      <a:pt x="4" y="29"/>
                    </a:cubicBezTo>
                    <a:cubicBezTo>
                      <a:pt x="2" y="28"/>
                      <a:pt x="1" y="25"/>
                      <a:pt x="0" y="22"/>
                    </a:cubicBezTo>
                    <a:cubicBezTo>
                      <a:pt x="0" y="20"/>
                      <a:pt x="0" y="17"/>
                      <a:pt x="2" y="14"/>
                    </a:cubicBezTo>
                    <a:cubicBezTo>
                      <a:pt x="8" y="6"/>
                      <a:pt x="8" y="6"/>
                      <a:pt x="8" y="6"/>
                    </a:cubicBezTo>
                    <a:cubicBezTo>
                      <a:pt x="12" y="1"/>
                      <a:pt x="19" y="0"/>
                      <a:pt x="23" y="3"/>
                    </a:cubicBezTo>
                    <a:cubicBezTo>
                      <a:pt x="26" y="5"/>
                      <a:pt x="27" y="7"/>
                      <a:pt x="28" y="10"/>
                    </a:cubicBezTo>
                    <a:cubicBezTo>
                      <a:pt x="28" y="13"/>
                      <a:pt x="28" y="16"/>
                      <a:pt x="26" y="18"/>
                    </a:cubicBezTo>
                    <a:cubicBezTo>
                      <a:pt x="20" y="27"/>
                      <a:pt x="20" y="27"/>
                      <a:pt x="20" y="27"/>
                    </a:cubicBezTo>
                    <a:cubicBezTo>
                      <a:pt x="17" y="30"/>
                      <a:pt x="14" y="31"/>
                      <a:pt x="11" y="31"/>
                    </a:cubicBezTo>
                    <a:close/>
                    <a:moveTo>
                      <a:pt x="17" y="7"/>
                    </a:moveTo>
                    <a:cubicBezTo>
                      <a:pt x="16" y="7"/>
                      <a:pt x="14" y="8"/>
                      <a:pt x="13" y="9"/>
                    </a:cubicBezTo>
                    <a:cubicBezTo>
                      <a:pt x="7" y="18"/>
                      <a:pt x="7" y="18"/>
                      <a:pt x="7" y="18"/>
                    </a:cubicBezTo>
                    <a:cubicBezTo>
                      <a:pt x="6" y="19"/>
                      <a:pt x="6" y="20"/>
                      <a:pt x="6" y="21"/>
                    </a:cubicBezTo>
                    <a:cubicBezTo>
                      <a:pt x="6" y="23"/>
                      <a:pt x="7" y="24"/>
                      <a:pt x="8" y="25"/>
                    </a:cubicBezTo>
                    <a:cubicBezTo>
                      <a:pt x="10" y="26"/>
                      <a:pt x="13" y="26"/>
                      <a:pt x="15" y="23"/>
                    </a:cubicBezTo>
                    <a:cubicBezTo>
                      <a:pt x="21" y="15"/>
                      <a:pt x="21" y="15"/>
                      <a:pt x="21" y="15"/>
                    </a:cubicBezTo>
                    <a:cubicBezTo>
                      <a:pt x="22" y="14"/>
                      <a:pt x="22" y="12"/>
                      <a:pt x="22" y="11"/>
                    </a:cubicBezTo>
                    <a:cubicBezTo>
                      <a:pt x="22" y="10"/>
                      <a:pt x="21" y="9"/>
                      <a:pt x="20" y="8"/>
                    </a:cubicBezTo>
                    <a:cubicBezTo>
                      <a:pt x="19" y="8"/>
                      <a:pt x="18" y="7"/>
                      <a:pt x="1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0" name="Freeform 56">
                <a:extLst>
                  <a:ext uri="{FF2B5EF4-FFF2-40B4-BE49-F238E27FC236}">
                    <a16:creationId xmlns:a16="http://schemas.microsoft.com/office/drawing/2014/main" id="{12A8E78E-7232-41F3-BC78-D431F78DF834}"/>
                  </a:ext>
                </a:extLst>
              </p:cNvPr>
              <p:cNvSpPr>
                <a:spLocks/>
              </p:cNvSpPr>
              <p:nvPr/>
            </p:nvSpPr>
            <p:spPr bwMode="auto">
              <a:xfrm>
                <a:off x="7702550" y="5951538"/>
                <a:ext cx="249237" cy="296863"/>
              </a:xfrm>
              <a:custGeom>
                <a:avLst/>
                <a:gdLst>
                  <a:gd name="T0" fmla="*/ 23 w 66"/>
                  <a:gd name="T1" fmla="*/ 78 h 78"/>
                  <a:gd name="T2" fmla="*/ 21 w 66"/>
                  <a:gd name="T3" fmla="*/ 78 h 78"/>
                  <a:gd name="T4" fmla="*/ 1 w 66"/>
                  <a:gd name="T5" fmla="*/ 62 h 78"/>
                  <a:gd name="T6" fmla="*/ 1 w 66"/>
                  <a:gd name="T7" fmla="*/ 58 h 78"/>
                  <a:gd name="T8" fmla="*/ 5 w 66"/>
                  <a:gd name="T9" fmla="*/ 57 h 78"/>
                  <a:gd name="T10" fmla="*/ 23 w 66"/>
                  <a:gd name="T11" fmla="*/ 71 h 78"/>
                  <a:gd name="T12" fmla="*/ 58 w 66"/>
                  <a:gd name="T13" fmla="*/ 18 h 78"/>
                  <a:gd name="T14" fmla="*/ 41 w 66"/>
                  <a:gd name="T15" fmla="*/ 6 h 78"/>
                  <a:gd name="T16" fmla="*/ 41 w 66"/>
                  <a:gd name="T17" fmla="*/ 2 h 78"/>
                  <a:gd name="T18" fmla="*/ 45 w 66"/>
                  <a:gd name="T19" fmla="*/ 1 h 78"/>
                  <a:gd name="T20" fmla="*/ 64 w 66"/>
                  <a:gd name="T21" fmla="*/ 15 h 78"/>
                  <a:gd name="T22" fmla="*/ 65 w 66"/>
                  <a:gd name="T23" fmla="*/ 19 h 78"/>
                  <a:gd name="T24" fmla="*/ 26 w 66"/>
                  <a:gd name="T25" fmla="*/ 77 h 78"/>
                  <a:gd name="T26" fmla="*/ 24 w 66"/>
                  <a:gd name="T27" fmla="*/ 78 h 78"/>
                  <a:gd name="T28" fmla="*/ 23 w 66"/>
                  <a:gd name="T2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 h="78">
                    <a:moveTo>
                      <a:pt x="23" y="78"/>
                    </a:moveTo>
                    <a:cubicBezTo>
                      <a:pt x="23" y="78"/>
                      <a:pt x="22" y="78"/>
                      <a:pt x="21" y="78"/>
                    </a:cubicBezTo>
                    <a:cubicBezTo>
                      <a:pt x="1" y="62"/>
                      <a:pt x="1" y="62"/>
                      <a:pt x="1" y="62"/>
                    </a:cubicBezTo>
                    <a:cubicBezTo>
                      <a:pt x="0" y="61"/>
                      <a:pt x="0" y="59"/>
                      <a:pt x="1" y="58"/>
                    </a:cubicBezTo>
                    <a:cubicBezTo>
                      <a:pt x="2" y="56"/>
                      <a:pt x="4" y="56"/>
                      <a:pt x="5" y="57"/>
                    </a:cubicBezTo>
                    <a:cubicBezTo>
                      <a:pt x="23" y="71"/>
                      <a:pt x="23" y="71"/>
                      <a:pt x="23" y="71"/>
                    </a:cubicBezTo>
                    <a:cubicBezTo>
                      <a:pt x="58" y="18"/>
                      <a:pt x="58" y="18"/>
                      <a:pt x="58" y="18"/>
                    </a:cubicBezTo>
                    <a:cubicBezTo>
                      <a:pt x="41" y="6"/>
                      <a:pt x="41" y="6"/>
                      <a:pt x="41" y="6"/>
                    </a:cubicBezTo>
                    <a:cubicBezTo>
                      <a:pt x="40" y="5"/>
                      <a:pt x="40" y="3"/>
                      <a:pt x="41" y="2"/>
                    </a:cubicBezTo>
                    <a:cubicBezTo>
                      <a:pt x="42" y="0"/>
                      <a:pt x="43" y="0"/>
                      <a:pt x="45" y="1"/>
                    </a:cubicBezTo>
                    <a:cubicBezTo>
                      <a:pt x="64" y="15"/>
                      <a:pt x="64" y="15"/>
                      <a:pt x="64" y="15"/>
                    </a:cubicBezTo>
                    <a:cubicBezTo>
                      <a:pt x="66" y="15"/>
                      <a:pt x="66" y="17"/>
                      <a:pt x="65" y="19"/>
                    </a:cubicBezTo>
                    <a:cubicBezTo>
                      <a:pt x="26" y="77"/>
                      <a:pt x="26" y="77"/>
                      <a:pt x="26" y="77"/>
                    </a:cubicBezTo>
                    <a:cubicBezTo>
                      <a:pt x="25" y="78"/>
                      <a:pt x="25" y="78"/>
                      <a:pt x="24" y="78"/>
                    </a:cubicBezTo>
                    <a:cubicBezTo>
                      <a:pt x="24" y="78"/>
                      <a:pt x="23" y="78"/>
                      <a:pt x="23" y="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1" name="Freeform 57">
                <a:extLst>
                  <a:ext uri="{FF2B5EF4-FFF2-40B4-BE49-F238E27FC236}">
                    <a16:creationId xmlns:a16="http://schemas.microsoft.com/office/drawing/2014/main" id="{4E85ACCB-1863-47C2-881B-3A3A1C3326CB}"/>
                  </a:ext>
                </a:extLst>
              </p:cNvPr>
              <p:cNvSpPr>
                <a:spLocks/>
              </p:cNvSpPr>
              <p:nvPr/>
            </p:nvSpPr>
            <p:spPr bwMode="auto">
              <a:xfrm>
                <a:off x="8174038" y="5951538"/>
                <a:ext cx="214312" cy="304800"/>
              </a:xfrm>
              <a:custGeom>
                <a:avLst/>
                <a:gdLst>
                  <a:gd name="T0" fmla="*/ 30 w 57"/>
                  <a:gd name="T1" fmla="*/ 80 h 80"/>
                  <a:gd name="T2" fmla="*/ 28 w 57"/>
                  <a:gd name="T3" fmla="*/ 80 h 80"/>
                  <a:gd name="T4" fmla="*/ 27 w 57"/>
                  <a:gd name="T5" fmla="*/ 78 h 80"/>
                  <a:gd name="T6" fmla="*/ 1 w 57"/>
                  <a:gd name="T7" fmla="*/ 13 h 80"/>
                  <a:gd name="T8" fmla="*/ 1 w 57"/>
                  <a:gd name="T9" fmla="*/ 11 h 80"/>
                  <a:gd name="T10" fmla="*/ 2 w 57"/>
                  <a:gd name="T11" fmla="*/ 9 h 80"/>
                  <a:gd name="T12" fmla="*/ 25 w 57"/>
                  <a:gd name="T13" fmla="*/ 1 h 80"/>
                  <a:gd name="T14" fmla="*/ 29 w 57"/>
                  <a:gd name="T15" fmla="*/ 2 h 80"/>
                  <a:gd name="T16" fmla="*/ 27 w 57"/>
                  <a:gd name="T17" fmla="*/ 6 h 80"/>
                  <a:gd name="T18" fmla="*/ 7 w 57"/>
                  <a:gd name="T19" fmla="*/ 14 h 80"/>
                  <a:gd name="T20" fmla="*/ 31 w 57"/>
                  <a:gd name="T21" fmla="*/ 73 h 80"/>
                  <a:gd name="T22" fmla="*/ 53 w 57"/>
                  <a:gd name="T23" fmla="*/ 65 h 80"/>
                  <a:gd name="T24" fmla="*/ 57 w 57"/>
                  <a:gd name="T25" fmla="*/ 66 h 80"/>
                  <a:gd name="T26" fmla="*/ 55 w 57"/>
                  <a:gd name="T27" fmla="*/ 70 h 80"/>
                  <a:gd name="T28" fmla="*/ 31 w 57"/>
                  <a:gd name="T29" fmla="*/ 80 h 80"/>
                  <a:gd name="T30" fmla="*/ 30 w 57"/>
                  <a:gd name="T3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80">
                    <a:moveTo>
                      <a:pt x="30" y="80"/>
                    </a:moveTo>
                    <a:cubicBezTo>
                      <a:pt x="29" y="80"/>
                      <a:pt x="29" y="80"/>
                      <a:pt x="28" y="80"/>
                    </a:cubicBezTo>
                    <a:cubicBezTo>
                      <a:pt x="28" y="80"/>
                      <a:pt x="27" y="79"/>
                      <a:pt x="27" y="78"/>
                    </a:cubicBezTo>
                    <a:cubicBezTo>
                      <a:pt x="1" y="13"/>
                      <a:pt x="1" y="13"/>
                      <a:pt x="1" y="13"/>
                    </a:cubicBezTo>
                    <a:cubicBezTo>
                      <a:pt x="0" y="12"/>
                      <a:pt x="0" y="12"/>
                      <a:pt x="1" y="11"/>
                    </a:cubicBezTo>
                    <a:cubicBezTo>
                      <a:pt x="1" y="10"/>
                      <a:pt x="2" y="10"/>
                      <a:pt x="2" y="9"/>
                    </a:cubicBezTo>
                    <a:cubicBezTo>
                      <a:pt x="25" y="1"/>
                      <a:pt x="25" y="1"/>
                      <a:pt x="25" y="1"/>
                    </a:cubicBezTo>
                    <a:cubicBezTo>
                      <a:pt x="27" y="0"/>
                      <a:pt x="28" y="1"/>
                      <a:pt x="29" y="2"/>
                    </a:cubicBezTo>
                    <a:cubicBezTo>
                      <a:pt x="30" y="4"/>
                      <a:pt x="29" y="6"/>
                      <a:pt x="27" y="6"/>
                    </a:cubicBezTo>
                    <a:cubicBezTo>
                      <a:pt x="7" y="14"/>
                      <a:pt x="7" y="14"/>
                      <a:pt x="7" y="14"/>
                    </a:cubicBezTo>
                    <a:cubicBezTo>
                      <a:pt x="31" y="73"/>
                      <a:pt x="31" y="73"/>
                      <a:pt x="31" y="73"/>
                    </a:cubicBezTo>
                    <a:cubicBezTo>
                      <a:pt x="53" y="65"/>
                      <a:pt x="53" y="65"/>
                      <a:pt x="53" y="65"/>
                    </a:cubicBezTo>
                    <a:cubicBezTo>
                      <a:pt x="54" y="64"/>
                      <a:pt x="56" y="65"/>
                      <a:pt x="57" y="66"/>
                    </a:cubicBezTo>
                    <a:cubicBezTo>
                      <a:pt x="57" y="68"/>
                      <a:pt x="57" y="70"/>
                      <a:pt x="55" y="70"/>
                    </a:cubicBezTo>
                    <a:cubicBezTo>
                      <a:pt x="31" y="80"/>
                      <a:pt x="31" y="80"/>
                      <a:pt x="31" y="80"/>
                    </a:cubicBezTo>
                    <a:cubicBezTo>
                      <a:pt x="30" y="80"/>
                      <a:pt x="30" y="80"/>
                      <a:pt x="3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23" name="Straight Connector 122">
              <a:extLst>
                <a:ext uri="{FF2B5EF4-FFF2-40B4-BE49-F238E27FC236}">
                  <a16:creationId xmlns:a16="http://schemas.microsoft.com/office/drawing/2014/main" id="{EEAD9E41-3FD5-F3D4-843D-8A281C175047}"/>
                </a:ext>
              </a:extLst>
            </p:cNvPr>
            <p:cNvCxnSpPr>
              <a:cxnSpLocks/>
            </p:cNvCxnSpPr>
            <p:nvPr/>
          </p:nvCxnSpPr>
          <p:spPr>
            <a:xfrm>
              <a:off x="11558251" y="2011465"/>
              <a:ext cx="0" cy="6674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3BF6892D-EAAB-9101-6E56-E2E2FE34D367}"/>
              </a:ext>
            </a:extLst>
          </p:cNvPr>
          <p:cNvGrpSpPr/>
          <p:nvPr/>
        </p:nvGrpSpPr>
        <p:grpSpPr>
          <a:xfrm>
            <a:off x="457650" y="3808397"/>
            <a:ext cx="6122210" cy="690122"/>
            <a:chOff x="10980449" y="2008938"/>
            <a:chExt cx="5817963" cy="690122"/>
          </a:xfrm>
        </p:grpSpPr>
        <p:sp>
          <p:nvSpPr>
            <p:cNvPr id="129" name="TextBox 128">
              <a:extLst>
                <a:ext uri="{FF2B5EF4-FFF2-40B4-BE49-F238E27FC236}">
                  <a16:creationId xmlns:a16="http://schemas.microsoft.com/office/drawing/2014/main" id="{F7F761ED-ECB4-8EF6-61E3-449ACEDE73A4}"/>
                </a:ext>
              </a:extLst>
            </p:cNvPr>
            <p:cNvSpPr txBox="1"/>
            <p:nvPr/>
          </p:nvSpPr>
          <p:spPr>
            <a:xfrm>
              <a:off x="11779429" y="2008938"/>
              <a:ext cx="5018983" cy="646331"/>
            </a:xfrm>
            <a:prstGeom prst="rect">
              <a:avLst/>
            </a:prstGeom>
            <a:noFill/>
          </p:spPr>
          <p:txBody>
            <a:bodyPr wrap="square">
              <a:spAutoFit/>
            </a:bodyPr>
            <a:lstStyle/>
            <a:p>
              <a:pPr algn="l"/>
              <a:r>
                <a:rPr lang="he-IL" sz="1200" b="0" i="0" dirty="0">
                  <a:solidFill>
                    <a:srgbClr val="FFFFFF"/>
                  </a:solidFill>
                  <a:effectLst/>
                  <a:latin typeface="Roboto" panose="02000000000000000000" pitchFamily="2" charset="0"/>
                </a:rPr>
                <a:t>שמירת התרום</a:t>
              </a:r>
              <a:r>
                <a:rPr lang="en-US" sz="1200" b="0" i="0" dirty="0">
                  <a:solidFill>
                    <a:srgbClr val="3C4043"/>
                  </a:solidFill>
                  <a:effectLst/>
                  <a:latin typeface="Roboto" panose="02000000000000000000" pitchFamily="2" charset="0"/>
                </a:rPr>
                <a:t>In July, Gazit Brazil completed the sale of its share (33%) in the </a:t>
              </a:r>
              <a:r>
                <a:rPr lang="en-US" sz="1200" b="0" i="0" dirty="0" err="1">
                  <a:solidFill>
                    <a:srgbClr val="3C4043"/>
                  </a:solidFill>
                  <a:effectLst/>
                  <a:latin typeface="Roboto" panose="02000000000000000000" pitchFamily="2" charset="0"/>
                </a:rPr>
                <a:t>Cidade</a:t>
              </a:r>
              <a:r>
                <a:rPr lang="en-US" sz="1200" b="0" i="0" dirty="0">
                  <a:solidFill>
                    <a:srgbClr val="3C4043"/>
                  </a:solidFill>
                  <a:effectLst/>
                  <a:latin typeface="Roboto" panose="02000000000000000000" pitchFamily="2" charset="0"/>
                </a:rPr>
                <a:t> Jardim shopping center in São Paulo, Brazil for approximately BRL 562 million (approximately NIS 425 million).</a:t>
              </a:r>
            </a:p>
          </p:txBody>
        </p:sp>
        <p:cxnSp>
          <p:nvCxnSpPr>
            <p:cNvPr id="131" name="Straight Connector 130">
              <a:extLst>
                <a:ext uri="{FF2B5EF4-FFF2-40B4-BE49-F238E27FC236}">
                  <a16:creationId xmlns:a16="http://schemas.microsoft.com/office/drawing/2014/main" id="{CBDA9431-ABEC-866C-D68B-5C87938D5EB1}"/>
                </a:ext>
              </a:extLst>
            </p:cNvPr>
            <p:cNvCxnSpPr>
              <a:cxnSpLocks/>
            </p:cNvCxnSpPr>
            <p:nvPr/>
          </p:nvCxnSpPr>
          <p:spPr>
            <a:xfrm>
              <a:off x="11602615" y="2031575"/>
              <a:ext cx="0" cy="6674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E1B66BC0-100B-9254-5D46-07BE1D0C2670}"/>
                </a:ext>
              </a:extLst>
            </p:cNvPr>
            <p:cNvGrpSpPr/>
            <p:nvPr/>
          </p:nvGrpSpPr>
          <p:grpSpPr>
            <a:xfrm rot="10800000">
              <a:off x="10980449" y="2196726"/>
              <a:ext cx="415947" cy="324879"/>
              <a:chOff x="2282825" y="5045075"/>
              <a:chExt cx="536575" cy="419101"/>
            </a:xfrm>
            <a:solidFill>
              <a:schemeClr val="accent2"/>
            </a:solidFill>
          </p:grpSpPr>
          <p:sp>
            <p:nvSpPr>
              <p:cNvPr id="159" name="Freeform 5">
                <a:extLst>
                  <a:ext uri="{FF2B5EF4-FFF2-40B4-BE49-F238E27FC236}">
                    <a16:creationId xmlns:a16="http://schemas.microsoft.com/office/drawing/2014/main" id="{9C0681D2-C08D-54F4-6D99-59A6CBCE6A23}"/>
                  </a:ext>
                </a:extLst>
              </p:cNvPr>
              <p:cNvSpPr>
                <a:spLocks noEditPoints="1"/>
              </p:cNvSpPr>
              <p:nvPr/>
            </p:nvSpPr>
            <p:spPr bwMode="auto">
              <a:xfrm>
                <a:off x="2282825" y="5135563"/>
                <a:ext cx="536575" cy="328613"/>
              </a:xfrm>
              <a:custGeom>
                <a:avLst/>
                <a:gdLst>
                  <a:gd name="T0" fmla="*/ 139 w 142"/>
                  <a:gd name="T1" fmla="*/ 86 h 86"/>
                  <a:gd name="T2" fmla="*/ 3 w 142"/>
                  <a:gd name="T3" fmla="*/ 86 h 86"/>
                  <a:gd name="T4" fmla="*/ 0 w 142"/>
                  <a:gd name="T5" fmla="*/ 83 h 86"/>
                  <a:gd name="T6" fmla="*/ 0 w 142"/>
                  <a:gd name="T7" fmla="*/ 3 h 86"/>
                  <a:gd name="T8" fmla="*/ 3 w 142"/>
                  <a:gd name="T9" fmla="*/ 0 h 86"/>
                  <a:gd name="T10" fmla="*/ 139 w 142"/>
                  <a:gd name="T11" fmla="*/ 0 h 86"/>
                  <a:gd name="T12" fmla="*/ 142 w 142"/>
                  <a:gd name="T13" fmla="*/ 3 h 86"/>
                  <a:gd name="T14" fmla="*/ 142 w 142"/>
                  <a:gd name="T15" fmla="*/ 83 h 86"/>
                  <a:gd name="T16" fmla="*/ 139 w 142"/>
                  <a:gd name="T17" fmla="*/ 86 h 86"/>
                  <a:gd name="T18" fmla="*/ 6 w 142"/>
                  <a:gd name="T19" fmla="*/ 80 h 86"/>
                  <a:gd name="T20" fmla="*/ 136 w 142"/>
                  <a:gd name="T21" fmla="*/ 80 h 86"/>
                  <a:gd name="T22" fmla="*/ 136 w 142"/>
                  <a:gd name="T23" fmla="*/ 6 h 86"/>
                  <a:gd name="T24" fmla="*/ 6 w 142"/>
                  <a:gd name="T25" fmla="*/ 6 h 86"/>
                  <a:gd name="T26" fmla="*/ 6 w 142"/>
                  <a:gd name="T2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86">
                    <a:moveTo>
                      <a:pt x="139" y="86"/>
                    </a:moveTo>
                    <a:cubicBezTo>
                      <a:pt x="3" y="86"/>
                      <a:pt x="3" y="86"/>
                      <a:pt x="3" y="86"/>
                    </a:cubicBezTo>
                    <a:cubicBezTo>
                      <a:pt x="1" y="86"/>
                      <a:pt x="0" y="85"/>
                      <a:pt x="0" y="83"/>
                    </a:cubicBezTo>
                    <a:cubicBezTo>
                      <a:pt x="0" y="3"/>
                      <a:pt x="0" y="3"/>
                      <a:pt x="0" y="3"/>
                    </a:cubicBezTo>
                    <a:cubicBezTo>
                      <a:pt x="0" y="2"/>
                      <a:pt x="1" y="0"/>
                      <a:pt x="3" y="0"/>
                    </a:cubicBezTo>
                    <a:cubicBezTo>
                      <a:pt x="139" y="0"/>
                      <a:pt x="139" y="0"/>
                      <a:pt x="139" y="0"/>
                    </a:cubicBezTo>
                    <a:cubicBezTo>
                      <a:pt x="141" y="0"/>
                      <a:pt x="142" y="2"/>
                      <a:pt x="142" y="3"/>
                    </a:cubicBezTo>
                    <a:cubicBezTo>
                      <a:pt x="142" y="83"/>
                      <a:pt x="142" y="83"/>
                      <a:pt x="142" y="83"/>
                    </a:cubicBezTo>
                    <a:cubicBezTo>
                      <a:pt x="142" y="85"/>
                      <a:pt x="141" y="86"/>
                      <a:pt x="139" y="86"/>
                    </a:cubicBezTo>
                    <a:close/>
                    <a:moveTo>
                      <a:pt x="6" y="80"/>
                    </a:moveTo>
                    <a:cubicBezTo>
                      <a:pt x="136" y="80"/>
                      <a:pt x="136" y="80"/>
                      <a:pt x="136" y="80"/>
                    </a:cubicBezTo>
                    <a:cubicBezTo>
                      <a:pt x="136" y="6"/>
                      <a:pt x="136" y="6"/>
                      <a:pt x="136" y="6"/>
                    </a:cubicBezTo>
                    <a:cubicBezTo>
                      <a:pt x="6" y="6"/>
                      <a:pt x="6" y="6"/>
                      <a:pt x="6" y="6"/>
                    </a:cubicBez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2" name="Freeform 6">
                <a:extLst>
                  <a:ext uri="{FF2B5EF4-FFF2-40B4-BE49-F238E27FC236}">
                    <a16:creationId xmlns:a16="http://schemas.microsoft.com/office/drawing/2014/main" id="{A96E02F4-BEC0-A122-50CE-FF67405190A5}"/>
                  </a:ext>
                </a:extLst>
              </p:cNvPr>
              <p:cNvSpPr>
                <a:spLocks/>
              </p:cNvSpPr>
              <p:nvPr/>
            </p:nvSpPr>
            <p:spPr bwMode="auto">
              <a:xfrm>
                <a:off x="2282825" y="5091113"/>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3" name="Freeform 7">
                <a:extLst>
                  <a:ext uri="{FF2B5EF4-FFF2-40B4-BE49-F238E27FC236}">
                    <a16:creationId xmlns:a16="http://schemas.microsoft.com/office/drawing/2014/main" id="{8EB981DE-C983-EEA1-8E1D-7F292C10AAC8}"/>
                  </a:ext>
                </a:extLst>
              </p:cNvPr>
              <p:cNvSpPr>
                <a:spLocks/>
              </p:cNvSpPr>
              <p:nvPr/>
            </p:nvSpPr>
            <p:spPr bwMode="auto">
              <a:xfrm>
                <a:off x="2282825" y="5045075"/>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4" name="Freeform 8">
                <a:extLst>
                  <a:ext uri="{FF2B5EF4-FFF2-40B4-BE49-F238E27FC236}">
                    <a16:creationId xmlns:a16="http://schemas.microsoft.com/office/drawing/2014/main" id="{D72F2EF4-DFEE-0EFB-0CDD-DBA32563C96B}"/>
                  </a:ext>
                </a:extLst>
              </p:cNvPr>
              <p:cNvSpPr>
                <a:spLocks noEditPoints="1"/>
              </p:cNvSpPr>
              <p:nvPr/>
            </p:nvSpPr>
            <p:spPr bwMode="auto">
              <a:xfrm>
                <a:off x="2449513" y="5197475"/>
                <a:ext cx="204788" cy="206375"/>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6 h 54"/>
                  <a:gd name="T12" fmla="*/ 6 w 54"/>
                  <a:gd name="T13" fmla="*/ 27 h 54"/>
                  <a:gd name="T14" fmla="*/ 27 w 54"/>
                  <a:gd name="T15" fmla="*/ 48 h 54"/>
                  <a:gd name="T16" fmla="*/ 48 w 54"/>
                  <a:gd name="T17" fmla="*/ 27 h 54"/>
                  <a:gd name="T18" fmla="*/ 27 w 54"/>
                  <a:gd name="T1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6"/>
                    </a:moveTo>
                    <a:cubicBezTo>
                      <a:pt x="15" y="6"/>
                      <a:pt x="6" y="16"/>
                      <a:pt x="6" y="27"/>
                    </a:cubicBezTo>
                    <a:cubicBezTo>
                      <a:pt x="6" y="39"/>
                      <a:pt x="15" y="48"/>
                      <a:pt x="27" y="48"/>
                    </a:cubicBezTo>
                    <a:cubicBezTo>
                      <a:pt x="39" y="48"/>
                      <a:pt x="48" y="39"/>
                      <a:pt x="48" y="27"/>
                    </a:cubicBezTo>
                    <a:cubicBezTo>
                      <a:pt x="48" y="16"/>
                      <a:pt x="39" y="6"/>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5" name="Freeform 9">
                <a:extLst>
                  <a:ext uri="{FF2B5EF4-FFF2-40B4-BE49-F238E27FC236}">
                    <a16:creationId xmlns:a16="http://schemas.microsoft.com/office/drawing/2014/main" id="{DA0FF6D8-B87F-ED15-CCCB-7EC118F5AB7D}"/>
                  </a:ext>
                </a:extLst>
              </p:cNvPr>
              <p:cNvSpPr>
                <a:spLocks/>
              </p:cNvSpPr>
              <p:nvPr/>
            </p:nvSpPr>
            <p:spPr bwMode="auto">
              <a:xfrm>
                <a:off x="2706688" y="5167313"/>
                <a:ext cx="82550" cy="79375"/>
              </a:xfrm>
              <a:custGeom>
                <a:avLst/>
                <a:gdLst>
                  <a:gd name="T0" fmla="*/ 19 w 22"/>
                  <a:gd name="T1" fmla="*/ 21 h 21"/>
                  <a:gd name="T2" fmla="*/ 0 w 22"/>
                  <a:gd name="T3" fmla="*/ 3 h 21"/>
                  <a:gd name="T4" fmla="*/ 3 w 22"/>
                  <a:gd name="T5" fmla="*/ 0 h 21"/>
                  <a:gd name="T6" fmla="*/ 6 w 22"/>
                  <a:gd name="T7" fmla="*/ 3 h 21"/>
                  <a:gd name="T8" fmla="*/ 19 w 22"/>
                  <a:gd name="T9" fmla="*/ 15 h 21"/>
                  <a:gd name="T10" fmla="*/ 22 w 22"/>
                  <a:gd name="T11" fmla="*/ 18 h 21"/>
                  <a:gd name="T12" fmla="*/ 19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19" y="21"/>
                    </a:moveTo>
                    <a:cubicBezTo>
                      <a:pt x="9" y="21"/>
                      <a:pt x="0" y="13"/>
                      <a:pt x="0" y="3"/>
                    </a:cubicBezTo>
                    <a:cubicBezTo>
                      <a:pt x="0" y="1"/>
                      <a:pt x="2" y="0"/>
                      <a:pt x="3" y="0"/>
                    </a:cubicBezTo>
                    <a:cubicBezTo>
                      <a:pt x="5" y="0"/>
                      <a:pt x="6" y="1"/>
                      <a:pt x="6" y="3"/>
                    </a:cubicBezTo>
                    <a:cubicBezTo>
                      <a:pt x="6" y="10"/>
                      <a:pt x="12" y="15"/>
                      <a:pt x="19" y="15"/>
                    </a:cubicBezTo>
                    <a:cubicBezTo>
                      <a:pt x="21" y="15"/>
                      <a:pt x="22" y="17"/>
                      <a:pt x="22" y="18"/>
                    </a:cubicBezTo>
                    <a:cubicBezTo>
                      <a:pt x="22" y="20"/>
                      <a:pt x="21" y="21"/>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6" name="Freeform 10">
                <a:extLst>
                  <a:ext uri="{FF2B5EF4-FFF2-40B4-BE49-F238E27FC236}">
                    <a16:creationId xmlns:a16="http://schemas.microsoft.com/office/drawing/2014/main" id="{C7559703-C4B9-F0B7-9F6C-75F1CAEC93C7}"/>
                  </a:ext>
                </a:extLst>
              </p:cNvPr>
              <p:cNvSpPr>
                <a:spLocks/>
              </p:cNvSpPr>
              <p:nvPr/>
            </p:nvSpPr>
            <p:spPr bwMode="auto">
              <a:xfrm>
                <a:off x="2312988" y="5353050"/>
                <a:ext cx="79375" cy="80963"/>
              </a:xfrm>
              <a:custGeom>
                <a:avLst/>
                <a:gdLst>
                  <a:gd name="T0" fmla="*/ 18 w 21"/>
                  <a:gd name="T1" fmla="*/ 21 h 21"/>
                  <a:gd name="T2" fmla="*/ 15 w 21"/>
                  <a:gd name="T3" fmla="*/ 18 h 21"/>
                  <a:gd name="T4" fmla="*/ 3 w 21"/>
                  <a:gd name="T5" fmla="*/ 6 h 21"/>
                  <a:gd name="T6" fmla="*/ 0 w 21"/>
                  <a:gd name="T7" fmla="*/ 3 h 21"/>
                  <a:gd name="T8" fmla="*/ 3 w 21"/>
                  <a:gd name="T9" fmla="*/ 0 h 21"/>
                  <a:gd name="T10" fmla="*/ 21 w 21"/>
                  <a:gd name="T11" fmla="*/ 18 h 21"/>
                  <a:gd name="T12" fmla="*/ 18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8" y="21"/>
                    </a:moveTo>
                    <a:cubicBezTo>
                      <a:pt x="16" y="21"/>
                      <a:pt x="15" y="20"/>
                      <a:pt x="15" y="18"/>
                    </a:cubicBezTo>
                    <a:cubicBezTo>
                      <a:pt x="15" y="11"/>
                      <a:pt x="10" y="6"/>
                      <a:pt x="3" y="6"/>
                    </a:cubicBezTo>
                    <a:cubicBezTo>
                      <a:pt x="1" y="6"/>
                      <a:pt x="0" y="4"/>
                      <a:pt x="0" y="3"/>
                    </a:cubicBezTo>
                    <a:cubicBezTo>
                      <a:pt x="0" y="1"/>
                      <a:pt x="1" y="0"/>
                      <a:pt x="3" y="0"/>
                    </a:cubicBezTo>
                    <a:cubicBezTo>
                      <a:pt x="13" y="0"/>
                      <a:pt x="21" y="8"/>
                      <a:pt x="21" y="18"/>
                    </a:cubicBezTo>
                    <a:cubicBezTo>
                      <a:pt x="21" y="20"/>
                      <a:pt x="20" y="21"/>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9" name="Freeform 11">
                <a:extLst>
                  <a:ext uri="{FF2B5EF4-FFF2-40B4-BE49-F238E27FC236}">
                    <a16:creationId xmlns:a16="http://schemas.microsoft.com/office/drawing/2014/main" id="{2D565754-1385-5E56-1526-D558ED5FDF9F}"/>
                  </a:ext>
                </a:extLst>
              </p:cNvPr>
              <p:cNvSpPr>
                <a:spLocks/>
              </p:cNvSpPr>
              <p:nvPr/>
            </p:nvSpPr>
            <p:spPr bwMode="auto">
              <a:xfrm>
                <a:off x="2312988" y="5167313"/>
                <a:ext cx="84138" cy="79375"/>
              </a:xfrm>
              <a:custGeom>
                <a:avLst/>
                <a:gdLst>
                  <a:gd name="T0" fmla="*/ 3 w 22"/>
                  <a:gd name="T1" fmla="*/ 21 h 21"/>
                  <a:gd name="T2" fmla="*/ 0 w 22"/>
                  <a:gd name="T3" fmla="*/ 18 h 21"/>
                  <a:gd name="T4" fmla="*/ 3 w 22"/>
                  <a:gd name="T5" fmla="*/ 15 h 21"/>
                  <a:gd name="T6" fmla="*/ 16 w 22"/>
                  <a:gd name="T7" fmla="*/ 3 h 21"/>
                  <a:gd name="T8" fmla="*/ 19 w 22"/>
                  <a:gd name="T9" fmla="*/ 0 h 21"/>
                  <a:gd name="T10" fmla="*/ 22 w 22"/>
                  <a:gd name="T11" fmla="*/ 3 h 21"/>
                  <a:gd name="T12" fmla="*/ 3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3" y="21"/>
                    </a:moveTo>
                    <a:cubicBezTo>
                      <a:pt x="1" y="21"/>
                      <a:pt x="0" y="20"/>
                      <a:pt x="0" y="18"/>
                    </a:cubicBezTo>
                    <a:cubicBezTo>
                      <a:pt x="0" y="17"/>
                      <a:pt x="1" y="15"/>
                      <a:pt x="3" y="15"/>
                    </a:cubicBezTo>
                    <a:cubicBezTo>
                      <a:pt x="10" y="15"/>
                      <a:pt x="16" y="10"/>
                      <a:pt x="16" y="3"/>
                    </a:cubicBezTo>
                    <a:cubicBezTo>
                      <a:pt x="16" y="1"/>
                      <a:pt x="17" y="0"/>
                      <a:pt x="19" y="0"/>
                    </a:cubicBezTo>
                    <a:cubicBezTo>
                      <a:pt x="20" y="0"/>
                      <a:pt x="22" y="1"/>
                      <a:pt x="22" y="3"/>
                    </a:cubicBezTo>
                    <a:cubicBezTo>
                      <a:pt x="22" y="13"/>
                      <a:pt x="13"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2" name="Freeform 12">
                <a:extLst>
                  <a:ext uri="{FF2B5EF4-FFF2-40B4-BE49-F238E27FC236}">
                    <a16:creationId xmlns:a16="http://schemas.microsoft.com/office/drawing/2014/main" id="{3771D10B-74FD-2DA1-8154-5277203DF1F2}"/>
                  </a:ext>
                </a:extLst>
              </p:cNvPr>
              <p:cNvSpPr>
                <a:spLocks/>
              </p:cNvSpPr>
              <p:nvPr/>
            </p:nvSpPr>
            <p:spPr bwMode="auto">
              <a:xfrm>
                <a:off x="2709863" y="5353050"/>
                <a:ext cx="79375" cy="80963"/>
              </a:xfrm>
              <a:custGeom>
                <a:avLst/>
                <a:gdLst>
                  <a:gd name="T0" fmla="*/ 3 w 21"/>
                  <a:gd name="T1" fmla="*/ 21 h 21"/>
                  <a:gd name="T2" fmla="*/ 0 w 21"/>
                  <a:gd name="T3" fmla="*/ 18 h 21"/>
                  <a:gd name="T4" fmla="*/ 18 w 21"/>
                  <a:gd name="T5" fmla="*/ 0 h 21"/>
                  <a:gd name="T6" fmla="*/ 21 w 21"/>
                  <a:gd name="T7" fmla="*/ 3 h 21"/>
                  <a:gd name="T8" fmla="*/ 18 w 21"/>
                  <a:gd name="T9" fmla="*/ 6 h 21"/>
                  <a:gd name="T10" fmla="*/ 6 w 21"/>
                  <a:gd name="T11" fmla="*/ 18 h 21"/>
                  <a:gd name="T12" fmla="*/ 3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3" y="21"/>
                    </a:moveTo>
                    <a:cubicBezTo>
                      <a:pt x="1" y="21"/>
                      <a:pt x="0" y="20"/>
                      <a:pt x="0" y="18"/>
                    </a:cubicBezTo>
                    <a:cubicBezTo>
                      <a:pt x="0" y="8"/>
                      <a:pt x="8" y="0"/>
                      <a:pt x="18" y="0"/>
                    </a:cubicBezTo>
                    <a:cubicBezTo>
                      <a:pt x="20" y="0"/>
                      <a:pt x="21" y="1"/>
                      <a:pt x="21" y="3"/>
                    </a:cubicBezTo>
                    <a:cubicBezTo>
                      <a:pt x="21" y="4"/>
                      <a:pt x="20" y="6"/>
                      <a:pt x="18" y="6"/>
                    </a:cubicBezTo>
                    <a:cubicBezTo>
                      <a:pt x="11" y="6"/>
                      <a:pt x="6" y="11"/>
                      <a:pt x="6" y="18"/>
                    </a:cubicBezTo>
                    <a:cubicBezTo>
                      <a:pt x="6" y="20"/>
                      <a:pt x="5"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sp>
        <p:nvSpPr>
          <p:cNvPr id="7" name="מלבן 1">
            <a:extLst>
              <a:ext uri="{FF2B5EF4-FFF2-40B4-BE49-F238E27FC236}">
                <a16:creationId xmlns:a16="http://schemas.microsoft.com/office/drawing/2014/main" id="{E414CBC0-7C8F-0791-9241-423668253264}"/>
              </a:ext>
            </a:extLst>
          </p:cNvPr>
          <p:cNvSpPr/>
          <p:nvPr/>
        </p:nvSpPr>
        <p:spPr>
          <a:xfrm>
            <a:off x="125606" y="836134"/>
            <a:ext cx="6936221" cy="369332"/>
          </a:xfrm>
          <a:prstGeom prst="rect">
            <a:avLst/>
          </a:prstGeom>
        </p:spPr>
        <p:txBody>
          <a:bodyPr wrap="square">
            <a:spAutoFit/>
          </a:bodyPr>
          <a:lstStyle/>
          <a:p>
            <a:pPr algn="l" rtl="0"/>
            <a:r>
              <a:rPr lang="en-US" b="0" spc="-50" dirty="0">
                <a:solidFill>
                  <a:srgbClr val="1877F2"/>
                </a:solidFill>
                <a:latin typeface="Heebo" panose="00000500000000000000" pitchFamily="2" charset="-79"/>
                <a:cs typeface="Heebo" panose="00000500000000000000" pitchFamily="2" charset="-79"/>
              </a:rPr>
              <a:t>During the Period of </a:t>
            </a:r>
            <a:r>
              <a:rPr lang="en-US" spc="-50" dirty="0">
                <a:solidFill>
                  <a:srgbClr val="1877F2"/>
                </a:solidFill>
                <a:latin typeface="Heebo" panose="00000500000000000000" pitchFamily="2" charset="-79"/>
                <a:cs typeface="Heebo" panose="00000500000000000000" pitchFamily="2" charset="-79"/>
              </a:rPr>
              <a:t>t</a:t>
            </a:r>
            <a:r>
              <a:rPr lang="en-US" b="0" spc="-50" dirty="0">
                <a:solidFill>
                  <a:srgbClr val="1877F2"/>
                </a:solidFill>
                <a:latin typeface="Heebo" panose="00000500000000000000" pitchFamily="2" charset="-79"/>
                <a:cs typeface="Heebo" panose="00000500000000000000" pitchFamily="2" charset="-79"/>
              </a:rPr>
              <a:t>he Report </a:t>
            </a:r>
            <a:r>
              <a:rPr lang="en-US" spc="-50" dirty="0">
                <a:solidFill>
                  <a:srgbClr val="1877F2"/>
                </a:solidFill>
                <a:latin typeface="Heebo" panose="00000500000000000000" pitchFamily="2" charset="-79"/>
                <a:cs typeface="Heebo" panose="00000500000000000000" pitchFamily="2" charset="-79"/>
              </a:rPr>
              <a:t>Up to t</a:t>
            </a:r>
            <a:r>
              <a:rPr lang="en-US" b="0" spc="-50" dirty="0">
                <a:solidFill>
                  <a:srgbClr val="1877F2"/>
                </a:solidFill>
                <a:latin typeface="Heebo" panose="00000500000000000000" pitchFamily="2" charset="-79"/>
                <a:cs typeface="Heebo" panose="00000500000000000000" pitchFamily="2" charset="-79"/>
              </a:rPr>
              <a:t>he Date of Publication</a:t>
            </a:r>
            <a:endParaRPr lang="he-IL" b="1" spc="-50" dirty="0">
              <a:solidFill>
                <a:srgbClr val="1877F2"/>
              </a:solidFill>
              <a:latin typeface="Heebo" panose="00000500000000000000" pitchFamily="2" charset="-79"/>
            </a:endParaRPr>
          </a:p>
        </p:txBody>
      </p:sp>
      <p:grpSp>
        <p:nvGrpSpPr>
          <p:cNvPr id="8" name="Group 7">
            <a:extLst>
              <a:ext uri="{FF2B5EF4-FFF2-40B4-BE49-F238E27FC236}">
                <a16:creationId xmlns:a16="http://schemas.microsoft.com/office/drawing/2014/main" id="{C1B71A31-1C7E-65DC-A43A-F6677EE7FA9C}"/>
              </a:ext>
            </a:extLst>
          </p:cNvPr>
          <p:cNvGrpSpPr/>
          <p:nvPr/>
        </p:nvGrpSpPr>
        <p:grpSpPr>
          <a:xfrm>
            <a:off x="457650" y="1211588"/>
            <a:ext cx="5779942" cy="667485"/>
            <a:chOff x="10980449" y="2072690"/>
            <a:chExt cx="5779942" cy="667485"/>
          </a:xfrm>
        </p:grpSpPr>
        <p:sp>
          <p:nvSpPr>
            <p:cNvPr id="9" name="TextBox 8">
              <a:extLst>
                <a:ext uri="{FF2B5EF4-FFF2-40B4-BE49-F238E27FC236}">
                  <a16:creationId xmlns:a16="http://schemas.microsoft.com/office/drawing/2014/main" id="{DDA171E8-057B-6BEC-B211-2A066B90D846}"/>
                </a:ext>
              </a:extLst>
            </p:cNvPr>
            <p:cNvSpPr txBox="1"/>
            <p:nvPr/>
          </p:nvSpPr>
          <p:spPr>
            <a:xfrm>
              <a:off x="11728002" y="2180183"/>
              <a:ext cx="5032389" cy="461665"/>
            </a:xfrm>
            <a:prstGeom prst="rect">
              <a:avLst/>
            </a:prstGeom>
            <a:noFill/>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Heebo" panose="00000500000000000000" pitchFamily="2" charset="-79"/>
                  <a:cs typeface="Heebo" panose="00000500000000000000" pitchFamily="2" charset="-79"/>
                </a:rPr>
                <a:t>In April, G Europe sold its entire property portfolio in Russia, in exchange for about 131 million euros (about 524 million NIS).</a:t>
              </a:r>
              <a:endParaRPr kumimoji="0" lang="he-IL" sz="1200" b="0" i="0" u="none" strike="noStrike" kern="1200" cap="none" spc="0" normalizeH="0" baseline="0" noProof="0" dirty="0">
                <a:ln>
                  <a:noFill/>
                </a:ln>
                <a:solidFill>
                  <a:prstClr val="black"/>
                </a:solidFill>
                <a:effectLst/>
                <a:uLnTx/>
                <a:uFillTx/>
                <a:latin typeface="Heebo" panose="00000500000000000000" pitchFamily="2" charset="-79"/>
                <a:cs typeface="Heebo" panose="00000500000000000000" pitchFamily="2" charset="-79"/>
              </a:endParaRPr>
            </a:p>
          </p:txBody>
        </p:sp>
        <p:cxnSp>
          <p:nvCxnSpPr>
            <p:cNvPr id="10" name="Straight Connector 9">
              <a:extLst>
                <a:ext uri="{FF2B5EF4-FFF2-40B4-BE49-F238E27FC236}">
                  <a16:creationId xmlns:a16="http://schemas.microsoft.com/office/drawing/2014/main" id="{B6A59D6C-FD1A-D89E-943A-7573A74D66E1}"/>
                </a:ext>
              </a:extLst>
            </p:cNvPr>
            <p:cNvCxnSpPr>
              <a:cxnSpLocks/>
            </p:cNvCxnSpPr>
            <p:nvPr/>
          </p:nvCxnSpPr>
          <p:spPr>
            <a:xfrm>
              <a:off x="11624738" y="2072690"/>
              <a:ext cx="0" cy="6674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26E87547-F2E5-E244-5BFE-25B2C92D28AD}"/>
                </a:ext>
              </a:extLst>
            </p:cNvPr>
            <p:cNvGrpSpPr/>
            <p:nvPr/>
          </p:nvGrpSpPr>
          <p:grpSpPr>
            <a:xfrm rot="10800000">
              <a:off x="10980449" y="2196726"/>
              <a:ext cx="415947" cy="324879"/>
              <a:chOff x="2282825" y="5045075"/>
              <a:chExt cx="536575" cy="419101"/>
            </a:xfrm>
            <a:solidFill>
              <a:schemeClr val="accent2"/>
            </a:solidFill>
          </p:grpSpPr>
          <p:sp>
            <p:nvSpPr>
              <p:cNvPr id="14" name="Freeform 5">
                <a:extLst>
                  <a:ext uri="{FF2B5EF4-FFF2-40B4-BE49-F238E27FC236}">
                    <a16:creationId xmlns:a16="http://schemas.microsoft.com/office/drawing/2014/main" id="{651F141B-1E37-9B28-95E3-B3AE5787348D}"/>
                  </a:ext>
                </a:extLst>
              </p:cNvPr>
              <p:cNvSpPr>
                <a:spLocks noEditPoints="1"/>
              </p:cNvSpPr>
              <p:nvPr/>
            </p:nvSpPr>
            <p:spPr bwMode="auto">
              <a:xfrm>
                <a:off x="2282825" y="5135563"/>
                <a:ext cx="536575" cy="328613"/>
              </a:xfrm>
              <a:custGeom>
                <a:avLst/>
                <a:gdLst>
                  <a:gd name="T0" fmla="*/ 139 w 142"/>
                  <a:gd name="T1" fmla="*/ 86 h 86"/>
                  <a:gd name="T2" fmla="*/ 3 w 142"/>
                  <a:gd name="T3" fmla="*/ 86 h 86"/>
                  <a:gd name="T4" fmla="*/ 0 w 142"/>
                  <a:gd name="T5" fmla="*/ 83 h 86"/>
                  <a:gd name="T6" fmla="*/ 0 w 142"/>
                  <a:gd name="T7" fmla="*/ 3 h 86"/>
                  <a:gd name="T8" fmla="*/ 3 w 142"/>
                  <a:gd name="T9" fmla="*/ 0 h 86"/>
                  <a:gd name="T10" fmla="*/ 139 w 142"/>
                  <a:gd name="T11" fmla="*/ 0 h 86"/>
                  <a:gd name="T12" fmla="*/ 142 w 142"/>
                  <a:gd name="T13" fmla="*/ 3 h 86"/>
                  <a:gd name="T14" fmla="*/ 142 w 142"/>
                  <a:gd name="T15" fmla="*/ 83 h 86"/>
                  <a:gd name="T16" fmla="*/ 139 w 142"/>
                  <a:gd name="T17" fmla="*/ 86 h 86"/>
                  <a:gd name="T18" fmla="*/ 6 w 142"/>
                  <a:gd name="T19" fmla="*/ 80 h 86"/>
                  <a:gd name="T20" fmla="*/ 136 w 142"/>
                  <a:gd name="T21" fmla="*/ 80 h 86"/>
                  <a:gd name="T22" fmla="*/ 136 w 142"/>
                  <a:gd name="T23" fmla="*/ 6 h 86"/>
                  <a:gd name="T24" fmla="*/ 6 w 142"/>
                  <a:gd name="T25" fmla="*/ 6 h 86"/>
                  <a:gd name="T26" fmla="*/ 6 w 142"/>
                  <a:gd name="T2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86">
                    <a:moveTo>
                      <a:pt x="139" y="86"/>
                    </a:moveTo>
                    <a:cubicBezTo>
                      <a:pt x="3" y="86"/>
                      <a:pt x="3" y="86"/>
                      <a:pt x="3" y="86"/>
                    </a:cubicBezTo>
                    <a:cubicBezTo>
                      <a:pt x="1" y="86"/>
                      <a:pt x="0" y="85"/>
                      <a:pt x="0" y="83"/>
                    </a:cubicBezTo>
                    <a:cubicBezTo>
                      <a:pt x="0" y="3"/>
                      <a:pt x="0" y="3"/>
                      <a:pt x="0" y="3"/>
                    </a:cubicBezTo>
                    <a:cubicBezTo>
                      <a:pt x="0" y="2"/>
                      <a:pt x="1" y="0"/>
                      <a:pt x="3" y="0"/>
                    </a:cubicBezTo>
                    <a:cubicBezTo>
                      <a:pt x="139" y="0"/>
                      <a:pt x="139" y="0"/>
                      <a:pt x="139" y="0"/>
                    </a:cubicBezTo>
                    <a:cubicBezTo>
                      <a:pt x="141" y="0"/>
                      <a:pt x="142" y="2"/>
                      <a:pt x="142" y="3"/>
                    </a:cubicBezTo>
                    <a:cubicBezTo>
                      <a:pt x="142" y="83"/>
                      <a:pt x="142" y="83"/>
                      <a:pt x="142" y="83"/>
                    </a:cubicBezTo>
                    <a:cubicBezTo>
                      <a:pt x="142" y="85"/>
                      <a:pt x="141" y="86"/>
                      <a:pt x="139" y="86"/>
                    </a:cubicBezTo>
                    <a:close/>
                    <a:moveTo>
                      <a:pt x="6" y="80"/>
                    </a:moveTo>
                    <a:cubicBezTo>
                      <a:pt x="136" y="80"/>
                      <a:pt x="136" y="80"/>
                      <a:pt x="136" y="80"/>
                    </a:cubicBezTo>
                    <a:cubicBezTo>
                      <a:pt x="136" y="6"/>
                      <a:pt x="136" y="6"/>
                      <a:pt x="136" y="6"/>
                    </a:cubicBezTo>
                    <a:cubicBezTo>
                      <a:pt x="6" y="6"/>
                      <a:pt x="6" y="6"/>
                      <a:pt x="6" y="6"/>
                    </a:cubicBez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Freeform 6">
                <a:extLst>
                  <a:ext uri="{FF2B5EF4-FFF2-40B4-BE49-F238E27FC236}">
                    <a16:creationId xmlns:a16="http://schemas.microsoft.com/office/drawing/2014/main" id="{64E4EA56-39B0-755B-E330-9EFC55B2A3E1}"/>
                  </a:ext>
                </a:extLst>
              </p:cNvPr>
              <p:cNvSpPr>
                <a:spLocks/>
              </p:cNvSpPr>
              <p:nvPr/>
            </p:nvSpPr>
            <p:spPr bwMode="auto">
              <a:xfrm>
                <a:off x="2282825" y="5091113"/>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6" name="Freeform 7">
                <a:extLst>
                  <a:ext uri="{FF2B5EF4-FFF2-40B4-BE49-F238E27FC236}">
                    <a16:creationId xmlns:a16="http://schemas.microsoft.com/office/drawing/2014/main" id="{AE773BD6-3001-BDA2-EA4D-7CA9C95FDD89}"/>
                  </a:ext>
                </a:extLst>
              </p:cNvPr>
              <p:cNvSpPr>
                <a:spLocks/>
              </p:cNvSpPr>
              <p:nvPr/>
            </p:nvSpPr>
            <p:spPr bwMode="auto">
              <a:xfrm>
                <a:off x="2282825" y="5045075"/>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8" name="Freeform 8">
                <a:extLst>
                  <a:ext uri="{FF2B5EF4-FFF2-40B4-BE49-F238E27FC236}">
                    <a16:creationId xmlns:a16="http://schemas.microsoft.com/office/drawing/2014/main" id="{74974AAF-3569-AD3F-31CE-4ACBE4050059}"/>
                  </a:ext>
                </a:extLst>
              </p:cNvPr>
              <p:cNvSpPr>
                <a:spLocks noEditPoints="1"/>
              </p:cNvSpPr>
              <p:nvPr/>
            </p:nvSpPr>
            <p:spPr bwMode="auto">
              <a:xfrm>
                <a:off x="2449513" y="5197475"/>
                <a:ext cx="204788" cy="206375"/>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6 h 54"/>
                  <a:gd name="T12" fmla="*/ 6 w 54"/>
                  <a:gd name="T13" fmla="*/ 27 h 54"/>
                  <a:gd name="T14" fmla="*/ 27 w 54"/>
                  <a:gd name="T15" fmla="*/ 48 h 54"/>
                  <a:gd name="T16" fmla="*/ 48 w 54"/>
                  <a:gd name="T17" fmla="*/ 27 h 54"/>
                  <a:gd name="T18" fmla="*/ 27 w 54"/>
                  <a:gd name="T1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6"/>
                    </a:moveTo>
                    <a:cubicBezTo>
                      <a:pt x="15" y="6"/>
                      <a:pt x="6" y="16"/>
                      <a:pt x="6" y="27"/>
                    </a:cubicBezTo>
                    <a:cubicBezTo>
                      <a:pt x="6" y="39"/>
                      <a:pt x="15" y="48"/>
                      <a:pt x="27" y="48"/>
                    </a:cubicBezTo>
                    <a:cubicBezTo>
                      <a:pt x="39" y="48"/>
                      <a:pt x="48" y="39"/>
                      <a:pt x="48" y="27"/>
                    </a:cubicBezTo>
                    <a:cubicBezTo>
                      <a:pt x="48" y="16"/>
                      <a:pt x="39" y="6"/>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Freeform 9">
                <a:extLst>
                  <a:ext uri="{FF2B5EF4-FFF2-40B4-BE49-F238E27FC236}">
                    <a16:creationId xmlns:a16="http://schemas.microsoft.com/office/drawing/2014/main" id="{1ADF9733-2B57-7215-B6A3-2F563FCF1DCB}"/>
                  </a:ext>
                </a:extLst>
              </p:cNvPr>
              <p:cNvSpPr>
                <a:spLocks/>
              </p:cNvSpPr>
              <p:nvPr/>
            </p:nvSpPr>
            <p:spPr bwMode="auto">
              <a:xfrm>
                <a:off x="2706688" y="5167313"/>
                <a:ext cx="82550" cy="79375"/>
              </a:xfrm>
              <a:custGeom>
                <a:avLst/>
                <a:gdLst>
                  <a:gd name="T0" fmla="*/ 19 w 22"/>
                  <a:gd name="T1" fmla="*/ 21 h 21"/>
                  <a:gd name="T2" fmla="*/ 0 w 22"/>
                  <a:gd name="T3" fmla="*/ 3 h 21"/>
                  <a:gd name="T4" fmla="*/ 3 w 22"/>
                  <a:gd name="T5" fmla="*/ 0 h 21"/>
                  <a:gd name="T6" fmla="*/ 6 w 22"/>
                  <a:gd name="T7" fmla="*/ 3 h 21"/>
                  <a:gd name="T8" fmla="*/ 19 w 22"/>
                  <a:gd name="T9" fmla="*/ 15 h 21"/>
                  <a:gd name="T10" fmla="*/ 22 w 22"/>
                  <a:gd name="T11" fmla="*/ 18 h 21"/>
                  <a:gd name="T12" fmla="*/ 19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19" y="21"/>
                    </a:moveTo>
                    <a:cubicBezTo>
                      <a:pt x="9" y="21"/>
                      <a:pt x="0" y="13"/>
                      <a:pt x="0" y="3"/>
                    </a:cubicBezTo>
                    <a:cubicBezTo>
                      <a:pt x="0" y="1"/>
                      <a:pt x="2" y="0"/>
                      <a:pt x="3" y="0"/>
                    </a:cubicBezTo>
                    <a:cubicBezTo>
                      <a:pt x="5" y="0"/>
                      <a:pt x="6" y="1"/>
                      <a:pt x="6" y="3"/>
                    </a:cubicBezTo>
                    <a:cubicBezTo>
                      <a:pt x="6" y="10"/>
                      <a:pt x="12" y="15"/>
                      <a:pt x="19" y="15"/>
                    </a:cubicBezTo>
                    <a:cubicBezTo>
                      <a:pt x="21" y="15"/>
                      <a:pt x="22" y="17"/>
                      <a:pt x="22" y="18"/>
                    </a:cubicBezTo>
                    <a:cubicBezTo>
                      <a:pt x="22" y="20"/>
                      <a:pt x="21" y="21"/>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1" name="Freeform 10">
                <a:extLst>
                  <a:ext uri="{FF2B5EF4-FFF2-40B4-BE49-F238E27FC236}">
                    <a16:creationId xmlns:a16="http://schemas.microsoft.com/office/drawing/2014/main" id="{AD06BD80-C707-E4D2-1471-4BA9C0C25B06}"/>
                  </a:ext>
                </a:extLst>
              </p:cNvPr>
              <p:cNvSpPr>
                <a:spLocks/>
              </p:cNvSpPr>
              <p:nvPr/>
            </p:nvSpPr>
            <p:spPr bwMode="auto">
              <a:xfrm>
                <a:off x="2312988" y="5353050"/>
                <a:ext cx="79375" cy="80963"/>
              </a:xfrm>
              <a:custGeom>
                <a:avLst/>
                <a:gdLst>
                  <a:gd name="T0" fmla="*/ 18 w 21"/>
                  <a:gd name="T1" fmla="*/ 21 h 21"/>
                  <a:gd name="T2" fmla="*/ 15 w 21"/>
                  <a:gd name="T3" fmla="*/ 18 h 21"/>
                  <a:gd name="T4" fmla="*/ 3 w 21"/>
                  <a:gd name="T5" fmla="*/ 6 h 21"/>
                  <a:gd name="T6" fmla="*/ 0 w 21"/>
                  <a:gd name="T7" fmla="*/ 3 h 21"/>
                  <a:gd name="T8" fmla="*/ 3 w 21"/>
                  <a:gd name="T9" fmla="*/ 0 h 21"/>
                  <a:gd name="T10" fmla="*/ 21 w 21"/>
                  <a:gd name="T11" fmla="*/ 18 h 21"/>
                  <a:gd name="T12" fmla="*/ 18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8" y="21"/>
                    </a:moveTo>
                    <a:cubicBezTo>
                      <a:pt x="16" y="21"/>
                      <a:pt x="15" y="20"/>
                      <a:pt x="15" y="18"/>
                    </a:cubicBezTo>
                    <a:cubicBezTo>
                      <a:pt x="15" y="11"/>
                      <a:pt x="10" y="6"/>
                      <a:pt x="3" y="6"/>
                    </a:cubicBezTo>
                    <a:cubicBezTo>
                      <a:pt x="1" y="6"/>
                      <a:pt x="0" y="4"/>
                      <a:pt x="0" y="3"/>
                    </a:cubicBezTo>
                    <a:cubicBezTo>
                      <a:pt x="0" y="1"/>
                      <a:pt x="1" y="0"/>
                      <a:pt x="3" y="0"/>
                    </a:cubicBezTo>
                    <a:cubicBezTo>
                      <a:pt x="13" y="0"/>
                      <a:pt x="21" y="8"/>
                      <a:pt x="21" y="18"/>
                    </a:cubicBezTo>
                    <a:cubicBezTo>
                      <a:pt x="21" y="20"/>
                      <a:pt x="20" y="21"/>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Freeform 11">
                <a:extLst>
                  <a:ext uri="{FF2B5EF4-FFF2-40B4-BE49-F238E27FC236}">
                    <a16:creationId xmlns:a16="http://schemas.microsoft.com/office/drawing/2014/main" id="{D8A29075-ED1C-D255-149D-F12C6F458A48}"/>
                  </a:ext>
                </a:extLst>
              </p:cNvPr>
              <p:cNvSpPr>
                <a:spLocks/>
              </p:cNvSpPr>
              <p:nvPr/>
            </p:nvSpPr>
            <p:spPr bwMode="auto">
              <a:xfrm>
                <a:off x="2312988" y="5167313"/>
                <a:ext cx="84138" cy="79375"/>
              </a:xfrm>
              <a:custGeom>
                <a:avLst/>
                <a:gdLst>
                  <a:gd name="T0" fmla="*/ 3 w 22"/>
                  <a:gd name="T1" fmla="*/ 21 h 21"/>
                  <a:gd name="T2" fmla="*/ 0 w 22"/>
                  <a:gd name="T3" fmla="*/ 18 h 21"/>
                  <a:gd name="T4" fmla="*/ 3 w 22"/>
                  <a:gd name="T5" fmla="*/ 15 h 21"/>
                  <a:gd name="T6" fmla="*/ 16 w 22"/>
                  <a:gd name="T7" fmla="*/ 3 h 21"/>
                  <a:gd name="T8" fmla="*/ 19 w 22"/>
                  <a:gd name="T9" fmla="*/ 0 h 21"/>
                  <a:gd name="T10" fmla="*/ 22 w 22"/>
                  <a:gd name="T11" fmla="*/ 3 h 21"/>
                  <a:gd name="T12" fmla="*/ 3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3" y="21"/>
                    </a:moveTo>
                    <a:cubicBezTo>
                      <a:pt x="1" y="21"/>
                      <a:pt x="0" y="20"/>
                      <a:pt x="0" y="18"/>
                    </a:cubicBezTo>
                    <a:cubicBezTo>
                      <a:pt x="0" y="17"/>
                      <a:pt x="1" y="15"/>
                      <a:pt x="3" y="15"/>
                    </a:cubicBezTo>
                    <a:cubicBezTo>
                      <a:pt x="10" y="15"/>
                      <a:pt x="16" y="10"/>
                      <a:pt x="16" y="3"/>
                    </a:cubicBezTo>
                    <a:cubicBezTo>
                      <a:pt x="16" y="1"/>
                      <a:pt x="17" y="0"/>
                      <a:pt x="19" y="0"/>
                    </a:cubicBezTo>
                    <a:cubicBezTo>
                      <a:pt x="20" y="0"/>
                      <a:pt x="22" y="1"/>
                      <a:pt x="22" y="3"/>
                    </a:cubicBezTo>
                    <a:cubicBezTo>
                      <a:pt x="22" y="13"/>
                      <a:pt x="13"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3" name="Freeform 12">
                <a:extLst>
                  <a:ext uri="{FF2B5EF4-FFF2-40B4-BE49-F238E27FC236}">
                    <a16:creationId xmlns:a16="http://schemas.microsoft.com/office/drawing/2014/main" id="{0A585D66-AA77-F03E-852D-397FA86F174C}"/>
                  </a:ext>
                </a:extLst>
              </p:cNvPr>
              <p:cNvSpPr>
                <a:spLocks/>
              </p:cNvSpPr>
              <p:nvPr/>
            </p:nvSpPr>
            <p:spPr bwMode="auto">
              <a:xfrm>
                <a:off x="2709863" y="5353050"/>
                <a:ext cx="79375" cy="80963"/>
              </a:xfrm>
              <a:custGeom>
                <a:avLst/>
                <a:gdLst>
                  <a:gd name="T0" fmla="*/ 3 w 21"/>
                  <a:gd name="T1" fmla="*/ 21 h 21"/>
                  <a:gd name="T2" fmla="*/ 0 w 21"/>
                  <a:gd name="T3" fmla="*/ 18 h 21"/>
                  <a:gd name="T4" fmla="*/ 18 w 21"/>
                  <a:gd name="T5" fmla="*/ 0 h 21"/>
                  <a:gd name="T6" fmla="*/ 21 w 21"/>
                  <a:gd name="T7" fmla="*/ 3 h 21"/>
                  <a:gd name="T8" fmla="*/ 18 w 21"/>
                  <a:gd name="T9" fmla="*/ 6 h 21"/>
                  <a:gd name="T10" fmla="*/ 6 w 21"/>
                  <a:gd name="T11" fmla="*/ 18 h 21"/>
                  <a:gd name="T12" fmla="*/ 3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3" y="21"/>
                    </a:moveTo>
                    <a:cubicBezTo>
                      <a:pt x="1" y="21"/>
                      <a:pt x="0" y="20"/>
                      <a:pt x="0" y="18"/>
                    </a:cubicBezTo>
                    <a:cubicBezTo>
                      <a:pt x="0" y="8"/>
                      <a:pt x="8" y="0"/>
                      <a:pt x="18" y="0"/>
                    </a:cubicBezTo>
                    <a:cubicBezTo>
                      <a:pt x="20" y="0"/>
                      <a:pt x="21" y="1"/>
                      <a:pt x="21" y="3"/>
                    </a:cubicBezTo>
                    <a:cubicBezTo>
                      <a:pt x="21" y="4"/>
                      <a:pt x="20" y="6"/>
                      <a:pt x="18" y="6"/>
                    </a:cubicBezTo>
                    <a:cubicBezTo>
                      <a:pt x="11" y="6"/>
                      <a:pt x="6" y="11"/>
                      <a:pt x="6" y="18"/>
                    </a:cubicBezTo>
                    <a:cubicBezTo>
                      <a:pt x="6" y="20"/>
                      <a:pt x="5"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sp>
        <p:nvSpPr>
          <p:cNvPr id="32" name="TextBox 31">
            <a:extLst>
              <a:ext uri="{FF2B5EF4-FFF2-40B4-BE49-F238E27FC236}">
                <a16:creationId xmlns:a16="http://schemas.microsoft.com/office/drawing/2014/main" id="{862CA373-2B5E-7C89-C76F-1DF5BC68BC0C}"/>
              </a:ext>
            </a:extLst>
          </p:cNvPr>
          <p:cNvSpPr txBox="1"/>
          <p:nvPr/>
        </p:nvSpPr>
        <p:spPr>
          <a:xfrm>
            <a:off x="11770241" y="6390068"/>
            <a:ext cx="431399" cy="246221"/>
          </a:xfrm>
          <a:prstGeom prst="rect">
            <a:avLst/>
          </a:prstGeom>
          <a:noFill/>
        </p:spPr>
        <p:txBody>
          <a:bodyPr wrap="square">
            <a:spAutoFit/>
          </a:bodyPr>
          <a:lstStyle/>
          <a:p>
            <a:pPr marL="0" marR="0" lvl="0" indent="0" algn="ctr" defTabSz="1219031" rtl="1" eaLnBrk="1" fontAlgn="auto" latinLnBrk="0" hangingPunct="1">
              <a:lnSpc>
                <a:spcPct val="100000"/>
              </a:lnSpc>
              <a:spcBef>
                <a:spcPts val="0"/>
              </a:spcBef>
              <a:spcAft>
                <a:spcPts val="0"/>
              </a:spcAft>
              <a:buClrTx/>
              <a:buSzTx/>
              <a:buFontTx/>
              <a:buNone/>
              <a:tabLst/>
              <a:defRPr/>
            </a:pPr>
            <a:fld id="{6A08A63A-94C2-43A8-9638-6175F4256C80}" type="slidenum">
              <a:rPr kumimoji="0" lang="en-IL" sz="1000" b="0" i="0" u="none" strike="noStrike" kern="1200" cap="none" spc="0" normalizeH="0" baseline="0" noProof="0" smtClean="0">
                <a:ln>
                  <a:noFill/>
                </a:ln>
                <a:solidFill>
                  <a:prstClr val="white"/>
                </a:solidFill>
                <a:effectLst/>
                <a:uLnTx/>
                <a:uFillTx/>
                <a:latin typeface="Heebo"/>
                <a:ea typeface="+mn-ea"/>
                <a:cs typeface="Heebo"/>
              </a:rPr>
              <a:pPr marL="0" marR="0" lvl="0" indent="0" algn="ctr" defTabSz="1219031" rtl="1" eaLnBrk="1" fontAlgn="auto" latinLnBrk="0" hangingPunct="1">
                <a:lnSpc>
                  <a:spcPct val="100000"/>
                </a:lnSpc>
                <a:spcBef>
                  <a:spcPts val="0"/>
                </a:spcBef>
                <a:spcAft>
                  <a:spcPts val="0"/>
                </a:spcAft>
                <a:buClrTx/>
                <a:buSzTx/>
                <a:buFontTx/>
                <a:buNone/>
                <a:tabLst/>
                <a:defRPr/>
              </a:pPr>
              <a:t>9</a:t>
            </a:fld>
            <a:endParaRPr lang="en-IL" dirty="0"/>
          </a:p>
        </p:txBody>
      </p:sp>
      <p:grpSp>
        <p:nvGrpSpPr>
          <p:cNvPr id="2" name="Group 1">
            <a:extLst>
              <a:ext uri="{FF2B5EF4-FFF2-40B4-BE49-F238E27FC236}">
                <a16:creationId xmlns:a16="http://schemas.microsoft.com/office/drawing/2014/main" id="{86F6B2F5-3078-9524-532D-080EB09DF417}"/>
              </a:ext>
            </a:extLst>
          </p:cNvPr>
          <p:cNvGrpSpPr/>
          <p:nvPr/>
        </p:nvGrpSpPr>
        <p:grpSpPr>
          <a:xfrm>
            <a:off x="472872" y="1861140"/>
            <a:ext cx="6525379" cy="1015663"/>
            <a:chOff x="11120138" y="2915217"/>
            <a:chExt cx="6525379" cy="1015661"/>
          </a:xfrm>
        </p:grpSpPr>
        <p:grpSp>
          <p:nvGrpSpPr>
            <p:cNvPr id="3" name="Group 2">
              <a:extLst>
                <a:ext uri="{FF2B5EF4-FFF2-40B4-BE49-F238E27FC236}">
                  <a16:creationId xmlns:a16="http://schemas.microsoft.com/office/drawing/2014/main" id="{EC5B050F-2105-3785-CC5D-9F2979518852}"/>
                </a:ext>
              </a:extLst>
            </p:cNvPr>
            <p:cNvGrpSpPr/>
            <p:nvPr/>
          </p:nvGrpSpPr>
          <p:grpSpPr>
            <a:xfrm>
              <a:off x="11748378" y="2915217"/>
              <a:ext cx="5897139" cy="1015661"/>
              <a:chOff x="11748378" y="3358486"/>
              <a:chExt cx="5897139" cy="1015661"/>
            </a:xfrm>
          </p:grpSpPr>
          <p:sp>
            <p:nvSpPr>
              <p:cNvPr id="44" name="TextBox 43">
                <a:extLst>
                  <a:ext uri="{FF2B5EF4-FFF2-40B4-BE49-F238E27FC236}">
                    <a16:creationId xmlns:a16="http://schemas.microsoft.com/office/drawing/2014/main" id="{0DEDD6DC-D410-9338-C910-1B532BFB45A7}"/>
                  </a:ext>
                </a:extLst>
              </p:cNvPr>
              <p:cNvSpPr txBox="1"/>
              <p:nvPr/>
            </p:nvSpPr>
            <p:spPr>
              <a:xfrm>
                <a:off x="11827304" y="3358486"/>
                <a:ext cx="5818213" cy="1015661"/>
              </a:xfrm>
              <a:prstGeom prst="rect">
                <a:avLst/>
              </a:prstGeom>
              <a:noFill/>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Heebo" panose="00000500000000000000" pitchFamily="2" charset="-79"/>
                    <a:cs typeface="Heebo" panose="00000500000000000000" pitchFamily="2" charset="-79"/>
                  </a:rPr>
                  <a:t>In April, G Europe completed a combined process of purchasing the partner's share (25%) in the </a:t>
                </a:r>
                <a:r>
                  <a:rPr lang="en-US" sz="1200" dirty="0" err="1">
                    <a:solidFill>
                      <a:prstClr val="black"/>
                    </a:solidFill>
                    <a:latin typeface="Heebo" panose="00000500000000000000" pitchFamily="2" charset="-79"/>
                    <a:cs typeface="Heebo" panose="00000500000000000000" pitchFamily="2" charset="-79"/>
                  </a:rPr>
                  <a:t>Arkady</a:t>
                </a:r>
                <a:r>
                  <a:rPr lang="en-US" sz="1200" dirty="0">
                    <a:solidFill>
                      <a:prstClr val="black"/>
                    </a:solidFill>
                    <a:latin typeface="Heebo" panose="00000500000000000000" pitchFamily="2" charset="-79"/>
                    <a:cs typeface="Heebo" panose="00000500000000000000" pitchFamily="2" charset="-79"/>
                  </a:rPr>
                  <a:t> </a:t>
                </a:r>
                <a:r>
                  <a:rPr lang="en-US" sz="1200" dirty="0" err="1">
                    <a:solidFill>
                      <a:prstClr val="black"/>
                    </a:solidFill>
                    <a:latin typeface="Heebo" panose="00000500000000000000" pitchFamily="2" charset="-79"/>
                    <a:cs typeface="Heebo" panose="00000500000000000000" pitchFamily="2" charset="-79"/>
                  </a:rPr>
                  <a:t>Pankrac</a:t>
                </a:r>
                <a:r>
                  <a:rPr lang="en-US" sz="1200" dirty="0">
                    <a:solidFill>
                      <a:prstClr val="black"/>
                    </a:solidFill>
                    <a:latin typeface="Heebo" panose="00000500000000000000" pitchFamily="2" charset="-79"/>
                    <a:cs typeface="Heebo" panose="00000500000000000000" pitchFamily="2" charset="-79"/>
                  </a:rPr>
                  <a:t> property located in the city of Prague, Czech Republic and receiving financing for the entire property, for a period of approx. 5 years from a local bank. The free flow generated by the completion of the process is approx. EUR 52 million (approx. NIS 208 million).</a:t>
                </a:r>
                <a:endParaRPr kumimoji="0" lang="he-IL" sz="1200" b="0" i="0" u="none" strike="noStrike" kern="1200" cap="none" spc="0" normalizeH="0" baseline="0" noProof="0" dirty="0">
                  <a:ln>
                    <a:noFill/>
                  </a:ln>
                  <a:solidFill>
                    <a:prstClr val="black"/>
                  </a:solidFill>
                  <a:effectLst/>
                  <a:uLnTx/>
                  <a:uFillTx/>
                  <a:latin typeface="Heebo" panose="00000500000000000000" pitchFamily="2" charset="-79"/>
                  <a:cs typeface="Heebo" panose="00000500000000000000" pitchFamily="2" charset="-79"/>
                </a:endParaRPr>
              </a:p>
            </p:txBody>
          </p:sp>
          <p:cxnSp>
            <p:nvCxnSpPr>
              <p:cNvPr id="45" name="Straight Connector 44">
                <a:extLst>
                  <a:ext uri="{FF2B5EF4-FFF2-40B4-BE49-F238E27FC236}">
                    <a16:creationId xmlns:a16="http://schemas.microsoft.com/office/drawing/2014/main" id="{A5C96C4D-4885-C4E2-3B8D-5F16F8659916}"/>
                  </a:ext>
                </a:extLst>
              </p:cNvPr>
              <p:cNvCxnSpPr>
                <a:cxnSpLocks/>
              </p:cNvCxnSpPr>
              <p:nvPr/>
            </p:nvCxnSpPr>
            <p:spPr>
              <a:xfrm>
                <a:off x="11748378" y="3508267"/>
                <a:ext cx="0" cy="642783"/>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8764F02-85E2-B6F8-E2F4-6261662BA87F}"/>
                </a:ext>
              </a:extLst>
            </p:cNvPr>
            <p:cNvGrpSpPr/>
            <p:nvPr/>
          </p:nvGrpSpPr>
          <p:grpSpPr>
            <a:xfrm>
              <a:off x="11120138" y="3047204"/>
              <a:ext cx="429537" cy="485821"/>
              <a:chOff x="6589714" y="3913188"/>
              <a:chExt cx="920750" cy="1041400"/>
            </a:xfrm>
            <a:noFill/>
          </p:grpSpPr>
          <p:sp>
            <p:nvSpPr>
              <p:cNvPr id="26" name="Freeform 310">
                <a:extLst>
                  <a:ext uri="{FF2B5EF4-FFF2-40B4-BE49-F238E27FC236}">
                    <a16:creationId xmlns:a16="http://schemas.microsoft.com/office/drawing/2014/main" id="{9434351A-332F-9888-ABAA-ECE3C18E2660}"/>
                  </a:ext>
                </a:extLst>
              </p:cNvPr>
              <p:cNvSpPr>
                <a:spLocks/>
              </p:cNvSpPr>
              <p:nvPr/>
            </p:nvSpPr>
            <p:spPr bwMode="auto">
              <a:xfrm>
                <a:off x="6991351" y="3913188"/>
                <a:ext cx="133350" cy="300037"/>
              </a:xfrm>
              <a:custGeom>
                <a:avLst/>
                <a:gdLst>
                  <a:gd name="T0" fmla="*/ 0 w 84"/>
                  <a:gd name="T1" fmla="*/ 0 h 189"/>
                  <a:gd name="T2" fmla="*/ 0 w 84"/>
                  <a:gd name="T3" fmla="*/ 189 h 189"/>
                  <a:gd name="T4" fmla="*/ 84 w 84"/>
                  <a:gd name="T5" fmla="*/ 142 h 189"/>
                  <a:gd name="T6" fmla="*/ 84 w 84"/>
                  <a:gd name="T7" fmla="*/ 40 h 189"/>
                  <a:gd name="T8" fmla="*/ 0 w 84"/>
                  <a:gd name="T9" fmla="*/ 0 h 189"/>
                </a:gdLst>
                <a:ahLst/>
                <a:cxnLst>
                  <a:cxn ang="0">
                    <a:pos x="T0" y="T1"/>
                  </a:cxn>
                  <a:cxn ang="0">
                    <a:pos x="T2" y="T3"/>
                  </a:cxn>
                  <a:cxn ang="0">
                    <a:pos x="T4" y="T5"/>
                  </a:cxn>
                  <a:cxn ang="0">
                    <a:pos x="T6" y="T7"/>
                  </a:cxn>
                  <a:cxn ang="0">
                    <a:pos x="T8" y="T9"/>
                  </a:cxn>
                </a:cxnLst>
                <a:rect l="0" t="0" r="r" b="b"/>
                <a:pathLst>
                  <a:path w="84" h="189">
                    <a:moveTo>
                      <a:pt x="0" y="0"/>
                    </a:moveTo>
                    <a:lnTo>
                      <a:pt x="0" y="189"/>
                    </a:lnTo>
                    <a:lnTo>
                      <a:pt x="84" y="142"/>
                    </a:lnTo>
                    <a:lnTo>
                      <a:pt x="84" y="40"/>
                    </a:lnTo>
                    <a:lnTo>
                      <a:pt x="0" y="0"/>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28" name="Freeform 311">
                <a:extLst>
                  <a:ext uri="{FF2B5EF4-FFF2-40B4-BE49-F238E27FC236}">
                    <a16:creationId xmlns:a16="http://schemas.microsoft.com/office/drawing/2014/main" id="{EE7593E3-8F9F-856C-93AD-C08851AE8EB2}"/>
                  </a:ext>
                </a:extLst>
              </p:cNvPr>
              <p:cNvSpPr>
                <a:spLocks/>
              </p:cNvSpPr>
              <p:nvPr/>
            </p:nvSpPr>
            <p:spPr bwMode="auto">
              <a:xfrm>
                <a:off x="6858001" y="3913188"/>
                <a:ext cx="133350" cy="1041400"/>
              </a:xfrm>
              <a:custGeom>
                <a:avLst/>
                <a:gdLst>
                  <a:gd name="T0" fmla="*/ 0 w 84"/>
                  <a:gd name="T1" fmla="*/ 48 h 656"/>
                  <a:gd name="T2" fmla="*/ 0 w 84"/>
                  <a:gd name="T3" fmla="*/ 656 h 656"/>
                  <a:gd name="T4" fmla="*/ 57 w 84"/>
                  <a:gd name="T5" fmla="*/ 656 h 656"/>
                  <a:gd name="T6" fmla="*/ 84 w 84"/>
                  <a:gd name="T7" fmla="*/ 656 h 656"/>
                  <a:gd name="T8" fmla="*/ 84 w 84"/>
                  <a:gd name="T9" fmla="*/ 0 h 656"/>
                  <a:gd name="T10" fmla="*/ 0 w 84"/>
                  <a:gd name="T11" fmla="*/ 48 h 656"/>
                </a:gdLst>
                <a:ahLst/>
                <a:cxnLst>
                  <a:cxn ang="0">
                    <a:pos x="T0" y="T1"/>
                  </a:cxn>
                  <a:cxn ang="0">
                    <a:pos x="T2" y="T3"/>
                  </a:cxn>
                  <a:cxn ang="0">
                    <a:pos x="T4" y="T5"/>
                  </a:cxn>
                  <a:cxn ang="0">
                    <a:pos x="T6" y="T7"/>
                  </a:cxn>
                  <a:cxn ang="0">
                    <a:pos x="T8" y="T9"/>
                  </a:cxn>
                  <a:cxn ang="0">
                    <a:pos x="T10" y="T11"/>
                  </a:cxn>
                </a:cxnLst>
                <a:rect l="0" t="0" r="r" b="b"/>
                <a:pathLst>
                  <a:path w="84" h="656">
                    <a:moveTo>
                      <a:pt x="0" y="48"/>
                    </a:moveTo>
                    <a:lnTo>
                      <a:pt x="0" y="656"/>
                    </a:lnTo>
                    <a:lnTo>
                      <a:pt x="57" y="656"/>
                    </a:lnTo>
                    <a:lnTo>
                      <a:pt x="84" y="656"/>
                    </a:lnTo>
                    <a:lnTo>
                      <a:pt x="84" y="0"/>
                    </a:lnTo>
                    <a:lnTo>
                      <a:pt x="0" y="48"/>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29" name="Freeform 312">
                <a:extLst>
                  <a:ext uri="{FF2B5EF4-FFF2-40B4-BE49-F238E27FC236}">
                    <a16:creationId xmlns:a16="http://schemas.microsoft.com/office/drawing/2014/main" id="{5C0309DC-7D12-81CD-349E-8DB25E1CDA0D}"/>
                  </a:ext>
                </a:extLst>
              </p:cNvPr>
              <p:cNvSpPr>
                <a:spLocks/>
              </p:cNvSpPr>
              <p:nvPr/>
            </p:nvSpPr>
            <p:spPr bwMode="auto">
              <a:xfrm>
                <a:off x="6948489" y="4100513"/>
                <a:ext cx="244475" cy="854075"/>
              </a:xfrm>
              <a:custGeom>
                <a:avLst/>
                <a:gdLst>
                  <a:gd name="T0" fmla="*/ 0 w 154"/>
                  <a:gd name="T1" fmla="*/ 86 h 538"/>
                  <a:gd name="T2" fmla="*/ 0 w 154"/>
                  <a:gd name="T3" fmla="*/ 538 h 538"/>
                  <a:gd name="T4" fmla="*/ 154 w 154"/>
                  <a:gd name="T5" fmla="*/ 538 h 538"/>
                  <a:gd name="T6" fmla="*/ 154 w 154"/>
                  <a:gd name="T7" fmla="*/ 0 h 538"/>
                  <a:gd name="T8" fmla="*/ 0 w 154"/>
                  <a:gd name="T9" fmla="*/ 86 h 538"/>
                </a:gdLst>
                <a:ahLst/>
                <a:cxnLst>
                  <a:cxn ang="0">
                    <a:pos x="T0" y="T1"/>
                  </a:cxn>
                  <a:cxn ang="0">
                    <a:pos x="T2" y="T3"/>
                  </a:cxn>
                  <a:cxn ang="0">
                    <a:pos x="T4" y="T5"/>
                  </a:cxn>
                  <a:cxn ang="0">
                    <a:pos x="T6" y="T7"/>
                  </a:cxn>
                  <a:cxn ang="0">
                    <a:pos x="T8" y="T9"/>
                  </a:cxn>
                </a:cxnLst>
                <a:rect l="0" t="0" r="r" b="b"/>
                <a:pathLst>
                  <a:path w="154" h="538">
                    <a:moveTo>
                      <a:pt x="0" y="86"/>
                    </a:moveTo>
                    <a:lnTo>
                      <a:pt x="0" y="538"/>
                    </a:lnTo>
                    <a:lnTo>
                      <a:pt x="154" y="538"/>
                    </a:lnTo>
                    <a:lnTo>
                      <a:pt x="154" y="0"/>
                    </a:lnTo>
                    <a:lnTo>
                      <a:pt x="0" y="86"/>
                    </a:lnTo>
                    <a:close/>
                  </a:path>
                </a:pathLst>
              </a:custGeom>
              <a:solidFill>
                <a:schemeClr val="bg1"/>
              </a:solid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0" name="Freeform 313">
                <a:extLst>
                  <a:ext uri="{FF2B5EF4-FFF2-40B4-BE49-F238E27FC236}">
                    <a16:creationId xmlns:a16="http://schemas.microsoft.com/office/drawing/2014/main" id="{99D9D1FA-4B9D-C032-896F-F542E015680A}"/>
                  </a:ext>
                </a:extLst>
              </p:cNvPr>
              <p:cNvSpPr>
                <a:spLocks/>
              </p:cNvSpPr>
              <p:nvPr/>
            </p:nvSpPr>
            <p:spPr bwMode="auto">
              <a:xfrm>
                <a:off x="7192964" y="4100513"/>
                <a:ext cx="242888" cy="854075"/>
              </a:xfrm>
              <a:custGeom>
                <a:avLst/>
                <a:gdLst>
                  <a:gd name="T0" fmla="*/ 0 w 153"/>
                  <a:gd name="T1" fmla="*/ 0 h 538"/>
                  <a:gd name="T2" fmla="*/ 0 w 153"/>
                  <a:gd name="T3" fmla="*/ 538 h 538"/>
                  <a:gd name="T4" fmla="*/ 153 w 153"/>
                  <a:gd name="T5" fmla="*/ 538 h 538"/>
                  <a:gd name="T6" fmla="*/ 153 w 153"/>
                  <a:gd name="T7" fmla="*/ 71 h 538"/>
                  <a:gd name="T8" fmla="*/ 0 w 153"/>
                  <a:gd name="T9" fmla="*/ 0 h 538"/>
                </a:gdLst>
                <a:ahLst/>
                <a:cxnLst>
                  <a:cxn ang="0">
                    <a:pos x="T0" y="T1"/>
                  </a:cxn>
                  <a:cxn ang="0">
                    <a:pos x="T2" y="T3"/>
                  </a:cxn>
                  <a:cxn ang="0">
                    <a:pos x="T4" y="T5"/>
                  </a:cxn>
                  <a:cxn ang="0">
                    <a:pos x="T6" y="T7"/>
                  </a:cxn>
                  <a:cxn ang="0">
                    <a:pos x="T8" y="T9"/>
                  </a:cxn>
                </a:cxnLst>
                <a:rect l="0" t="0" r="r" b="b"/>
                <a:pathLst>
                  <a:path w="153" h="538">
                    <a:moveTo>
                      <a:pt x="0" y="0"/>
                    </a:moveTo>
                    <a:lnTo>
                      <a:pt x="0" y="538"/>
                    </a:lnTo>
                    <a:lnTo>
                      <a:pt x="153" y="538"/>
                    </a:lnTo>
                    <a:lnTo>
                      <a:pt x="153" y="71"/>
                    </a:lnTo>
                    <a:lnTo>
                      <a:pt x="0" y="0"/>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1" name="Freeform 314">
                <a:extLst>
                  <a:ext uri="{FF2B5EF4-FFF2-40B4-BE49-F238E27FC236}">
                    <a16:creationId xmlns:a16="http://schemas.microsoft.com/office/drawing/2014/main" id="{9C20851B-B9AE-4CAB-7485-998BD97CD202}"/>
                  </a:ext>
                </a:extLst>
              </p:cNvPr>
              <p:cNvSpPr>
                <a:spLocks/>
              </p:cNvSpPr>
              <p:nvPr/>
            </p:nvSpPr>
            <p:spPr bwMode="auto">
              <a:xfrm>
                <a:off x="6948489" y="4872038"/>
                <a:ext cx="487363" cy="9525"/>
              </a:xfrm>
              <a:custGeom>
                <a:avLst/>
                <a:gdLst>
                  <a:gd name="T0" fmla="*/ 0 w 307"/>
                  <a:gd name="T1" fmla="*/ 6 h 6"/>
                  <a:gd name="T2" fmla="*/ 154 w 307"/>
                  <a:gd name="T3" fmla="*/ 0 h 6"/>
                  <a:gd name="T4" fmla="*/ 307 w 307"/>
                  <a:gd name="T5" fmla="*/ 5 h 6"/>
                </a:gdLst>
                <a:ahLst/>
                <a:cxnLst>
                  <a:cxn ang="0">
                    <a:pos x="T0" y="T1"/>
                  </a:cxn>
                  <a:cxn ang="0">
                    <a:pos x="T2" y="T3"/>
                  </a:cxn>
                  <a:cxn ang="0">
                    <a:pos x="T4" y="T5"/>
                  </a:cxn>
                </a:cxnLst>
                <a:rect l="0" t="0" r="r" b="b"/>
                <a:pathLst>
                  <a:path w="307" h="6">
                    <a:moveTo>
                      <a:pt x="0" y="6"/>
                    </a:moveTo>
                    <a:lnTo>
                      <a:pt x="154" y="0"/>
                    </a:lnTo>
                    <a:lnTo>
                      <a:pt x="307" y="5"/>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3" name="Freeform 315">
                <a:extLst>
                  <a:ext uri="{FF2B5EF4-FFF2-40B4-BE49-F238E27FC236}">
                    <a16:creationId xmlns:a16="http://schemas.microsoft.com/office/drawing/2014/main" id="{65B8208F-1A84-66EC-1FE6-A56037A92C7F}"/>
                  </a:ext>
                </a:extLst>
              </p:cNvPr>
              <p:cNvSpPr>
                <a:spLocks/>
              </p:cNvSpPr>
              <p:nvPr/>
            </p:nvSpPr>
            <p:spPr bwMode="auto">
              <a:xfrm>
                <a:off x="6948489" y="4786313"/>
                <a:ext cx="487363" cy="23812"/>
              </a:xfrm>
              <a:custGeom>
                <a:avLst/>
                <a:gdLst>
                  <a:gd name="T0" fmla="*/ 0 w 307"/>
                  <a:gd name="T1" fmla="*/ 15 h 15"/>
                  <a:gd name="T2" fmla="*/ 154 w 307"/>
                  <a:gd name="T3" fmla="*/ 0 h 15"/>
                  <a:gd name="T4" fmla="*/ 307 w 307"/>
                  <a:gd name="T5" fmla="*/ 12 h 15"/>
                </a:gdLst>
                <a:ahLst/>
                <a:cxnLst>
                  <a:cxn ang="0">
                    <a:pos x="T0" y="T1"/>
                  </a:cxn>
                  <a:cxn ang="0">
                    <a:pos x="T2" y="T3"/>
                  </a:cxn>
                  <a:cxn ang="0">
                    <a:pos x="T4" y="T5"/>
                  </a:cxn>
                </a:cxnLst>
                <a:rect l="0" t="0" r="r" b="b"/>
                <a:pathLst>
                  <a:path w="307" h="15">
                    <a:moveTo>
                      <a:pt x="0" y="15"/>
                    </a:moveTo>
                    <a:lnTo>
                      <a:pt x="154" y="0"/>
                    </a:lnTo>
                    <a:lnTo>
                      <a:pt x="307" y="12"/>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4" name="Freeform 316">
                <a:extLst>
                  <a:ext uri="{FF2B5EF4-FFF2-40B4-BE49-F238E27FC236}">
                    <a16:creationId xmlns:a16="http://schemas.microsoft.com/office/drawing/2014/main" id="{B27D9301-5C1B-0327-8525-DDA2AEA2C591}"/>
                  </a:ext>
                </a:extLst>
              </p:cNvPr>
              <p:cNvSpPr>
                <a:spLocks/>
              </p:cNvSpPr>
              <p:nvPr/>
            </p:nvSpPr>
            <p:spPr bwMode="auto">
              <a:xfrm>
                <a:off x="6948489" y="4700588"/>
                <a:ext cx="487363" cy="36512"/>
              </a:xfrm>
              <a:custGeom>
                <a:avLst/>
                <a:gdLst>
                  <a:gd name="T0" fmla="*/ 0 w 307"/>
                  <a:gd name="T1" fmla="*/ 23 h 23"/>
                  <a:gd name="T2" fmla="*/ 154 w 307"/>
                  <a:gd name="T3" fmla="*/ 0 h 23"/>
                  <a:gd name="T4" fmla="*/ 307 w 307"/>
                  <a:gd name="T5" fmla="*/ 19 h 23"/>
                </a:gdLst>
                <a:ahLst/>
                <a:cxnLst>
                  <a:cxn ang="0">
                    <a:pos x="T0" y="T1"/>
                  </a:cxn>
                  <a:cxn ang="0">
                    <a:pos x="T2" y="T3"/>
                  </a:cxn>
                  <a:cxn ang="0">
                    <a:pos x="T4" y="T5"/>
                  </a:cxn>
                </a:cxnLst>
                <a:rect l="0" t="0" r="r" b="b"/>
                <a:pathLst>
                  <a:path w="307" h="23">
                    <a:moveTo>
                      <a:pt x="0" y="23"/>
                    </a:moveTo>
                    <a:lnTo>
                      <a:pt x="154" y="0"/>
                    </a:lnTo>
                    <a:lnTo>
                      <a:pt x="307" y="19"/>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5" name="Freeform 317">
                <a:extLst>
                  <a:ext uri="{FF2B5EF4-FFF2-40B4-BE49-F238E27FC236}">
                    <a16:creationId xmlns:a16="http://schemas.microsoft.com/office/drawing/2014/main" id="{9377B317-B57D-BD52-1FEC-C1A59371C762}"/>
                  </a:ext>
                </a:extLst>
              </p:cNvPr>
              <p:cNvSpPr>
                <a:spLocks/>
              </p:cNvSpPr>
              <p:nvPr/>
            </p:nvSpPr>
            <p:spPr bwMode="auto">
              <a:xfrm>
                <a:off x="6948489" y="4614863"/>
                <a:ext cx="487363" cy="50800"/>
              </a:xfrm>
              <a:custGeom>
                <a:avLst/>
                <a:gdLst>
                  <a:gd name="T0" fmla="*/ 0 w 307"/>
                  <a:gd name="T1" fmla="*/ 32 h 32"/>
                  <a:gd name="T2" fmla="*/ 154 w 307"/>
                  <a:gd name="T3" fmla="*/ 0 h 32"/>
                  <a:gd name="T4" fmla="*/ 307 w 307"/>
                  <a:gd name="T5" fmla="*/ 26 h 32"/>
                </a:gdLst>
                <a:ahLst/>
                <a:cxnLst>
                  <a:cxn ang="0">
                    <a:pos x="T0" y="T1"/>
                  </a:cxn>
                  <a:cxn ang="0">
                    <a:pos x="T2" y="T3"/>
                  </a:cxn>
                  <a:cxn ang="0">
                    <a:pos x="T4" y="T5"/>
                  </a:cxn>
                </a:cxnLst>
                <a:rect l="0" t="0" r="r" b="b"/>
                <a:pathLst>
                  <a:path w="307" h="32">
                    <a:moveTo>
                      <a:pt x="0" y="32"/>
                    </a:moveTo>
                    <a:lnTo>
                      <a:pt x="154" y="0"/>
                    </a:lnTo>
                    <a:lnTo>
                      <a:pt x="307" y="26"/>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6" name="Freeform 318">
                <a:extLst>
                  <a:ext uri="{FF2B5EF4-FFF2-40B4-BE49-F238E27FC236}">
                    <a16:creationId xmlns:a16="http://schemas.microsoft.com/office/drawing/2014/main" id="{0D551CC4-DBB9-8AE7-C7C5-FD66310CAAB9}"/>
                  </a:ext>
                </a:extLst>
              </p:cNvPr>
              <p:cNvSpPr>
                <a:spLocks/>
              </p:cNvSpPr>
              <p:nvPr/>
            </p:nvSpPr>
            <p:spPr bwMode="auto">
              <a:xfrm>
                <a:off x="6948489" y="4529138"/>
                <a:ext cx="487363" cy="63500"/>
              </a:xfrm>
              <a:custGeom>
                <a:avLst/>
                <a:gdLst>
                  <a:gd name="T0" fmla="*/ 0 w 307"/>
                  <a:gd name="T1" fmla="*/ 40 h 40"/>
                  <a:gd name="T2" fmla="*/ 154 w 307"/>
                  <a:gd name="T3" fmla="*/ 0 h 40"/>
                  <a:gd name="T4" fmla="*/ 307 w 307"/>
                  <a:gd name="T5" fmla="*/ 33 h 40"/>
                </a:gdLst>
                <a:ahLst/>
                <a:cxnLst>
                  <a:cxn ang="0">
                    <a:pos x="T0" y="T1"/>
                  </a:cxn>
                  <a:cxn ang="0">
                    <a:pos x="T2" y="T3"/>
                  </a:cxn>
                  <a:cxn ang="0">
                    <a:pos x="T4" y="T5"/>
                  </a:cxn>
                </a:cxnLst>
                <a:rect l="0" t="0" r="r" b="b"/>
                <a:pathLst>
                  <a:path w="307" h="40">
                    <a:moveTo>
                      <a:pt x="0" y="40"/>
                    </a:moveTo>
                    <a:lnTo>
                      <a:pt x="154" y="0"/>
                    </a:lnTo>
                    <a:lnTo>
                      <a:pt x="307" y="33"/>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7" name="Freeform 319">
                <a:extLst>
                  <a:ext uri="{FF2B5EF4-FFF2-40B4-BE49-F238E27FC236}">
                    <a16:creationId xmlns:a16="http://schemas.microsoft.com/office/drawing/2014/main" id="{224BFE0A-77CE-37FA-0B12-FE9DDD02458B}"/>
                  </a:ext>
                </a:extLst>
              </p:cNvPr>
              <p:cNvSpPr>
                <a:spLocks/>
              </p:cNvSpPr>
              <p:nvPr/>
            </p:nvSpPr>
            <p:spPr bwMode="auto">
              <a:xfrm>
                <a:off x="6948489" y="4441825"/>
                <a:ext cx="487363" cy="77787"/>
              </a:xfrm>
              <a:custGeom>
                <a:avLst/>
                <a:gdLst>
                  <a:gd name="T0" fmla="*/ 0 w 307"/>
                  <a:gd name="T1" fmla="*/ 49 h 49"/>
                  <a:gd name="T2" fmla="*/ 154 w 307"/>
                  <a:gd name="T3" fmla="*/ 0 h 49"/>
                  <a:gd name="T4" fmla="*/ 307 w 307"/>
                  <a:gd name="T5" fmla="*/ 41 h 49"/>
                </a:gdLst>
                <a:ahLst/>
                <a:cxnLst>
                  <a:cxn ang="0">
                    <a:pos x="T0" y="T1"/>
                  </a:cxn>
                  <a:cxn ang="0">
                    <a:pos x="T2" y="T3"/>
                  </a:cxn>
                  <a:cxn ang="0">
                    <a:pos x="T4" y="T5"/>
                  </a:cxn>
                </a:cxnLst>
                <a:rect l="0" t="0" r="r" b="b"/>
                <a:pathLst>
                  <a:path w="307" h="49">
                    <a:moveTo>
                      <a:pt x="0" y="49"/>
                    </a:moveTo>
                    <a:lnTo>
                      <a:pt x="154" y="0"/>
                    </a:lnTo>
                    <a:lnTo>
                      <a:pt x="307" y="41"/>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8" name="Freeform 320">
                <a:extLst>
                  <a:ext uri="{FF2B5EF4-FFF2-40B4-BE49-F238E27FC236}">
                    <a16:creationId xmlns:a16="http://schemas.microsoft.com/office/drawing/2014/main" id="{6C62DC32-B13F-E79A-FA75-541773B18ABE}"/>
                  </a:ext>
                </a:extLst>
              </p:cNvPr>
              <p:cNvSpPr>
                <a:spLocks/>
              </p:cNvSpPr>
              <p:nvPr/>
            </p:nvSpPr>
            <p:spPr bwMode="auto">
              <a:xfrm>
                <a:off x="6948489" y="4357688"/>
                <a:ext cx="487363" cy="90487"/>
              </a:xfrm>
              <a:custGeom>
                <a:avLst/>
                <a:gdLst>
                  <a:gd name="T0" fmla="*/ 0 w 307"/>
                  <a:gd name="T1" fmla="*/ 57 h 57"/>
                  <a:gd name="T2" fmla="*/ 154 w 307"/>
                  <a:gd name="T3" fmla="*/ 0 h 57"/>
                  <a:gd name="T4" fmla="*/ 307 w 307"/>
                  <a:gd name="T5" fmla="*/ 47 h 57"/>
                </a:gdLst>
                <a:ahLst/>
                <a:cxnLst>
                  <a:cxn ang="0">
                    <a:pos x="T0" y="T1"/>
                  </a:cxn>
                  <a:cxn ang="0">
                    <a:pos x="T2" y="T3"/>
                  </a:cxn>
                  <a:cxn ang="0">
                    <a:pos x="T4" y="T5"/>
                  </a:cxn>
                </a:cxnLst>
                <a:rect l="0" t="0" r="r" b="b"/>
                <a:pathLst>
                  <a:path w="307" h="57">
                    <a:moveTo>
                      <a:pt x="0" y="57"/>
                    </a:moveTo>
                    <a:lnTo>
                      <a:pt x="154" y="0"/>
                    </a:lnTo>
                    <a:lnTo>
                      <a:pt x="307" y="47"/>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39" name="Freeform 321">
                <a:extLst>
                  <a:ext uri="{FF2B5EF4-FFF2-40B4-BE49-F238E27FC236}">
                    <a16:creationId xmlns:a16="http://schemas.microsoft.com/office/drawing/2014/main" id="{53F557A3-A19D-9F70-35CA-28CAC2258CDA}"/>
                  </a:ext>
                </a:extLst>
              </p:cNvPr>
              <p:cNvSpPr>
                <a:spLocks/>
              </p:cNvSpPr>
              <p:nvPr/>
            </p:nvSpPr>
            <p:spPr bwMode="auto">
              <a:xfrm>
                <a:off x="6948489" y="4271963"/>
                <a:ext cx="487363" cy="103187"/>
              </a:xfrm>
              <a:custGeom>
                <a:avLst/>
                <a:gdLst>
                  <a:gd name="T0" fmla="*/ 0 w 307"/>
                  <a:gd name="T1" fmla="*/ 65 h 65"/>
                  <a:gd name="T2" fmla="*/ 154 w 307"/>
                  <a:gd name="T3" fmla="*/ 0 h 65"/>
                  <a:gd name="T4" fmla="*/ 307 w 307"/>
                  <a:gd name="T5" fmla="*/ 54 h 65"/>
                </a:gdLst>
                <a:ahLst/>
                <a:cxnLst>
                  <a:cxn ang="0">
                    <a:pos x="T0" y="T1"/>
                  </a:cxn>
                  <a:cxn ang="0">
                    <a:pos x="T2" y="T3"/>
                  </a:cxn>
                  <a:cxn ang="0">
                    <a:pos x="T4" y="T5"/>
                  </a:cxn>
                </a:cxnLst>
                <a:rect l="0" t="0" r="r" b="b"/>
                <a:pathLst>
                  <a:path w="307" h="65">
                    <a:moveTo>
                      <a:pt x="0" y="65"/>
                    </a:moveTo>
                    <a:lnTo>
                      <a:pt x="154" y="0"/>
                    </a:lnTo>
                    <a:lnTo>
                      <a:pt x="307" y="54"/>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40" name="Freeform 322">
                <a:extLst>
                  <a:ext uri="{FF2B5EF4-FFF2-40B4-BE49-F238E27FC236}">
                    <a16:creationId xmlns:a16="http://schemas.microsoft.com/office/drawing/2014/main" id="{1E0F7963-9B0E-EC77-0FC6-2872DF30DD3D}"/>
                  </a:ext>
                </a:extLst>
              </p:cNvPr>
              <p:cNvSpPr>
                <a:spLocks/>
              </p:cNvSpPr>
              <p:nvPr/>
            </p:nvSpPr>
            <p:spPr bwMode="auto">
              <a:xfrm>
                <a:off x="6948489" y="4184650"/>
                <a:ext cx="487363" cy="119062"/>
              </a:xfrm>
              <a:custGeom>
                <a:avLst/>
                <a:gdLst>
                  <a:gd name="T0" fmla="*/ 0 w 307"/>
                  <a:gd name="T1" fmla="*/ 75 h 75"/>
                  <a:gd name="T2" fmla="*/ 154 w 307"/>
                  <a:gd name="T3" fmla="*/ 0 h 75"/>
                  <a:gd name="T4" fmla="*/ 307 w 307"/>
                  <a:gd name="T5" fmla="*/ 62 h 75"/>
                </a:gdLst>
                <a:ahLst/>
                <a:cxnLst>
                  <a:cxn ang="0">
                    <a:pos x="T0" y="T1"/>
                  </a:cxn>
                  <a:cxn ang="0">
                    <a:pos x="T2" y="T3"/>
                  </a:cxn>
                  <a:cxn ang="0">
                    <a:pos x="T4" y="T5"/>
                  </a:cxn>
                </a:cxnLst>
                <a:rect l="0" t="0" r="r" b="b"/>
                <a:pathLst>
                  <a:path w="307" h="75">
                    <a:moveTo>
                      <a:pt x="0" y="75"/>
                    </a:moveTo>
                    <a:lnTo>
                      <a:pt x="154" y="0"/>
                    </a:lnTo>
                    <a:lnTo>
                      <a:pt x="307" y="62"/>
                    </a:lnTo>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41" name="Freeform 323">
                <a:extLst>
                  <a:ext uri="{FF2B5EF4-FFF2-40B4-BE49-F238E27FC236}">
                    <a16:creationId xmlns:a16="http://schemas.microsoft.com/office/drawing/2014/main" id="{43B0A6D1-266C-5152-0FDD-23412F9CFB2D}"/>
                  </a:ext>
                </a:extLst>
              </p:cNvPr>
              <p:cNvSpPr>
                <a:spLocks/>
              </p:cNvSpPr>
              <p:nvPr/>
            </p:nvSpPr>
            <p:spPr bwMode="auto">
              <a:xfrm>
                <a:off x="6662739" y="4071938"/>
                <a:ext cx="112713" cy="882650"/>
              </a:xfrm>
              <a:custGeom>
                <a:avLst/>
                <a:gdLst>
                  <a:gd name="T0" fmla="*/ 0 w 71"/>
                  <a:gd name="T1" fmla="*/ 41 h 556"/>
                  <a:gd name="T2" fmla="*/ 0 w 71"/>
                  <a:gd name="T3" fmla="*/ 556 h 556"/>
                  <a:gd name="T4" fmla="*/ 71 w 71"/>
                  <a:gd name="T5" fmla="*/ 556 h 556"/>
                  <a:gd name="T6" fmla="*/ 71 w 71"/>
                  <a:gd name="T7" fmla="*/ 0 h 556"/>
                  <a:gd name="T8" fmla="*/ 0 w 71"/>
                  <a:gd name="T9" fmla="*/ 41 h 556"/>
                </a:gdLst>
                <a:ahLst/>
                <a:cxnLst>
                  <a:cxn ang="0">
                    <a:pos x="T0" y="T1"/>
                  </a:cxn>
                  <a:cxn ang="0">
                    <a:pos x="T2" y="T3"/>
                  </a:cxn>
                  <a:cxn ang="0">
                    <a:pos x="T4" y="T5"/>
                  </a:cxn>
                  <a:cxn ang="0">
                    <a:pos x="T6" y="T7"/>
                  </a:cxn>
                  <a:cxn ang="0">
                    <a:pos x="T8" y="T9"/>
                  </a:cxn>
                </a:cxnLst>
                <a:rect l="0" t="0" r="r" b="b"/>
                <a:pathLst>
                  <a:path w="71" h="556">
                    <a:moveTo>
                      <a:pt x="0" y="41"/>
                    </a:moveTo>
                    <a:lnTo>
                      <a:pt x="0" y="556"/>
                    </a:lnTo>
                    <a:lnTo>
                      <a:pt x="71" y="556"/>
                    </a:lnTo>
                    <a:lnTo>
                      <a:pt x="71" y="0"/>
                    </a:lnTo>
                    <a:lnTo>
                      <a:pt x="0" y="41"/>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42" name="Freeform 324">
                <a:extLst>
                  <a:ext uri="{FF2B5EF4-FFF2-40B4-BE49-F238E27FC236}">
                    <a16:creationId xmlns:a16="http://schemas.microsoft.com/office/drawing/2014/main" id="{4395A49F-5E1A-A715-2B71-DF004F627D1B}"/>
                  </a:ext>
                </a:extLst>
              </p:cNvPr>
              <p:cNvSpPr>
                <a:spLocks/>
              </p:cNvSpPr>
              <p:nvPr/>
            </p:nvSpPr>
            <p:spPr bwMode="auto">
              <a:xfrm>
                <a:off x="6775451" y="4071938"/>
                <a:ext cx="82550" cy="882650"/>
              </a:xfrm>
              <a:custGeom>
                <a:avLst/>
                <a:gdLst>
                  <a:gd name="T0" fmla="*/ 0 w 52"/>
                  <a:gd name="T1" fmla="*/ 0 h 556"/>
                  <a:gd name="T2" fmla="*/ 0 w 52"/>
                  <a:gd name="T3" fmla="*/ 556 h 556"/>
                  <a:gd name="T4" fmla="*/ 52 w 52"/>
                  <a:gd name="T5" fmla="*/ 556 h 556"/>
                  <a:gd name="T6" fmla="*/ 52 w 52"/>
                  <a:gd name="T7" fmla="*/ 24 h 556"/>
                  <a:gd name="T8" fmla="*/ 0 w 52"/>
                  <a:gd name="T9" fmla="*/ 0 h 556"/>
                </a:gdLst>
                <a:ahLst/>
                <a:cxnLst>
                  <a:cxn ang="0">
                    <a:pos x="T0" y="T1"/>
                  </a:cxn>
                  <a:cxn ang="0">
                    <a:pos x="T2" y="T3"/>
                  </a:cxn>
                  <a:cxn ang="0">
                    <a:pos x="T4" y="T5"/>
                  </a:cxn>
                  <a:cxn ang="0">
                    <a:pos x="T6" y="T7"/>
                  </a:cxn>
                  <a:cxn ang="0">
                    <a:pos x="T8" y="T9"/>
                  </a:cxn>
                </a:cxnLst>
                <a:rect l="0" t="0" r="r" b="b"/>
                <a:pathLst>
                  <a:path w="52" h="556">
                    <a:moveTo>
                      <a:pt x="0" y="0"/>
                    </a:moveTo>
                    <a:lnTo>
                      <a:pt x="0" y="556"/>
                    </a:lnTo>
                    <a:lnTo>
                      <a:pt x="52" y="556"/>
                    </a:lnTo>
                    <a:lnTo>
                      <a:pt x="52" y="24"/>
                    </a:lnTo>
                    <a:lnTo>
                      <a:pt x="0" y="0"/>
                    </a:lnTo>
                    <a:close/>
                  </a:path>
                </a:pathLst>
              </a:cu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sp>
            <p:nvSpPr>
              <p:cNvPr id="43" name="Line 325">
                <a:extLst>
                  <a:ext uri="{FF2B5EF4-FFF2-40B4-BE49-F238E27FC236}">
                    <a16:creationId xmlns:a16="http://schemas.microsoft.com/office/drawing/2014/main" id="{8A9CD8C5-202E-B8A6-8102-88F7FA7D67F9}"/>
                  </a:ext>
                </a:extLst>
              </p:cNvPr>
              <p:cNvSpPr>
                <a:spLocks noChangeShapeType="1"/>
              </p:cNvSpPr>
              <p:nvPr/>
            </p:nvSpPr>
            <p:spPr bwMode="auto">
              <a:xfrm>
                <a:off x="6589714" y="4954588"/>
                <a:ext cx="920750" cy="0"/>
              </a:xfrm>
              <a:prstGeom prst="line">
                <a:avLst/>
              </a:prstGeom>
              <a:grpFill/>
              <a:ln w="15875"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r" defTabSz="1219031"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Heebo"/>
                  <a:ea typeface="+mn-ea"/>
                  <a:cs typeface="Heebo"/>
                </a:endParaRPr>
              </a:p>
            </p:txBody>
          </p:sp>
        </p:grpSp>
      </p:grpSp>
      <p:grpSp>
        <p:nvGrpSpPr>
          <p:cNvPr id="67" name="Group 66">
            <a:extLst>
              <a:ext uri="{FF2B5EF4-FFF2-40B4-BE49-F238E27FC236}">
                <a16:creationId xmlns:a16="http://schemas.microsoft.com/office/drawing/2014/main" id="{8FFD4448-97EB-9122-9631-FA014E1C2029}"/>
              </a:ext>
            </a:extLst>
          </p:cNvPr>
          <p:cNvGrpSpPr/>
          <p:nvPr/>
        </p:nvGrpSpPr>
        <p:grpSpPr>
          <a:xfrm>
            <a:off x="450546" y="2988022"/>
            <a:ext cx="5840837" cy="690122"/>
            <a:chOff x="10980449" y="2008938"/>
            <a:chExt cx="5840837" cy="690122"/>
          </a:xfrm>
        </p:grpSpPr>
        <p:sp>
          <p:nvSpPr>
            <p:cNvPr id="68" name="TextBox 67">
              <a:extLst>
                <a:ext uri="{FF2B5EF4-FFF2-40B4-BE49-F238E27FC236}">
                  <a16:creationId xmlns:a16="http://schemas.microsoft.com/office/drawing/2014/main" id="{BEC24B39-B855-DD88-32F1-980F2528F3B6}"/>
                </a:ext>
              </a:extLst>
            </p:cNvPr>
            <p:cNvSpPr txBox="1"/>
            <p:nvPr/>
          </p:nvSpPr>
          <p:spPr>
            <a:xfrm>
              <a:off x="11802304" y="2008938"/>
              <a:ext cx="5018982" cy="646331"/>
            </a:xfrm>
            <a:prstGeom prst="rect">
              <a:avLst/>
            </a:prstGeom>
            <a:noFill/>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In May, G Europe sold the property Palace Pardubice in the eastern Czech Republic, in exchange for approx. </a:t>
              </a:r>
              <a:r>
                <a:rPr lang="en-US" sz="1200" dirty="0">
                  <a:solidFill>
                    <a:prstClr val="black"/>
                  </a:solidFill>
                  <a:latin typeface="Heebo" panose="00000500000000000000" pitchFamily="2" charset="-79"/>
                  <a:cs typeface="Heebo" panose="00000500000000000000" pitchFamily="2" charset="-79"/>
                </a:rPr>
                <a:t>EUR </a:t>
              </a:r>
              <a:r>
                <a:rPr kumimoji="0" lang="en-US"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rPr>
                <a:t>123.8 million (approx. NIS 496 million), similar to its book price.</a:t>
              </a:r>
              <a:endParaRPr kumimoji="0" lang="he-IL" sz="1200" b="0" i="0" u="none" strike="noStrike" kern="1200" cap="none" spc="0" normalizeH="0" baseline="0" noProof="0" dirty="0">
                <a:ln>
                  <a:noFill/>
                </a:ln>
                <a:solidFill>
                  <a:prstClr val="black"/>
                </a:solidFill>
                <a:effectLst/>
                <a:uLnTx/>
                <a:uFillTx/>
                <a:latin typeface="Heebo" panose="00000500000000000000" pitchFamily="2" charset="-79"/>
                <a:ea typeface="+mn-ea"/>
                <a:cs typeface="Heebo" panose="00000500000000000000" pitchFamily="2" charset="-79"/>
              </a:endParaRPr>
            </a:p>
          </p:txBody>
        </p:sp>
        <p:cxnSp>
          <p:nvCxnSpPr>
            <p:cNvPr id="69" name="Straight Connector 68">
              <a:extLst>
                <a:ext uri="{FF2B5EF4-FFF2-40B4-BE49-F238E27FC236}">
                  <a16:creationId xmlns:a16="http://schemas.microsoft.com/office/drawing/2014/main" id="{DAFE077A-E78F-AB2F-8755-8AE1591FC4D3}"/>
                </a:ext>
              </a:extLst>
            </p:cNvPr>
            <p:cNvCxnSpPr>
              <a:cxnSpLocks/>
            </p:cNvCxnSpPr>
            <p:nvPr/>
          </p:nvCxnSpPr>
          <p:spPr>
            <a:xfrm>
              <a:off x="11638822" y="2031575"/>
              <a:ext cx="0" cy="6674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1CAF6FAC-9542-AC71-B0F8-264C9EF6119D}"/>
                </a:ext>
              </a:extLst>
            </p:cNvPr>
            <p:cNvGrpSpPr/>
            <p:nvPr/>
          </p:nvGrpSpPr>
          <p:grpSpPr>
            <a:xfrm rot="10800000">
              <a:off x="10980449" y="2196726"/>
              <a:ext cx="415947" cy="324879"/>
              <a:chOff x="2282825" y="5045075"/>
              <a:chExt cx="536575" cy="419101"/>
            </a:xfrm>
            <a:solidFill>
              <a:schemeClr val="accent2"/>
            </a:solidFill>
          </p:grpSpPr>
          <p:sp>
            <p:nvSpPr>
              <p:cNvPr id="71" name="Freeform 5">
                <a:extLst>
                  <a:ext uri="{FF2B5EF4-FFF2-40B4-BE49-F238E27FC236}">
                    <a16:creationId xmlns:a16="http://schemas.microsoft.com/office/drawing/2014/main" id="{8E54D927-3102-DCDC-D0E5-996D8FF87259}"/>
                  </a:ext>
                </a:extLst>
              </p:cNvPr>
              <p:cNvSpPr>
                <a:spLocks noEditPoints="1"/>
              </p:cNvSpPr>
              <p:nvPr/>
            </p:nvSpPr>
            <p:spPr bwMode="auto">
              <a:xfrm>
                <a:off x="2282825" y="5135563"/>
                <a:ext cx="536575" cy="328613"/>
              </a:xfrm>
              <a:custGeom>
                <a:avLst/>
                <a:gdLst>
                  <a:gd name="T0" fmla="*/ 139 w 142"/>
                  <a:gd name="T1" fmla="*/ 86 h 86"/>
                  <a:gd name="T2" fmla="*/ 3 w 142"/>
                  <a:gd name="T3" fmla="*/ 86 h 86"/>
                  <a:gd name="T4" fmla="*/ 0 w 142"/>
                  <a:gd name="T5" fmla="*/ 83 h 86"/>
                  <a:gd name="T6" fmla="*/ 0 w 142"/>
                  <a:gd name="T7" fmla="*/ 3 h 86"/>
                  <a:gd name="T8" fmla="*/ 3 w 142"/>
                  <a:gd name="T9" fmla="*/ 0 h 86"/>
                  <a:gd name="T10" fmla="*/ 139 w 142"/>
                  <a:gd name="T11" fmla="*/ 0 h 86"/>
                  <a:gd name="T12" fmla="*/ 142 w 142"/>
                  <a:gd name="T13" fmla="*/ 3 h 86"/>
                  <a:gd name="T14" fmla="*/ 142 w 142"/>
                  <a:gd name="T15" fmla="*/ 83 h 86"/>
                  <a:gd name="T16" fmla="*/ 139 w 142"/>
                  <a:gd name="T17" fmla="*/ 86 h 86"/>
                  <a:gd name="T18" fmla="*/ 6 w 142"/>
                  <a:gd name="T19" fmla="*/ 80 h 86"/>
                  <a:gd name="T20" fmla="*/ 136 w 142"/>
                  <a:gd name="T21" fmla="*/ 80 h 86"/>
                  <a:gd name="T22" fmla="*/ 136 w 142"/>
                  <a:gd name="T23" fmla="*/ 6 h 86"/>
                  <a:gd name="T24" fmla="*/ 6 w 142"/>
                  <a:gd name="T25" fmla="*/ 6 h 86"/>
                  <a:gd name="T26" fmla="*/ 6 w 142"/>
                  <a:gd name="T2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86">
                    <a:moveTo>
                      <a:pt x="139" y="86"/>
                    </a:moveTo>
                    <a:cubicBezTo>
                      <a:pt x="3" y="86"/>
                      <a:pt x="3" y="86"/>
                      <a:pt x="3" y="86"/>
                    </a:cubicBezTo>
                    <a:cubicBezTo>
                      <a:pt x="1" y="86"/>
                      <a:pt x="0" y="85"/>
                      <a:pt x="0" y="83"/>
                    </a:cubicBezTo>
                    <a:cubicBezTo>
                      <a:pt x="0" y="3"/>
                      <a:pt x="0" y="3"/>
                      <a:pt x="0" y="3"/>
                    </a:cubicBezTo>
                    <a:cubicBezTo>
                      <a:pt x="0" y="2"/>
                      <a:pt x="1" y="0"/>
                      <a:pt x="3" y="0"/>
                    </a:cubicBezTo>
                    <a:cubicBezTo>
                      <a:pt x="139" y="0"/>
                      <a:pt x="139" y="0"/>
                      <a:pt x="139" y="0"/>
                    </a:cubicBezTo>
                    <a:cubicBezTo>
                      <a:pt x="141" y="0"/>
                      <a:pt x="142" y="2"/>
                      <a:pt x="142" y="3"/>
                    </a:cubicBezTo>
                    <a:cubicBezTo>
                      <a:pt x="142" y="83"/>
                      <a:pt x="142" y="83"/>
                      <a:pt x="142" y="83"/>
                    </a:cubicBezTo>
                    <a:cubicBezTo>
                      <a:pt x="142" y="85"/>
                      <a:pt x="141" y="86"/>
                      <a:pt x="139" y="86"/>
                    </a:cubicBezTo>
                    <a:close/>
                    <a:moveTo>
                      <a:pt x="6" y="80"/>
                    </a:moveTo>
                    <a:cubicBezTo>
                      <a:pt x="136" y="80"/>
                      <a:pt x="136" y="80"/>
                      <a:pt x="136" y="80"/>
                    </a:cubicBezTo>
                    <a:cubicBezTo>
                      <a:pt x="136" y="6"/>
                      <a:pt x="136" y="6"/>
                      <a:pt x="136" y="6"/>
                    </a:cubicBezTo>
                    <a:cubicBezTo>
                      <a:pt x="6" y="6"/>
                      <a:pt x="6" y="6"/>
                      <a:pt x="6" y="6"/>
                    </a:cubicBez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2" name="Freeform 6">
                <a:extLst>
                  <a:ext uri="{FF2B5EF4-FFF2-40B4-BE49-F238E27FC236}">
                    <a16:creationId xmlns:a16="http://schemas.microsoft.com/office/drawing/2014/main" id="{90F0E3CB-2075-6AA1-E2DE-6203C451CF1A}"/>
                  </a:ext>
                </a:extLst>
              </p:cNvPr>
              <p:cNvSpPr>
                <a:spLocks/>
              </p:cNvSpPr>
              <p:nvPr/>
            </p:nvSpPr>
            <p:spPr bwMode="auto">
              <a:xfrm>
                <a:off x="2282825" y="5091113"/>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3" name="Freeform 7">
                <a:extLst>
                  <a:ext uri="{FF2B5EF4-FFF2-40B4-BE49-F238E27FC236}">
                    <a16:creationId xmlns:a16="http://schemas.microsoft.com/office/drawing/2014/main" id="{91D2A5D0-AFB0-1A93-DFB5-E4177CC9FA5B}"/>
                  </a:ext>
                </a:extLst>
              </p:cNvPr>
              <p:cNvSpPr>
                <a:spLocks/>
              </p:cNvSpPr>
              <p:nvPr/>
            </p:nvSpPr>
            <p:spPr bwMode="auto">
              <a:xfrm>
                <a:off x="2282825" y="5045075"/>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4" name="Freeform 8">
                <a:extLst>
                  <a:ext uri="{FF2B5EF4-FFF2-40B4-BE49-F238E27FC236}">
                    <a16:creationId xmlns:a16="http://schemas.microsoft.com/office/drawing/2014/main" id="{756B2446-A0C5-36A8-CDCC-007D24D1563F}"/>
                  </a:ext>
                </a:extLst>
              </p:cNvPr>
              <p:cNvSpPr>
                <a:spLocks noEditPoints="1"/>
              </p:cNvSpPr>
              <p:nvPr/>
            </p:nvSpPr>
            <p:spPr bwMode="auto">
              <a:xfrm>
                <a:off x="2449513" y="5197475"/>
                <a:ext cx="204788" cy="206375"/>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6 h 54"/>
                  <a:gd name="T12" fmla="*/ 6 w 54"/>
                  <a:gd name="T13" fmla="*/ 27 h 54"/>
                  <a:gd name="T14" fmla="*/ 27 w 54"/>
                  <a:gd name="T15" fmla="*/ 48 h 54"/>
                  <a:gd name="T16" fmla="*/ 48 w 54"/>
                  <a:gd name="T17" fmla="*/ 27 h 54"/>
                  <a:gd name="T18" fmla="*/ 27 w 54"/>
                  <a:gd name="T1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6"/>
                    </a:moveTo>
                    <a:cubicBezTo>
                      <a:pt x="15" y="6"/>
                      <a:pt x="6" y="16"/>
                      <a:pt x="6" y="27"/>
                    </a:cubicBezTo>
                    <a:cubicBezTo>
                      <a:pt x="6" y="39"/>
                      <a:pt x="15" y="48"/>
                      <a:pt x="27" y="48"/>
                    </a:cubicBezTo>
                    <a:cubicBezTo>
                      <a:pt x="39" y="48"/>
                      <a:pt x="48" y="39"/>
                      <a:pt x="48" y="27"/>
                    </a:cubicBezTo>
                    <a:cubicBezTo>
                      <a:pt x="48" y="16"/>
                      <a:pt x="39" y="6"/>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5" name="Freeform 9">
                <a:extLst>
                  <a:ext uri="{FF2B5EF4-FFF2-40B4-BE49-F238E27FC236}">
                    <a16:creationId xmlns:a16="http://schemas.microsoft.com/office/drawing/2014/main" id="{1D95A555-BC0D-2BAB-D31B-CF2E1A7A3091}"/>
                  </a:ext>
                </a:extLst>
              </p:cNvPr>
              <p:cNvSpPr>
                <a:spLocks/>
              </p:cNvSpPr>
              <p:nvPr/>
            </p:nvSpPr>
            <p:spPr bwMode="auto">
              <a:xfrm>
                <a:off x="2706688" y="5167313"/>
                <a:ext cx="82550" cy="79375"/>
              </a:xfrm>
              <a:custGeom>
                <a:avLst/>
                <a:gdLst>
                  <a:gd name="T0" fmla="*/ 19 w 22"/>
                  <a:gd name="T1" fmla="*/ 21 h 21"/>
                  <a:gd name="T2" fmla="*/ 0 w 22"/>
                  <a:gd name="T3" fmla="*/ 3 h 21"/>
                  <a:gd name="T4" fmla="*/ 3 w 22"/>
                  <a:gd name="T5" fmla="*/ 0 h 21"/>
                  <a:gd name="T6" fmla="*/ 6 w 22"/>
                  <a:gd name="T7" fmla="*/ 3 h 21"/>
                  <a:gd name="T8" fmla="*/ 19 w 22"/>
                  <a:gd name="T9" fmla="*/ 15 h 21"/>
                  <a:gd name="T10" fmla="*/ 22 w 22"/>
                  <a:gd name="T11" fmla="*/ 18 h 21"/>
                  <a:gd name="T12" fmla="*/ 19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19" y="21"/>
                    </a:moveTo>
                    <a:cubicBezTo>
                      <a:pt x="9" y="21"/>
                      <a:pt x="0" y="13"/>
                      <a:pt x="0" y="3"/>
                    </a:cubicBezTo>
                    <a:cubicBezTo>
                      <a:pt x="0" y="1"/>
                      <a:pt x="2" y="0"/>
                      <a:pt x="3" y="0"/>
                    </a:cubicBezTo>
                    <a:cubicBezTo>
                      <a:pt x="5" y="0"/>
                      <a:pt x="6" y="1"/>
                      <a:pt x="6" y="3"/>
                    </a:cubicBezTo>
                    <a:cubicBezTo>
                      <a:pt x="6" y="10"/>
                      <a:pt x="12" y="15"/>
                      <a:pt x="19" y="15"/>
                    </a:cubicBezTo>
                    <a:cubicBezTo>
                      <a:pt x="21" y="15"/>
                      <a:pt x="22" y="17"/>
                      <a:pt x="22" y="18"/>
                    </a:cubicBezTo>
                    <a:cubicBezTo>
                      <a:pt x="22" y="20"/>
                      <a:pt x="21" y="21"/>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6" name="Freeform 10">
                <a:extLst>
                  <a:ext uri="{FF2B5EF4-FFF2-40B4-BE49-F238E27FC236}">
                    <a16:creationId xmlns:a16="http://schemas.microsoft.com/office/drawing/2014/main" id="{10341645-9DD5-DFA3-B773-34AE32C7F97A}"/>
                  </a:ext>
                </a:extLst>
              </p:cNvPr>
              <p:cNvSpPr>
                <a:spLocks/>
              </p:cNvSpPr>
              <p:nvPr/>
            </p:nvSpPr>
            <p:spPr bwMode="auto">
              <a:xfrm>
                <a:off x="2312988" y="5353050"/>
                <a:ext cx="79375" cy="80963"/>
              </a:xfrm>
              <a:custGeom>
                <a:avLst/>
                <a:gdLst>
                  <a:gd name="T0" fmla="*/ 18 w 21"/>
                  <a:gd name="T1" fmla="*/ 21 h 21"/>
                  <a:gd name="T2" fmla="*/ 15 w 21"/>
                  <a:gd name="T3" fmla="*/ 18 h 21"/>
                  <a:gd name="T4" fmla="*/ 3 w 21"/>
                  <a:gd name="T5" fmla="*/ 6 h 21"/>
                  <a:gd name="T6" fmla="*/ 0 w 21"/>
                  <a:gd name="T7" fmla="*/ 3 h 21"/>
                  <a:gd name="T8" fmla="*/ 3 w 21"/>
                  <a:gd name="T9" fmla="*/ 0 h 21"/>
                  <a:gd name="T10" fmla="*/ 21 w 21"/>
                  <a:gd name="T11" fmla="*/ 18 h 21"/>
                  <a:gd name="T12" fmla="*/ 18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8" y="21"/>
                    </a:moveTo>
                    <a:cubicBezTo>
                      <a:pt x="16" y="21"/>
                      <a:pt x="15" y="20"/>
                      <a:pt x="15" y="18"/>
                    </a:cubicBezTo>
                    <a:cubicBezTo>
                      <a:pt x="15" y="11"/>
                      <a:pt x="10" y="6"/>
                      <a:pt x="3" y="6"/>
                    </a:cubicBezTo>
                    <a:cubicBezTo>
                      <a:pt x="1" y="6"/>
                      <a:pt x="0" y="4"/>
                      <a:pt x="0" y="3"/>
                    </a:cubicBezTo>
                    <a:cubicBezTo>
                      <a:pt x="0" y="1"/>
                      <a:pt x="1" y="0"/>
                      <a:pt x="3" y="0"/>
                    </a:cubicBezTo>
                    <a:cubicBezTo>
                      <a:pt x="13" y="0"/>
                      <a:pt x="21" y="8"/>
                      <a:pt x="21" y="18"/>
                    </a:cubicBezTo>
                    <a:cubicBezTo>
                      <a:pt x="21" y="20"/>
                      <a:pt x="20" y="21"/>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7" name="Freeform 11">
                <a:extLst>
                  <a:ext uri="{FF2B5EF4-FFF2-40B4-BE49-F238E27FC236}">
                    <a16:creationId xmlns:a16="http://schemas.microsoft.com/office/drawing/2014/main" id="{6B765AAB-B802-1651-F84C-57FB303276DE}"/>
                  </a:ext>
                </a:extLst>
              </p:cNvPr>
              <p:cNvSpPr>
                <a:spLocks/>
              </p:cNvSpPr>
              <p:nvPr/>
            </p:nvSpPr>
            <p:spPr bwMode="auto">
              <a:xfrm>
                <a:off x="2312988" y="5167313"/>
                <a:ext cx="84138" cy="79375"/>
              </a:xfrm>
              <a:custGeom>
                <a:avLst/>
                <a:gdLst>
                  <a:gd name="T0" fmla="*/ 3 w 22"/>
                  <a:gd name="T1" fmla="*/ 21 h 21"/>
                  <a:gd name="T2" fmla="*/ 0 w 22"/>
                  <a:gd name="T3" fmla="*/ 18 h 21"/>
                  <a:gd name="T4" fmla="*/ 3 w 22"/>
                  <a:gd name="T5" fmla="*/ 15 h 21"/>
                  <a:gd name="T6" fmla="*/ 16 w 22"/>
                  <a:gd name="T7" fmla="*/ 3 h 21"/>
                  <a:gd name="T8" fmla="*/ 19 w 22"/>
                  <a:gd name="T9" fmla="*/ 0 h 21"/>
                  <a:gd name="T10" fmla="*/ 22 w 22"/>
                  <a:gd name="T11" fmla="*/ 3 h 21"/>
                  <a:gd name="T12" fmla="*/ 3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3" y="21"/>
                    </a:moveTo>
                    <a:cubicBezTo>
                      <a:pt x="1" y="21"/>
                      <a:pt x="0" y="20"/>
                      <a:pt x="0" y="18"/>
                    </a:cubicBezTo>
                    <a:cubicBezTo>
                      <a:pt x="0" y="17"/>
                      <a:pt x="1" y="15"/>
                      <a:pt x="3" y="15"/>
                    </a:cubicBezTo>
                    <a:cubicBezTo>
                      <a:pt x="10" y="15"/>
                      <a:pt x="16" y="10"/>
                      <a:pt x="16" y="3"/>
                    </a:cubicBezTo>
                    <a:cubicBezTo>
                      <a:pt x="16" y="1"/>
                      <a:pt x="17" y="0"/>
                      <a:pt x="19" y="0"/>
                    </a:cubicBezTo>
                    <a:cubicBezTo>
                      <a:pt x="20" y="0"/>
                      <a:pt x="22" y="1"/>
                      <a:pt x="22" y="3"/>
                    </a:cubicBezTo>
                    <a:cubicBezTo>
                      <a:pt x="22" y="13"/>
                      <a:pt x="13"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8" name="Freeform 12">
                <a:extLst>
                  <a:ext uri="{FF2B5EF4-FFF2-40B4-BE49-F238E27FC236}">
                    <a16:creationId xmlns:a16="http://schemas.microsoft.com/office/drawing/2014/main" id="{F2DEEA06-AAE4-573E-CDAF-BEDA1455633D}"/>
                  </a:ext>
                </a:extLst>
              </p:cNvPr>
              <p:cNvSpPr>
                <a:spLocks/>
              </p:cNvSpPr>
              <p:nvPr/>
            </p:nvSpPr>
            <p:spPr bwMode="auto">
              <a:xfrm>
                <a:off x="2709863" y="5353050"/>
                <a:ext cx="79375" cy="80963"/>
              </a:xfrm>
              <a:custGeom>
                <a:avLst/>
                <a:gdLst>
                  <a:gd name="T0" fmla="*/ 3 w 21"/>
                  <a:gd name="T1" fmla="*/ 21 h 21"/>
                  <a:gd name="T2" fmla="*/ 0 w 21"/>
                  <a:gd name="T3" fmla="*/ 18 h 21"/>
                  <a:gd name="T4" fmla="*/ 18 w 21"/>
                  <a:gd name="T5" fmla="*/ 0 h 21"/>
                  <a:gd name="T6" fmla="*/ 21 w 21"/>
                  <a:gd name="T7" fmla="*/ 3 h 21"/>
                  <a:gd name="T8" fmla="*/ 18 w 21"/>
                  <a:gd name="T9" fmla="*/ 6 h 21"/>
                  <a:gd name="T10" fmla="*/ 6 w 21"/>
                  <a:gd name="T11" fmla="*/ 18 h 21"/>
                  <a:gd name="T12" fmla="*/ 3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3" y="21"/>
                    </a:moveTo>
                    <a:cubicBezTo>
                      <a:pt x="1" y="21"/>
                      <a:pt x="0" y="20"/>
                      <a:pt x="0" y="18"/>
                    </a:cubicBezTo>
                    <a:cubicBezTo>
                      <a:pt x="0" y="8"/>
                      <a:pt x="8" y="0"/>
                      <a:pt x="18" y="0"/>
                    </a:cubicBezTo>
                    <a:cubicBezTo>
                      <a:pt x="20" y="0"/>
                      <a:pt x="21" y="1"/>
                      <a:pt x="21" y="3"/>
                    </a:cubicBezTo>
                    <a:cubicBezTo>
                      <a:pt x="21" y="4"/>
                      <a:pt x="20" y="6"/>
                      <a:pt x="18" y="6"/>
                    </a:cubicBezTo>
                    <a:cubicBezTo>
                      <a:pt x="11" y="6"/>
                      <a:pt x="6" y="11"/>
                      <a:pt x="6" y="18"/>
                    </a:cubicBezTo>
                    <a:cubicBezTo>
                      <a:pt x="6" y="20"/>
                      <a:pt x="5"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grpSp>
        <p:nvGrpSpPr>
          <p:cNvPr id="79" name="Group 78">
            <a:extLst>
              <a:ext uri="{FF2B5EF4-FFF2-40B4-BE49-F238E27FC236}">
                <a16:creationId xmlns:a16="http://schemas.microsoft.com/office/drawing/2014/main" id="{A31B09F0-A7CA-CC0D-705E-BBEEE684F3EA}"/>
              </a:ext>
            </a:extLst>
          </p:cNvPr>
          <p:cNvGrpSpPr/>
          <p:nvPr/>
        </p:nvGrpSpPr>
        <p:grpSpPr>
          <a:xfrm>
            <a:off x="464454" y="5581032"/>
            <a:ext cx="5904337" cy="1015663"/>
            <a:chOff x="10980449" y="2008938"/>
            <a:chExt cx="5904337" cy="1015663"/>
          </a:xfrm>
        </p:grpSpPr>
        <p:sp>
          <p:nvSpPr>
            <p:cNvPr id="80" name="TextBox 79">
              <a:extLst>
                <a:ext uri="{FF2B5EF4-FFF2-40B4-BE49-F238E27FC236}">
                  <a16:creationId xmlns:a16="http://schemas.microsoft.com/office/drawing/2014/main" id="{9FC13BDE-5018-D8C3-2E50-E9F7FD65F25F}"/>
                </a:ext>
              </a:extLst>
            </p:cNvPr>
            <p:cNvSpPr txBox="1"/>
            <p:nvPr/>
          </p:nvSpPr>
          <p:spPr>
            <a:xfrm>
              <a:off x="11865804" y="2008938"/>
              <a:ext cx="5018982" cy="1015663"/>
            </a:xfrm>
            <a:prstGeom prst="rect">
              <a:avLst/>
            </a:prstGeom>
            <a:noFill/>
          </p:spPr>
          <p:txBody>
            <a:bodyPr wrap="square">
              <a:spAutoFit/>
            </a:bodyPr>
            <a:lstStyle/>
            <a:p>
              <a:pPr marL="0" marR="0" lvl="0" indent="0" algn="l" defTabSz="1219031" rtl="0" eaLnBrk="1" fontAlgn="auto" latinLnBrk="0" hangingPunct="1">
                <a:lnSpc>
                  <a:spcPct val="100000"/>
                </a:lnSpc>
                <a:spcBef>
                  <a:spcPts val="0"/>
                </a:spcBef>
                <a:spcAft>
                  <a:spcPts val="0"/>
                </a:spcAft>
                <a:buClrTx/>
                <a:buSzTx/>
                <a:buFontTx/>
                <a:buNone/>
                <a:tabLst/>
                <a:defRPr/>
              </a:pPr>
              <a:r>
                <a:rPr lang="en-US" sz="1200" dirty="0">
                  <a:solidFill>
                    <a:prstClr val="black"/>
                  </a:solidFill>
                  <a:latin typeface="Heebo" panose="00000500000000000000" pitchFamily="2" charset="-79"/>
                  <a:cs typeface="Heebo" panose="00000500000000000000" pitchFamily="2" charset="-79"/>
                </a:rPr>
                <a:t>In July, G Europe signed a Letter of Intent (LOI) to sell a property in Prague for approx. EUR 265 million (approx. NIS 1.1 billion) to an institutional buyer and Gazit Brazil received a binding offer to sell its holding (4.3%) of the El Dorado property in Sao Paulo for approx. BRL 93 million (approx. NIS 73 million)</a:t>
              </a:r>
              <a:endParaRPr kumimoji="0" lang="he-IL" sz="1200" b="0" i="0" u="none" strike="noStrike" kern="1200" cap="none" spc="0" normalizeH="0" baseline="0" noProof="0" dirty="0">
                <a:ln>
                  <a:noFill/>
                </a:ln>
                <a:solidFill>
                  <a:prstClr val="black"/>
                </a:solidFill>
                <a:effectLst/>
                <a:uLnTx/>
                <a:uFillTx/>
                <a:latin typeface="Heebo" panose="00000500000000000000" pitchFamily="2" charset="-79"/>
                <a:cs typeface="Heebo" panose="00000500000000000000" pitchFamily="2" charset="-79"/>
              </a:endParaRPr>
            </a:p>
          </p:txBody>
        </p:sp>
        <p:cxnSp>
          <p:nvCxnSpPr>
            <p:cNvPr id="81" name="Straight Connector 80">
              <a:extLst>
                <a:ext uri="{FF2B5EF4-FFF2-40B4-BE49-F238E27FC236}">
                  <a16:creationId xmlns:a16="http://schemas.microsoft.com/office/drawing/2014/main" id="{A098485D-377E-A1BF-0088-317B2CD5EE60}"/>
                </a:ext>
              </a:extLst>
            </p:cNvPr>
            <p:cNvCxnSpPr>
              <a:cxnSpLocks/>
            </p:cNvCxnSpPr>
            <p:nvPr/>
          </p:nvCxnSpPr>
          <p:spPr>
            <a:xfrm>
              <a:off x="11638822" y="2031575"/>
              <a:ext cx="0" cy="66748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6CDFFC42-6DF1-6E92-A076-5241C9663ADB}"/>
                </a:ext>
              </a:extLst>
            </p:cNvPr>
            <p:cNvGrpSpPr/>
            <p:nvPr/>
          </p:nvGrpSpPr>
          <p:grpSpPr>
            <a:xfrm rot="10800000">
              <a:off x="10980449" y="2196726"/>
              <a:ext cx="415947" cy="324879"/>
              <a:chOff x="2282825" y="5045075"/>
              <a:chExt cx="536575" cy="419101"/>
            </a:xfrm>
            <a:solidFill>
              <a:schemeClr val="accent2"/>
            </a:solidFill>
          </p:grpSpPr>
          <p:sp>
            <p:nvSpPr>
              <p:cNvPr id="83" name="Freeform 5">
                <a:extLst>
                  <a:ext uri="{FF2B5EF4-FFF2-40B4-BE49-F238E27FC236}">
                    <a16:creationId xmlns:a16="http://schemas.microsoft.com/office/drawing/2014/main" id="{A230FD29-0E06-4215-172A-D03BE8CD4ADE}"/>
                  </a:ext>
                </a:extLst>
              </p:cNvPr>
              <p:cNvSpPr>
                <a:spLocks noEditPoints="1"/>
              </p:cNvSpPr>
              <p:nvPr/>
            </p:nvSpPr>
            <p:spPr bwMode="auto">
              <a:xfrm>
                <a:off x="2282825" y="5135563"/>
                <a:ext cx="536575" cy="328613"/>
              </a:xfrm>
              <a:custGeom>
                <a:avLst/>
                <a:gdLst>
                  <a:gd name="T0" fmla="*/ 139 w 142"/>
                  <a:gd name="T1" fmla="*/ 86 h 86"/>
                  <a:gd name="T2" fmla="*/ 3 w 142"/>
                  <a:gd name="T3" fmla="*/ 86 h 86"/>
                  <a:gd name="T4" fmla="*/ 0 w 142"/>
                  <a:gd name="T5" fmla="*/ 83 h 86"/>
                  <a:gd name="T6" fmla="*/ 0 w 142"/>
                  <a:gd name="T7" fmla="*/ 3 h 86"/>
                  <a:gd name="T8" fmla="*/ 3 w 142"/>
                  <a:gd name="T9" fmla="*/ 0 h 86"/>
                  <a:gd name="T10" fmla="*/ 139 w 142"/>
                  <a:gd name="T11" fmla="*/ 0 h 86"/>
                  <a:gd name="T12" fmla="*/ 142 w 142"/>
                  <a:gd name="T13" fmla="*/ 3 h 86"/>
                  <a:gd name="T14" fmla="*/ 142 w 142"/>
                  <a:gd name="T15" fmla="*/ 83 h 86"/>
                  <a:gd name="T16" fmla="*/ 139 w 142"/>
                  <a:gd name="T17" fmla="*/ 86 h 86"/>
                  <a:gd name="T18" fmla="*/ 6 w 142"/>
                  <a:gd name="T19" fmla="*/ 80 h 86"/>
                  <a:gd name="T20" fmla="*/ 136 w 142"/>
                  <a:gd name="T21" fmla="*/ 80 h 86"/>
                  <a:gd name="T22" fmla="*/ 136 w 142"/>
                  <a:gd name="T23" fmla="*/ 6 h 86"/>
                  <a:gd name="T24" fmla="*/ 6 w 142"/>
                  <a:gd name="T25" fmla="*/ 6 h 86"/>
                  <a:gd name="T26" fmla="*/ 6 w 142"/>
                  <a:gd name="T2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86">
                    <a:moveTo>
                      <a:pt x="139" y="86"/>
                    </a:moveTo>
                    <a:cubicBezTo>
                      <a:pt x="3" y="86"/>
                      <a:pt x="3" y="86"/>
                      <a:pt x="3" y="86"/>
                    </a:cubicBezTo>
                    <a:cubicBezTo>
                      <a:pt x="1" y="86"/>
                      <a:pt x="0" y="85"/>
                      <a:pt x="0" y="83"/>
                    </a:cubicBezTo>
                    <a:cubicBezTo>
                      <a:pt x="0" y="3"/>
                      <a:pt x="0" y="3"/>
                      <a:pt x="0" y="3"/>
                    </a:cubicBezTo>
                    <a:cubicBezTo>
                      <a:pt x="0" y="2"/>
                      <a:pt x="1" y="0"/>
                      <a:pt x="3" y="0"/>
                    </a:cubicBezTo>
                    <a:cubicBezTo>
                      <a:pt x="139" y="0"/>
                      <a:pt x="139" y="0"/>
                      <a:pt x="139" y="0"/>
                    </a:cubicBezTo>
                    <a:cubicBezTo>
                      <a:pt x="141" y="0"/>
                      <a:pt x="142" y="2"/>
                      <a:pt x="142" y="3"/>
                    </a:cubicBezTo>
                    <a:cubicBezTo>
                      <a:pt x="142" y="83"/>
                      <a:pt x="142" y="83"/>
                      <a:pt x="142" y="83"/>
                    </a:cubicBezTo>
                    <a:cubicBezTo>
                      <a:pt x="142" y="85"/>
                      <a:pt x="141" y="86"/>
                      <a:pt x="139" y="86"/>
                    </a:cubicBezTo>
                    <a:close/>
                    <a:moveTo>
                      <a:pt x="6" y="80"/>
                    </a:moveTo>
                    <a:cubicBezTo>
                      <a:pt x="136" y="80"/>
                      <a:pt x="136" y="80"/>
                      <a:pt x="136" y="80"/>
                    </a:cubicBezTo>
                    <a:cubicBezTo>
                      <a:pt x="136" y="6"/>
                      <a:pt x="136" y="6"/>
                      <a:pt x="136" y="6"/>
                    </a:cubicBezTo>
                    <a:cubicBezTo>
                      <a:pt x="6" y="6"/>
                      <a:pt x="6" y="6"/>
                      <a:pt x="6" y="6"/>
                    </a:cubicBez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4" name="Freeform 6">
                <a:extLst>
                  <a:ext uri="{FF2B5EF4-FFF2-40B4-BE49-F238E27FC236}">
                    <a16:creationId xmlns:a16="http://schemas.microsoft.com/office/drawing/2014/main" id="{A9D5FDEA-CE45-AE8D-4BA0-C17E5E2D7E3B}"/>
                  </a:ext>
                </a:extLst>
              </p:cNvPr>
              <p:cNvSpPr>
                <a:spLocks/>
              </p:cNvSpPr>
              <p:nvPr/>
            </p:nvSpPr>
            <p:spPr bwMode="auto">
              <a:xfrm>
                <a:off x="2282825" y="5091113"/>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5" name="Freeform 7">
                <a:extLst>
                  <a:ext uri="{FF2B5EF4-FFF2-40B4-BE49-F238E27FC236}">
                    <a16:creationId xmlns:a16="http://schemas.microsoft.com/office/drawing/2014/main" id="{D0500011-140A-E657-6200-42B3F23547E5}"/>
                  </a:ext>
                </a:extLst>
              </p:cNvPr>
              <p:cNvSpPr>
                <a:spLocks/>
              </p:cNvSpPr>
              <p:nvPr/>
            </p:nvSpPr>
            <p:spPr bwMode="auto">
              <a:xfrm>
                <a:off x="2282825" y="5045075"/>
                <a:ext cx="536575" cy="22225"/>
              </a:xfrm>
              <a:custGeom>
                <a:avLst/>
                <a:gdLst>
                  <a:gd name="T0" fmla="*/ 139 w 142"/>
                  <a:gd name="T1" fmla="*/ 6 h 6"/>
                  <a:gd name="T2" fmla="*/ 3 w 142"/>
                  <a:gd name="T3" fmla="*/ 6 h 6"/>
                  <a:gd name="T4" fmla="*/ 0 w 142"/>
                  <a:gd name="T5" fmla="*/ 3 h 6"/>
                  <a:gd name="T6" fmla="*/ 3 w 142"/>
                  <a:gd name="T7" fmla="*/ 0 h 6"/>
                  <a:gd name="T8" fmla="*/ 139 w 142"/>
                  <a:gd name="T9" fmla="*/ 0 h 6"/>
                  <a:gd name="T10" fmla="*/ 142 w 142"/>
                  <a:gd name="T11" fmla="*/ 3 h 6"/>
                  <a:gd name="T12" fmla="*/ 139 w 142"/>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2" h="6">
                    <a:moveTo>
                      <a:pt x="139" y="6"/>
                    </a:moveTo>
                    <a:cubicBezTo>
                      <a:pt x="3" y="6"/>
                      <a:pt x="3" y="6"/>
                      <a:pt x="3" y="6"/>
                    </a:cubicBezTo>
                    <a:cubicBezTo>
                      <a:pt x="1" y="6"/>
                      <a:pt x="0" y="5"/>
                      <a:pt x="0" y="3"/>
                    </a:cubicBezTo>
                    <a:cubicBezTo>
                      <a:pt x="0" y="2"/>
                      <a:pt x="1" y="0"/>
                      <a:pt x="3" y="0"/>
                    </a:cubicBezTo>
                    <a:cubicBezTo>
                      <a:pt x="139" y="0"/>
                      <a:pt x="139" y="0"/>
                      <a:pt x="139" y="0"/>
                    </a:cubicBezTo>
                    <a:cubicBezTo>
                      <a:pt x="141" y="0"/>
                      <a:pt x="142" y="2"/>
                      <a:pt x="142" y="3"/>
                    </a:cubicBezTo>
                    <a:cubicBezTo>
                      <a:pt x="142" y="5"/>
                      <a:pt x="141" y="6"/>
                      <a:pt x="139"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6" name="Freeform 8">
                <a:extLst>
                  <a:ext uri="{FF2B5EF4-FFF2-40B4-BE49-F238E27FC236}">
                    <a16:creationId xmlns:a16="http://schemas.microsoft.com/office/drawing/2014/main" id="{0581A43F-84FA-4E9D-1C36-E1F1AC8BEEFA}"/>
                  </a:ext>
                </a:extLst>
              </p:cNvPr>
              <p:cNvSpPr>
                <a:spLocks noEditPoints="1"/>
              </p:cNvSpPr>
              <p:nvPr/>
            </p:nvSpPr>
            <p:spPr bwMode="auto">
              <a:xfrm>
                <a:off x="2449513" y="5197475"/>
                <a:ext cx="204788" cy="206375"/>
              </a:xfrm>
              <a:custGeom>
                <a:avLst/>
                <a:gdLst>
                  <a:gd name="T0" fmla="*/ 27 w 54"/>
                  <a:gd name="T1" fmla="*/ 54 h 54"/>
                  <a:gd name="T2" fmla="*/ 0 w 54"/>
                  <a:gd name="T3" fmla="*/ 27 h 54"/>
                  <a:gd name="T4" fmla="*/ 27 w 54"/>
                  <a:gd name="T5" fmla="*/ 0 h 54"/>
                  <a:gd name="T6" fmla="*/ 54 w 54"/>
                  <a:gd name="T7" fmla="*/ 27 h 54"/>
                  <a:gd name="T8" fmla="*/ 27 w 54"/>
                  <a:gd name="T9" fmla="*/ 54 h 54"/>
                  <a:gd name="T10" fmla="*/ 27 w 54"/>
                  <a:gd name="T11" fmla="*/ 6 h 54"/>
                  <a:gd name="T12" fmla="*/ 6 w 54"/>
                  <a:gd name="T13" fmla="*/ 27 h 54"/>
                  <a:gd name="T14" fmla="*/ 27 w 54"/>
                  <a:gd name="T15" fmla="*/ 48 h 54"/>
                  <a:gd name="T16" fmla="*/ 48 w 54"/>
                  <a:gd name="T17" fmla="*/ 27 h 54"/>
                  <a:gd name="T18" fmla="*/ 27 w 54"/>
                  <a:gd name="T19" fmla="*/ 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54">
                    <a:moveTo>
                      <a:pt x="27" y="54"/>
                    </a:moveTo>
                    <a:cubicBezTo>
                      <a:pt x="12" y="54"/>
                      <a:pt x="0" y="42"/>
                      <a:pt x="0" y="27"/>
                    </a:cubicBezTo>
                    <a:cubicBezTo>
                      <a:pt x="0" y="12"/>
                      <a:pt x="12" y="0"/>
                      <a:pt x="27" y="0"/>
                    </a:cubicBezTo>
                    <a:cubicBezTo>
                      <a:pt x="42" y="0"/>
                      <a:pt x="54" y="12"/>
                      <a:pt x="54" y="27"/>
                    </a:cubicBezTo>
                    <a:cubicBezTo>
                      <a:pt x="54" y="42"/>
                      <a:pt x="42" y="54"/>
                      <a:pt x="27" y="54"/>
                    </a:cubicBezTo>
                    <a:close/>
                    <a:moveTo>
                      <a:pt x="27" y="6"/>
                    </a:moveTo>
                    <a:cubicBezTo>
                      <a:pt x="15" y="6"/>
                      <a:pt x="6" y="16"/>
                      <a:pt x="6" y="27"/>
                    </a:cubicBezTo>
                    <a:cubicBezTo>
                      <a:pt x="6" y="39"/>
                      <a:pt x="15" y="48"/>
                      <a:pt x="27" y="48"/>
                    </a:cubicBezTo>
                    <a:cubicBezTo>
                      <a:pt x="39" y="48"/>
                      <a:pt x="48" y="39"/>
                      <a:pt x="48" y="27"/>
                    </a:cubicBezTo>
                    <a:cubicBezTo>
                      <a:pt x="48" y="16"/>
                      <a:pt x="39" y="6"/>
                      <a:pt x="27"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7" name="Freeform 9">
                <a:extLst>
                  <a:ext uri="{FF2B5EF4-FFF2-40B4-BE49-F238E27FC236}">
                    <a16:creationId xmlns:a16="http://schemas.microsoft.com/office/drawing/2014/main" id="{C353DDC6-0B5E-FAC9-6483-E3341FE1FE2B}"/>
                  </a:ext>
                </a:extLst>
              </p:cNvPr>
              <p:cNvSpPr>
                <a:spLocks/>
              </p:cNvSpPr>
              <p:nvPr/>
            </p:nvSpPr>
            <p:spPr bwMode="auto">
              <a:xfrm>
                <a:off x="2706688" y="5167313"/>
                <a:ext cx="82550" cy="79375"/>
              </a:xfrm>
              <a:custGeom>
                <a:avLst/>
                <a:gdLst>
                  <a:gd name="T0" fmla="*/ 19 w 22"/>
                  <a:gd name="T1" fmla="*/ 21 h 21"/>
                  <a:gd name="T2" fmla="*/ 0 w 22"/>
                  <a:gd name="T3" fmla="*/ 3 h 21"/>
                  <a:gd name="T4" fmla="*/ 3 w 22"/>
                  <a:gd name="T5" fmla="*/ 0 h 21"/>
                  <a:gd name="T6" fmla="*/ 6 w 22"/>
                  <a:gd name="T7" fmla="*/ 3 h 21"/>
                  <a:gd name="T8" fmla="*/ 19 w 22"/>
                  <a:gd name="T9" fmla="*/ 15 h 21"/>
                  <a:gd name="T10" fmla="*/ 22 w 22"/>
                  <a:gd name="T11" fmla="*/ 18 h 21"/>
                  <a:gd name="T12" fmla="*/ 19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19" y="21"/>
                    </a:moveTo>
                    <a:cubicBezTo>
                      <a:pt x="9" y="21"/>
                      <a:pt x="0" y="13"/>
                      <a:pt x="0" y="3"/>
                    </a:cubicBezTo>
                    <a:cubicBezTo>
                      <a:pt x="0" y="1"/>
                      <a:pt x="2" y="0"/>
                      <a:pt x="3" y="0"/>
                    </a:cubicBezTo>
                    <a:cubicBezTo>
                      <a:pt x="5" y="0"/>
                      <a:pt x="6" y="1"/>
                      <a:pt x="6" y="3"/>
                    </a:cubicBezTo>
                    <a:cubicBezTo>
                      <a:pt x="6" y="10"/>
                      <a:pt x="12" y="15"/>
                      <a:pt x="19" y="15"/>
                    </a:cubicBezTo>
                    <a:cubicBezTo>
                      <a:pt x="21" y="15"/>
                      <a:pt x="22" y="17"/>
                      <a:pt x="22" y="18"/>
                    </a:cubicBezTo>
                    <a:cubicBezTo>
                      <a:pt x="22" y="20"/>
                      <a:pt x="21" y="21"/>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8" name="Freeform 10">
                <a:extLst>
                  <a:ext uri="{FF2B5EF4-FFF2-40B4-BE49-F238E27FC236}">
                    <a16:creationId xmlns:a16="http://schemas.microsoft.com/office/drawing/2014/main" id="{95D79F04-3073-2DC2-B48D-589DE3D4292C}"/>
                  </a:ext>
                </a:extLst>
              </p:cNvPr>
              <p:cNvSpPr>
                <a:spLocks/>
              </p:cNvSpPr>
              <p:nvPr/>
            </p:nvSpPr>
            <p:spPr bwMode="auto">
              <a:xfrm>
                <a:off x="2312988" y="5353050"/>
                <a:ext cx="79375" cy="80963"/>
              </a:xfrm>
              <a:custGeom>
                <a:avLst/>
                <a:gdLst>
                  <a:gd name="T0" fmla="*/ 18 w 21"/>
                  <a:gd name="T1" fmla="*/ 21 h 21"/>
                  <a:gd name="T2" fmla="*/ 15 w 21"/>
                  <a:gd name="T3" fmla="*/ 18 h 21"/>
                  <a:gd name="T4" fmla="*/ 3 w 21"/>
                  <a:gd name="T5" fmla="*/ 6 h 21"/>
                  <a:gd name="T6" fmla="*/ 0 w 21"/>
                  <a:gd name="T7" fmla="*/ 3 h 21"/>
                  <a:gd name="T8" fmla="*/ 3 w 21"/>
                  <a:gd name="T9" fmla="*/ 0 h 21"/>
                  <a:gd name="T10" fmla="*/ 21 w 21"/>
                  <a:gd name="T11" fmla="*/ 18 h 21"/>
                  <a:gd name="T12" fmla="*/ 18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8" y="21"/>
                    </a:moveTo>
                    <a:cubicBezTo>
                      <a:pt x="16" y="21"/>
                      <a:pt x="15" y="20"/>
                      <a:pt x="15" y="18"/>
                    </a:cubicBezTo>
                    <a:cubicBezTo>
                      <a:pt x="15" y="11"/>
                      <a:pt x="10" y="6"/>
                      <a:pt x="3" y="6"/>
                    </a:cubicBezTo>
                    <a:cubicBezTo>
                      <a:pt x="1" y="6"/>
                      <a:pt x="0" y="4"/>
                      <a:pt x="0" y="3"/>
                    </a:cubicBezTo>
                    <a:cubicBezTo>
                      <a:pt x="0" y="1"/>
                      <a:pt x="1" y="0"/>
                      <a:pt x="3" y="0"/>
                    </a:cubicBezTo>
                    <a:cubicBezTo>
                      <a:pt x="13" y="0"/>
                      <a:pt x="21" y="8"/>
                      <a:pt x="21" y="18"/>
                    </a:cubicBezTo>
                    <a:cubicBezTo>
                      <a:pt x="21" y="20"/>
                      <a:pt x="20" y="21"/>
                      <a:pt x="18"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9" name="Freeform 11">
                <a:extLst>
                  <a:ext uri="{FF2B5EF4-FFF2-40B4-BE49-F238E27FC236}">
                    <a16:creationId xmlns:a16="http://schemas.microsoft.com/office/drawing/2014/main" id="{4C5D9927-5CCB-6DAE-1D8B-0981137DDDA2}"/>
                  </a:ext>
                </a:extLst>
              </p:cNvPr>
              <p:cNvSpPr>
                <a:spLocks/>
              </p:cNvSpPr>
              <p:nvPr/>
            </p:nvSpPr>
            <p:spPr bwMode="auto">
              <a:xfrm>
                <a:off x="2312988" y="5167313"/>
                <a:ext cx="84138" cy="79375"/>
              </a:xfrm>
              <a:custGeom>
                <a:avLst/>
                <a:gdLst>
                  <a:gd name="T0" fmla="*/ 3 w 22"/>
                  <a:gd name="T1" fmla="*/ 21 h 21"/>
                  <a:gd name="T2" fmla="*/ 0 w 22"/>
                  <a:gd name="T3" fmla="*/ 18 h 21"/>
                  <a:gd name="T4" fmla="*/ 3 w 22"/>
                  <a:gd name="T5" fmla="*/ 15 h 21"/>
                  <a:gd name="T6" fmla="*/ 16 w 22"/>
                  <a:gd name="T7" fmla="*/ 3 h 21"/>
                  <a:gd name="T8" fmla="*/ 19 w 22"/>
                  <a:gd name="T9" fmla="*/ 0 h 21"/>
                  <a:gd name="T10" fmla="*/ 22 w 22"/>
                  <a:gd name="T11" fmla="*/ 3 h 21"/>
                  <a:gd name="T12" fmla="*/ 3 w 22"/>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2" h="21">
                    <a:moveTo>
                      <a:pt x="3" y="21"/>
                    </a:moveTo>
                    <a:cubicBezTo>
                      <a:pt x="1" y="21"/>
                      <a:pt x="0" y="20"/>
                      <a:pt x="0" y="18"/>
                    </a:cubicBezTo>
                    <a:cubicBezTo>
                      <a:pt x="0" y="17"/>
                      <a:pt x="1" y="15"/>
                      <a:pt x="3" y="15"/>
                    </a:cubicBezTo>
                    <a:cubicBezTo>
                      <a:pt x="10" y="15"/>
                      <a:pt x="16" y="10"/>
                      <a:pt x="16" y="3"/>
                    </a:cubicBezTo>
                    <a:cubicBezTo>
                      <a:pt x="16" y="1"/>
                      <a:pt x="17" y="0"/>
                      <a:pt x="19" y="0"/>
                    </a:cubicBezTo>
                    <a:cubicBezTo>
                      <a:pt x="20" y="0"/>
                      <a:pt x="22" y="1"/>
                      <a:pt x="22" y="3"/>
                    </a:cubicBezTo>
                    <a:cubicBezTo>
                      <a:pt x="22" y="13"/>
                      <a:pt x="13"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0" name="Freeform 12">
                <a:extLst>
                  <a:ext uri="{FF2B5EF4-FFF2-40B4-BE49-F238E27FC236}">
                    <a16:creationId xmlns:a16="http://schemas.microsoft.com/office/drawing/2014/main" id="{4C03432E-8BAF-E031-FF52-D4EBD137A02A}"/>
                  </a:ext>
                </a:extLst>
              </p:cNvPr>
              <p:cNvSpPr>
                <a:spLocks/>
              </p:cNvSpPr>
              <p:nvPr/>
            </p:nvSpPr>
            <p:spPr bwMode="auto">
              <a:xfrm>
                <a:off x="2709863" y="5353050"/>
                <a:ext cx="79375" cy="80963"/>
              </a:xfrm>
              <a:custGeom>
                <a:avLst/>
                <a:gdLst>
                  <a:gd name="T0" fmla="*/ 3 w 21"/>
                  <a:gd name="T1" fmla="*/ 21 h 21"/>
                  <a:gd name="T2" fmla="*/ 0 w 21"/>
                  <a:gd name="T3" fmla="*/ 18 h 21"/>
                  <a:gd name="T4" fmla="*/ 18 w 21"/>
                  <a:gd name="T5" fmla="*/ 0 h 21"/>
                  <a:gd name="T6" fmla="*/ 21 w 21"/>
                  <a:gd name="T7" fmla="*/ 3 h 21"/>
                  <a:gd name="T8" fmla="*/ 18 w 21"/>
                  <a:gd name="T9" fmla="*/ 6 h 21"/>
                  <a:gd name="T10" fmla="*/ 6 w 21"/>
                  <a:gd name="T11" fmla="*/ 18 h 21"/>
                  <a:gd name="T12" fmla="*/ 3 w 21"/>
                  <a:gd name="T13" fmla="*/ 21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3" y="21"/>
                    </a:moveTo>
                    <a:cubicBezTo>
                      <a:pt x="1" y="21"/>
                      <a:pt x="0" y="20"/>
                      <a:pt x="0" y="18"/>
                    </a:cubicBezTo>
                    <a:cubicBezTo>
                      <a:pt x="0" y="8"/>
                      <a:pt x="8" y="0"/>
                      <a:pt x="18" y="0"/>
                    </a:cubicBezTo>
                    <a:cubicBezTo>
                      <a:pt x="20" y="0"/>
                      <a:pt x="21" y="1"/>
                      <a:pt x="21" y="3"/>
                    </a:cubicBezTo>
                    <a:cubicBezTo>
                      <a:pt x="21" y="4"/>
                      <a:pt x="20" y="6"/>
                      <a:pt x="18" y="6"/>
                    </a:cubicBezTo>
                    <a:cubicBezTo>
                      <a:pt x="11" y="6"/>
                      <a:pt x="6" y="11"/>
                      <a:pt x="6" y="18"/>
                    </a:cubicBezTo>
                    <a:cubicBezTo>
                      <a:pt x="6" y="20"/>
                      <a:pt x="5" y="21"/>
                      <a:pt x="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spTree>
    <p:extLst>
      <p:ext uri="{BB962C8B-B14F-4D97-AF65-F5344CB8AC3E}">
        <p14:creationId xmlns:p14="http://schemas.microsoft.com/office/powerpoint/2010/main" val="271179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7"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7"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7" presetClass="entr" presetSubtype="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anim calcmode="lin" valueType="num">
                                      <p:cBhvr>
                                        <p:cTn id="32" dur="500" fill="hold"/>
                                        <p:tgtEl>
                                          <p:spTgt spid="67"/>
                                        </p:tgtEl>
                                        <p:attrNameLst>
                                          <p:attrName>ppt_x</p:attrName>
                                        </p:attrNameLst>
                                      </p:cBhvr>
                                      <p:tavLst>
                                        <p:tav tm="0">
                                          <p:val>
                                            <p:strVal val="#ppt_x"/>
                                          </p:val>
                                        </p:tav>
                                        <p:tav tm="100000">
                                          <p:val>
                                            <p:strVal val="#ppt_x"/>
                                          </p:val>
                                        </p:tav>
                                      </p:tavLst>
                                    </p:anim>
                                    <p:anim calcmode="lin" valueType="num">
                                      <p:cBhvr>
                                        <p:cTn id="33" dur="500" fill="hold"/>
                                        <p:tgtEl>
                                          <p:spTgt spid="6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7" presetClass="entr" presetSubtype="0" fill="hold" nodeType="after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500"/>
                                        <p:tgtEl>
                                          <p:spTgt spid="79"/>
                                        </p:tgtEl>
                                      </p:cBhvr>
                                    </p:animEffect>
                                    <p:anim calcmode="lin" valueType="num">
                                      <p:cBhvr>
                                        <p:cTn id="38" dur="500" fill="hold"/>
                                        <p:tgtEl>
                                          <p:spTgt spid="79"/>
                                        </p:tgtEl>
                                        <p:attrNameLst>
                                          <p:attrName>ppt_x</p:attrName>
                                        </p:attrNameLst>
                                      </p:cBhvr>
                                      <p:tavLst>
                                        <p:tav tm="0">
                                          <p:val>
                                            <p:strVal val="#ppt_x"/>
                                          </p:val>
                                        </p:tav>
                                        <p:tav tm="100000">
                                          <p:val>
                                            <p:strVal val="#ppt_x"/>
                                          </p:val>
                                        </p:tav>
                                      </p:tavLst>
                                    </p:anim>
                                    <p:anim calcmode="lin" valueType="num">
                                      <p:cBhvr>
                                        <p:cTn id="39" dur="500" fill="hold"/>
                                        <p:tgtEl>
                                          <p:spTgt spid="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gazitcity">
      <a:dk1>
        <a:sysClr val="windowText" lastClr="000000"/>
      </a:dk1>
      <a:lt1>
        <a:sysClr val="window" lastClr="FFFFFF"/>
      </a:lt1>
      <a:dk2>
        <a:srgbClr val="44546A"/>
      </a:dk2>
      <a:lt2>
        <a:srgbClr val="E7E6E6"/>
      </a:lt2>
      <a:accent1>
        <a:srgbClr val="000032"/>
      </a:accent1>
      <a:accent2>
        <a:srgbClr val="1877F2"/>
      </a:accent2>
      <a:accent3>
        <a:srgbClr val="5F5F69"/>
      </a:accent3>
      <a:accent4>
        <a:srgbClr val="75B3F5"/>
      </a:accent4>
      <a:accent5>
        <a:srgbClr val="61D2F5"/>
      </a:accent5>
      <a:accent6>
        <a:srgbClr val="6EF1F4"/>
      </a:accent6>
      <a:hlink>
        <a:srgbClr val="0563C1"/>
      </a:hlink>
      <a:folHlink>
        <a:srgbClr val="954F72"/>
      </a:folHlink>
    </a:clrScheme>
    <a:fontScheme name="gazitglob">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gazitcity">
      <a:dk1>
        <a:sysClr val="windowText" lastClr="000000"/>
      </a:dk1>
      <a:lt1>
        <a:sysClr val="window" lastClr="FFFFFF"/>
      </a:lt1>
      <a:dk2>
        <a:srgbClr val="44546A"/>
      </a:dk2>
      <a:lt2>
        <a:srgbClr val="E7E6E6"/>
      </a:lt2>
      <a:accent1>
        <a:srgbClr val="000032"/>
      </a:accent1>
      <a:accent2>
        <a:srgbClr val="1877F2"/>
      </a:accent2>
      <a:accent3>
        <a:srgbClr val="5F5F69"/>
      </a:accent3>
      <a:accent4>
        <a:srgbClr val="75B3F5"/>
      </a:accent4>
      <a:accent5>
        <a:srgbClr val="61D2F5"/>
      </a:accent5>
      <a:accent6>
        <a:srgbClr val="6EF1F4"/>
      </a:accent6>
      <a:hlink>
        <a:srgbClr val="0563C1"/>
      </a:hlink>
      <a:folHlink>
        <a:srgbClr val="954F72"/>
      </a:folHlink>
    </a:clrScheme>
    <a:fontScheme name="gazitglob">
      <a:majorFont>
        <a:latin typeface="Heebo"/>
        <a:ea typeface=""/>
        <a:cs typeface="Heebo"/>
      </a:majorFont>
      <a:minorFont>
        <a:latin typeface="Heebo"/>
        <a:ea typeface=""/>
        <a:cs typeface="Heebo"/>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5EBDD86A69DE43A3C2DC6DA7EC1C0F" ma:contentTypeVersion="21" ma:contentTypeDescription="Create a new document." ma:contentTypeScope="" ma:versionID="f97a17333c1d923150e75e2939edb26a">
  <xsd:schema xmlns:xsd="http://www.w3.org/2001/XMLSchema" xmlns:xs="http://www.w3.org/2001/XMLSchema" xmlns:p="http://schemas.microsoft.com/office/2006/metadata/properties" xmlns:ns2="93d1300a-0142-44f1-8b16-381077a7445c" xmlns:ns3="11dc336f-6f78-4ce6-93c5-f40a39a6b70c" targetNamespace="http://schemas.microsoft.com/office/2006/metadata/properties" ma:root="true" ma:fieldsID="d90fbfb185d421853b4e461c145c2512" ns2:_="" ns3:_="">
    <xsd:import namespace="93d1300a-0142-44f1-8b16-381077a7445c"/>
    <xsd:import namespace="11dc336f-6f78-4ce6-93c5-f40a39a6b7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3:TaxCatchAll" minOccurs="0"/>
                <xsd:element ref="ns2:lcf76f155ced4ddcb4097134ff3c332f" minOccurs="0"/>
                <xsd:element ref="ns2:_x002c_hehv" minOccurs="0"/>
                <xsd:element ref="ns2:_x05d4__x05e2__x05e8__x05d5__x05ea_"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d1300a-0142-44f1-8b16-381077a744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d7ceac7-aec5-468c-8dfd-a518adf30422" ma:termSetId="09814cd3-568e-fe90-9814-8d621ff8fb84" ma:anchorId="fba54fb3-c3e1-fe81-a776-ca4b69148c4d" ma:open="true" ma:isKeyword="false">
      <xsd:complexType>
        <xsd:sequence>
          <xsd:element ref="pc:Terms" minOccurs="0" maxOccurs="1"/>
        </xsd:sequence>
      </xsd:complexType>
    </xsd:element>
    <xsd:element name="_x002c_hehv" ma:index="24" nillable="true" ma:displayName=",hehv" ma:format="Dropdown" ma:list="b72ed094-8744-4c4c-bb88-19806cba2c9c" ma:internalName="_x002c_hehv" ma:showField="Title">
      <xsd:simpleType>
        <xsd:restriction base="dms:Lookup"/>
      </xsd:simpleType>
    </xsd:element>
    <xsd:element name="_x05d4__x05e2__x05e8__x05d5__x05ea_" ma:index="25" nillable="true" ma:displayName="הערות" ma:description="הערות" ma:format="Dropdown" ma:internalName="_x05d4__x05e2__x05e8__x05d5__x05ea_">
      <xsd:simpleType>
        <xsd:restriction base="dms:Text">
          <xsd:maxLength value="255"/>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dc336f-6f78-4ce6-93c5-f40a39a6b70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33c6f68-99a3-4891-932f-ad1b5e2a57bf}" ma:internalName="TaxCatchAll" ma:showField="CatchAllData" ma:web="11dc336f-6f78-4ce6-93c5-f40a39a6b7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1DFE3B-DB1D-49D1-BC3E-7AA79B7502C5}">
  <ds:schemaRefs>
    <ds:schemaRef ds:uri="http://schemas.microsoft.com/sharepoint/v3/contenttype/forms"/>
  </ds:schemaRefs>
</ds:datastoreItem>
</file>

<file path=customXml/itemProps2.xml><?xml version="1.0" encoding="utf-8"?>
<ds:datastoreItem xmlns:ds="http://schemas.openxmlformats.org/officeDocument/2006/customXml" ds:itemID="{9698C7D0-25BD-418F-A1C3-AF1DC028F2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d1300a-0142-44f1-8b16-381077a7445c"/>
    <ds:schemaRef ds:uri="11dc336f-6f78-4ce6-93c5-f40a39a6b7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2319</TotalTime>
  <Words>3073</Words>
  <Application>Microsoft Office PowerPoint</Application>
  <PresentationFormat>Widescreen</PresentationFormat>
  <Paragraphs>446</Paragraphs>
  <Slides>14</Slides>
  <Notes>14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Heebo</vt:lpstr>
      <vt:lpstr>Ploni ML Medium AAA Medium</vt:lpstr>
      <vt:lpstr>Roboto</vt:lpstr>
      <vt:lpstr>Custom Design</vt:lpstr>
      <vt:lpstr>1_Custom Design</vt:lpstr>
      <vt:lpstr>PowerPoint Presentation</vt:lpstr>
      <vt:lpstr>DISCLAIMER</vt:lpstr>
      <vt:lpstr>FIRST HALF OF 2023</vt:lpstr>
      <vt:lpstr>FIRST HALF OF 2023 VS FIRST HALF OF 2022</vt:lpstr>
      <vt:lpstr>About G City 2023</vt:lpstr>
      <vt:lpstr>URBAN ASSET PORTFOLIO PROVIDING DAILY NEEDS AND INTEGRATING RESIDENTIAL FOR RENT</vt:lpstr>
      <vt:lpstr>First Quarter of 2023</vt:lpstr>
      <vt:lpstr>Disposition Plan for Non-Core Assets (Expanded Solo)</vt:lpstr>
      <vt:lpstr>Latest Developments</vt:lpstr>
      <vt:lpstr>Results and Financial Data</vt:lpstr>
      <vt:lpstr>Second Quarter of 2023</vt:lpstr>
      <vt:lpstr>Financial Strength</vt:lpstr>
      <vt:lpstr>Bond Maturity Schedule (Expanded Solo)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Noga Lavee</dc:creator>
  <cp:lastModifiedBy>Rotem Itach</cp:lastModifiedBy>
  <cp:revision>179</cp:revision>
  <dcterms:created xsi:type="dcterms:W3CDTF">2022-05-24T09:49:23Z</dcterms:created>
  <dcterms:modified xsi:type="dcterms:W3CDTF">2023-11-07T07:16:49Z</dcterms:modified>
</cp:coreProperties>
</file>